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0.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1.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2.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3.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33.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34.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2"/>
    <p:sldMasterId id="2147483672" r:id="rId3"/>
    <p:sldMasterId id="2147483684" r:id="rId4"/>
    <p:sldMasterId id="2147483696" r:id="rId5"/>
    <p:sldMasterId id="2147483720" r:id="rId6"/>
    <p:sldMasterId id="2147483732" r:id="rId7"/>
    <p:sldMasterId id="2147483744" r:id="rId8"/>
    <p:sldMasterId id="2147483756" r:id="rId9"/>
  </p:sldMasterIdLst>
  <p:notesMasterIdLst>
    <p:notesMasterId r:id="rId48"/>
  </p:notesMasterIdLst>
  <p:sldIdLst>
    <p:sldId id="308" r:id="rId10"/>
    <p:sldId id="257" r:id="rId11"/>
    <p:sldId id="364" r:id="rId12"/>
    <p:sldId id="258" r:id="rId13"/>
    <p:sldId id="276" r:id="rId14"/>
    <p:sldId id="302" r:id="rId15"/>
    <p:sldId id="309" r:id="rId16"/>
    <p:sldId id="352" r:id="rId17"/>
    <p:sldId id="353" r:id="rId18"/>
    <p:sldId id="310" r:id="rId19"/>
    <p:sldId id="303" r:id="rId20"/>
    <p:sldId id="311" r:id="rId21"/>
    <p:sldId id="318" r:id="rId22"/>
    <p:sldId id="306" r:id="rId23"/>
    <p:sldId id="325" r:id="rId24"/>
    <p:sldId id="327" r:id="rId25"/>
    <p:sldId id="328" r:id="rId26"/>
    <p:sldId id="329" r:id="rId27"/>
    <p:sldId id="313" r:id="rId28"/>
    <p:sldId id="304" r:id="rId29"/>
    <p:sldId id="314" r:id="rId30"/>
    <p:sldId id="354" r:id="rId31"/>
    <p:sldId id="355" r:id="rId32"/>
    <p:sldId id="356" r:id="rId33"/>
    <p:sldId id="330" r:id="rId34"/>
    <p:sldId id="333" r:id="rId35"/>
    <p:sldId id="359" r:id="rId36"/>
    <p:sldId id="305" r:id="rId37"/>
    <p:sldId id="357" r:id="rId38"/>
    <p:sldId id="358" r:id="rId39"/>
    <p:sldId id="360" r:id="rId40"/>
    <p:sldId id="332" r:id="rId41"/>
    <p:sldId id="334" r:id="rId42"/>
    <p:sldId id="361" r:id="rId43"/>
    <p:sldId id="362" r:id="rId44"/>
    <p:sldId id="365" r:id="rId45"/>
    <p:sldId id="363" r:id="rId46"/>
    <p:sldId id="351" r:id="rId47"/>
  </p:sldIdLst>
  <p:sldSz cx="12192000" cy="6858000"/>
  <p:notesSz cx="6858000" cy="9144000"/>
  <p:embeddedFontLst>
    <p:embeddedFont>
      <p:font typeface="方正综艺简体" panose="03000509000000000000" pitchFamily="66" charset="-122"/>
      <p:regular r:id="rId49"/>
    </p:embeddedFont>
    <p:embeddedFont>
      <p:font typeface="汉仪菱心体简" panose="02010609000101010101" pitchFamily="49" charset="-122"/>
      <p:regular r:id="rId50"/>
    </p:embeddedFont>
    <p:embeddedFont>
      <p:font typeface="黑体" panose="02010609060101010101" pitchFamily="49" charset="-122"/>
      <p:regular r:id="rId51"/>
    </p:embeddedFont>
    <p:embeddedFont>
      <p:font typeface="华文隶书" panose="02010800040101010101" pitchFamily="2" charset="-122"/>
      <p:regular r:id="rId52"/>
    </p:embeddedFont>
    <p:embeddedFont>
      <p:font typeface="华文宋体" panose="02010600040101010101" pitchFamily="2" charset="-122"/>
      <p:regular r:id="rId53"/>
    </p:embeddedFont>
    <p:embeddedFont>
      <p:font typeface="华文行楷" panose="02010800040101010101" pitchFamily="2" charset="-122"/>
      <p:regular r:id="rId54"/>
    </p:embeddedFont>
    <p:embeddedFont>
      <p:font typeface="宋体" panose="02010600030101010101" pitchFamily="2" charset="-122"/>
      <p:regular r:id="rId55"/>
    </p:embeddedFont>
    <p:embeddedFont>
      <p:font typeface="微软雅黑" panose="020B0503020204020204" pitchFamily="34" charset="-122"/>
      <p:regular r:id="rId56"/>
      <p:bold r:id="rId57"/>
    </p:embeddedFont>
    <p:embeddedFont>
      <p:font typeface="微软雅黑" panose="020B0503020204020204" pitchFamily="34" charset="-122"/>
      <p:regular r:id="rId56"/>
      <p:bold r:id="rId57"/>
    </p:embeddedFont>
    <p:embeddedFont>
      <p:font typeface="Bodoni MT" panose="02070603080606020203" pitchFamily="18" charset="0"/>
      <p:regular r:id="rId58"/>
      <p:bold r:id="rId59"/>
      <p:italic r:id="rId60"/>
      <p:boldItalic r:id="rId61"/>
    </p:embeddedFont>
    <p:embeddedFont>
      <p:font typeface="Calibri" panose="020F0502020204030204" pitchFamily="34" charset="0"/>
      <p:regular r:id="rId62"/>
      <p:bold r:id="rId63"/>
      <p:italic r:id="rId64"/>
      <p:boldItalic r:id="rId65"/>
    </p:embeddedFont>
    <p:embeddedFont>
      <p:font typeface="Calibri Light" panose="020F0302020204030204" pitchFamily="34" charset="0"/>
      <p:regular r:id="rId66"/>
      <p:italic r:id="rId67"/>
    </p:embeddedFont>
    <p:embeddedFont>
      <p:font typeface="Segoe UI Black" panose="020B0A02040204020203" pitchFamily="34" charset="0"/>
      <p:bold r:id="rId68"/>
      <p:italic r:id="rId69"/>
      <p:boldItalic r:id="rId70"/>
    </p:embeddedFont>
  </p:embeddedFontLst>
  <p:custDataLst>
    <p:tags r:id="rId7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71" userDrawn="1">
          <p15:clr>
            <a:srgbClr val="A4A3A4"/>
          </p15:clr>
        </p15:guide>
        <p15:guide id="2" orient="horz" pos="4088" userDrawn="1">
          <p15:clr>
            <a:srgbClr val="A4A3A4"/>
          </p15:clr>
        </p15:guide>
        <p15:guide id="3" pos="688" userDrawn="1">
          <p15:clr>
            <a:srgbClr val="A4A3A4"/>
          </p15:clr>
        </p15:guide>
        <p15:guide id="4" pos="69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9900"/>
    <a:srgbClr val="800000"/>
    <a:srgbClr val="FF7C80"/>
    <a:srgbClr val="FF9933"/>
    <a:srgbClr val="333300"/>
    <a:srgbClr val="003300"/>
    <a:srgbClr val="4F5F3B"/>
    <a:srgbClr val="572D11"/>
    <a:srgbClr val="8587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765" autoAdjust="0"/>
    <p:restoredTop sz="94660"/>
  </p:normalViewPr>
  <p:slideViewPr>
    <p:cSldViewPr snapToGrid="0">
      <p:cViewPr varScale="1">
        <p:scale>
          <a:sx n="98" d="100"/>
          <a:sy n="98" d="100"/>
        </p:scale>
        <p:origin x="216" y="816"/>
      </p:cViewPr>
      <p:guideLst>
        <p:guide orient="horz" pos="1071"/>
        <p:guide orient="horz" pos="4088"/>
        <p:guide pos="688"/>
        <p:guide pos="6992"/>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7.xml"/><Relationship Id="rId21" Type="http://schemas.openxmlformats.org/officeDocument/2006/relationships/slide" Target="slides/slide12.xml"/><Relationship Id="rId42" Type="http://schemas.openxmlformats.org/officeDocument/2006/relationships/slide" Target="slides/slide33.xml"/><Relationship Id="rId47" Type="http://schemas.openxmlformats.org/officeDocument/2006/relationships/slide" Target="slides/slide38.xml"/><Relationship Id="rId63" Type="http://schemas.openxmlformats.org/officeDocument/2006/relationships/font" Target="fonts/font15.fntdata"/><Relationship Id="rId68"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font" Target="fonts/font13.fntdata"/><Relationship Id="rId19" Type="http://schemas.openxmlformats.org/officeDocument/2006/relationships/slide" Target="slides/slide10.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8" Type="http://schemas.openxmlformats.org/officeDocument/2006/relationships/slideMaster" Target="slideMasters/slideMaster8.xml"/><Relationship Id="rId51" Type="http://schemas.openxmlformats.org/officeDocument/2006/relationships/font" Target="fonts/font3.fntdata"/><Relationship Id="rId72"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1.xml"/><Relationship Id="rId41" Type="http://schemas.openxmlformats.org/officeDocument/2006/relationships/slide" Target="slides/slide32.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1.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34" Type="http://schemas.openxmlformats.org/officeDocument/2006/relationships/slide" Target="slides/slide25.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Master" Target="slideMasters/slideMaster7.xml"/><Relationship Id="rId71"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15.xml"/><Relationship Id="rId1" Type="http://schemas.microsoft.com/office/2011/relationships/chartStyle" Target="style15.xml"/></Relationships>
</file>

<file path=ppt/charts/_rels/chart2.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devilcky/Documents/&#25968;&#25454;&#20998;&#26512;/&#23551;&#38505;&#20195;&#29702;&#20154;.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explosion val="28"/>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E461-9744-983B-161595ECE01B}"/>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E461-9744-983B-161595ECE01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zh-CN"/>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Sheet4!$A$1:$A$2</c:f>
              <c:strCache>
                <c:ptCount val="2"/>
                <c:pt idx="0">
                  <c:v>男性</c:v>
                </c:pt>
                <c:pt idx="1">
                  <c:v>女性</c:v>
                </c:pt>
              </c:strCache>
            </c:strRef>
          </c:cat>
          <c:val>
            <c:numRef>
              <c:f>Sheet4!$B$1:$B$2</c:f>
              <c:numCache>
                <c:formatCode>0%</c:formatCode>
                <c:ptCount val="2"/>
                <c:pt idx="0">
                  <c:v>0.27</c:v>
                </c:pt>
                <c:pt idx="1">
                  <c:v>0.73</c:v>
                </c:pt>
              </c:numCache>
            </c:numRef>
          </c:val>
          <c:extLst>
            <c:ext xmlns:c16="http://schemas.microsoft.com/office/drawing/2014/chart" uri="{C3380CC4-5D6E-409C-BE32-E72D297353CC}">
              <c16:uniqueId val="{00000004-E461-9744-983B-161595ECE01B}"/>
            </c:ext>
          </c:extLst>
        </c:ser>
        <c:dLbls>
          <c:dLblPos val="ctr"/>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Sheet9!$B$16</c:f>
              <c:strCache>
                <c:ptCount val="1"/>
                <c:pt idx="0">
                  <c:v>2019</c:v>
                </c:pt>
              </c:strCache>
            </c:strRef>
          </c:tx>
          <c:spPr>
            <a:solidFill>
              <a:schemeClr val="accent1"/>
            </a:solidFill>
            <a:ln>
              <a:noFill/>
            </a:ln>
            <a:effectLst/>
          </c:spPr>
          <c:invertIfNegative val="0"/>
          <c:dLbls>
            <c:delete val="1"/>
          </c:dLbls>
          <c:cat>
            <c:strRef>
              <c:f>Sheet9!$A$17:$A$21</c:f>
              <c:strCache>
                <c:ptCount val="5"/>
                <c:pt idx="0">
                  <c:v>直辖市</c:v>
                </c:pt>
                <c:pt idx="1">
                  <c:v>省会城市</c:v>
                </c:pt>
                <c:pt idx="2">
                  <c:v>地级市</c:v>
                </c:pt>
                <c:pt idx="3">
                  <c:v>县城(县级市)</c:v>
                </c:pt>
                <c:pt idx="4">
                  <c:v>乡镇</c:v>
                </c:pt>
              </c:strCache>
            </c:strRef>
          </c:cat>
          <c:val>
            <c:numRef>
              <c:f>Sheet9!$B$17:$B$21</c:f>
              <c:numCache>
                <c:formatCode>0.00%</c:formatCode>
                <c:ptCount val="5"/>
                <c:pt idx="0">
                  <c:v>0.23400000000000001</c:v>
                </c:pt>
                <c:pt idx="1">
                  <c:v>0.44900000000000001</c:v>
                </c:pt>
                <c:pt idx="2">
                  <c:v>0.23499999999999999</c:v>
                </c:pt>
                <c:pt idx="3">
                  <c:v>6.0999999999999999E-2</c:v>
                </c:pt>
                <c:pt idx="4">
                  <c:v>2.1000000000000001E-2</c:v>
                </c:pt>
              </c:numCache>
            </c:numRef>
          </c:val>
          <c:extLst>
            <c:ext xmlns:c16="http://schemas.microsoft.com/office/drawing/2014/chart" uri="{C3380CC4-5D6E-409C-BE32-E72D297353CC}">
              <c16:uniqueId val="{00000000-0A2F-2C41-B5E4-65B2882A7BD9}"/>
            </c:ext>
          </c:extLst>
        </c:ser>
        <c:ser>
          <c:idx val="1"/>
          <c:order val="1"/>
          <c:tx>
            <c:strRef>
              <c:f>Sheet9!$C$16</c:f>
              <c:strCache>
                <c:ptCount val="1"/>
                <c:pt idx="0">
                  <c:v>2018</c:v>
                </c:pt>
              </c:strCache>
            </c:strRef>
          </c:tx>
          <c:spPr>
            <a:solidFill>
              <a:schemeClr val="accent2"/>
            </a:solidFill>
            <a:ln>
              <a:noFill/>
            </a:ln>
            <a:effectLst/>
          </c:spPr>
          <c:invertIfNegative val="0"/>
          <c:dLbls>
            <c:delete val="1"/>
          </c:dLbls>
          <c:cat>
            <c:strRef>
              <c:f>Sheet9!$A$17:$A$21</c:f>
              <c:strCache>
                <c:ptCount val="5"/>
                <c:pt idx="0">
                  <c:v>直辖市</c:v>
                </c:pt>
                <c:pt idx="1">
                  <c:v>省会城市</c:v>
                </c:pt>
                <c:pt idx="2">
                  <c:v>地级市</c:v>
                </c:pt>
                <c:pt idx="3">
                  <c:v>县城(县级市)</c:v>
                </c:pt>
                <c:pt idx="4">
                  <c:v>乡镇</c:v>
                </c:pt>
              </c:strCache>
            </c:strRef>
          </c:cat>
          <c:val>
            <c:numRef>
              <c:f>Sheet9!$C$17:$C$21</c:f>
              <c:numCache>
                <c:formatCode>0.00%</c:formatCode>
                <c:ptCount val="5"/>
                <c:pt idx="0">
                  <c:v>0.26900000000000002</c:v>
                </c:pt>
                <c:pt idx="1">
                  <c:v>0.377</c:v>
                </c:pt>
                <c:pt idx="2">
                  <c:v>0.248</c:v>
                </c:pt>
                <c:pt idx="3">
                  <c:v>8.2000000000000003E-2</c:v>
                </c:pt>
                <c:pt idx="4">
                  <c:v>3.4000000000000002E-2</c:v>
                </c:pt>
              </c:numCache>
            </c:numRef>
          </c:val>
          <c:extLst>
            <c:ext xmlns:c16="http://schemas.microsoft.com/office/drawing/2014/chart" uri="{C3380CC4-5D6E-409C-BE32-E72D297353CC}">
              <c16:uniqueId val="{00000001-0A2F-2C41-B5E4-65B2882A7BD9}"/>
            </c:ext>
          </c:extLst>
        </c:ser>
        <c:dLbls>
          <c:dLblPos val="outEnd"/>
          <c:showLegendKey val="0"/>
          <c:showVal val="1"/>
          <c:showCatName val="0"/>
          <c:showSerName val="0"/>
          <c:showPercent val="0"/>
          <c:showBubbleSize val="0"/>
        </c:dLbls>
        <c:gapWidth val="219"/>
        <c:overlap val="-27"/>
        <c:axId val="1942326527"/>
        <c:axId val="1994345695"/>
      </c:barChart>
      <c:catAx>
        <c:axId val="19423265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4345695"/>
        <c:crosses val="autoZero"/>
        <c:auto val="1"/>
        <c:lblAlgn val="ctr"/>
        <c:lblOffset val="100"/>
        <c:noMultiLvlLbl val="0"/>
      </c:catAx>
      <c:valAx>
        <c:axId val="199434569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423265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Sheet9!$B$29</c:f>
              <c:strCache>
                <c:ptCount val="1"/>
                <c:pt idx="0">
                  <c:v>2019</c:v>
                </c:pt>
              </c:strCache>
            </c:strRef>
          </c:tx>
          <c:spPr>
            <a:solidFill>
              <a:schemeClr val="accent1"/>
            </a:solidFill>
            <a:ln>
              <a:noFill/>
            </a:ln>
            <a:effectLst/>
          </c:spPr>
          <c:invertIfNegative val="0"/>
          <c:dLbls>
            <c:delete val="1"/>
          </c:dLbls>
          <c:cat>
            <c:strRef>
              <c:f>Sheet9!$A$30:$A$34</c:f>
              <c:strCache>
                <c:ptCount val="5"/>
                <c:pt idx="0">
                  <c:v>12件以下</c:v>
                </c:pt>
                <c:pt idx="1">
                  <c:v>12～24件</c:v>
                </c:pt>
                <c:pt idx="2">
                  <c:v>24～36件</c:v>
                </c:pt>
                <c:pt idx="3">
                  <c:v>36～48件</c:v>
                </c:pt>
                <c:pt idx="4">
                  <c:v>48件以上</c:v>
                </c:pt>
              </c:strCache>
            </c:strRef>
          </c:cat>
          <c:val>
            <c:numRef>
              <c:f>Sheet9!$B$30:$B$34</c:f>
              <c:numCache>
                <c:formatCode>0.00%</c:formatCode>
                <c:ptCount val="5"/>
                <c:pt idx="0">
                  <c:v>0.629</c:v>
                </c:pt>
                <c:pt idx="1">
                  <c:v>0.27300000000000002</c:v>
                </c:pt>
                <c:pt idx="2">
                  <c:v>6.8000000000000005E-2</c:v>
                </c:pt>
                <c:pt idx="3">
                  <c:v>1.9E-2</c:v>
                </c:pt>
                <c:pt idx="4">
                  <c:v>1.0999999999999999E-2</c:v>
                </c:pt>
              </c:numCache>
            </c:numRef>
          </c:val>
          <c:extLst>
            <c:ext xmlns:c16="http://schemas.microsoft.com/office/drawing/2014/chart" uri="{C3380CC4-5D6E-409C-BE32-E72D297353CC}">
              <c16:uniqueId val="{00000000-DC07-C548-AA31-4370F36821FA}"/>
            </c:ext>
          </c:extLst>
        </c:ser>
        <c:ser>
          <c:idx val="1"/>
          <c:order val="1"/>
          <c:tx>
            <c:strRef>
              <c:f>Sheet9!$C$29</c:f>
              <c:strCache>
                <c:ptCount val="1"/>
                <c:pt idx="0">
                  <c:v>2018</c:v>
                </c:pt>
              </c:strCache>
            </c:strRef>
          </c:tx>
          <c:spPr>
            <a:solidFill>
              <a:schemeClr val="accent2"/>
            </a:solidFill>
            <a:ln>
              <a:noFill/>
            </a:ln>
            <a:effectLst/>
          </c:spPr>
          <c:invertIfNegative val="0"/>
          <c:dLbls>
            <c:delete val="1"/>
          </c:dLbls>
          <c:cat>
            <c:strRef>
              <c:f>Sheet9!$A$30:$A$34</c:f>
              <c:strCache>
                <c:ptCount val="5"/>
                <c:pt idx="0">
                  <c:v>12件以下</c:v>
                </c:pt>
                <c:pt idx="1">
                  <c:v>12～24件</c:v>
                </c:pt>
                <c:pt idx="2">
                  <c:v>24～36件</c:v>
                </c:pt>
                <c:pt idx="3">
                  <c:v>36～48件</c:v>
                </c:pt>
                <c:pt idx="4">
                  <c:v>48件以上</c:v>
                </c:pt>
              </c:strCache>
            </c:strRef>
          </c:cat>
          <c:val>
            <c:numRef>
              <c:f>Sheet9!$C$30:$C$34</c:f>
              <c:numCache>
                <c:formatCode>0.00%</c:formatCode>
                <c:ptCount val="5"/>
                <c:pt idx="0">
                  <c:v>0.57799999999999996</c:v>
                </c:pt>
                <c:pt idx="1">
                  <c:v>0.317</c:v>
                </c:pt>
                <c:pt idx="2">
                  <c:v>8.1000000000000003E-2</c:v>
                </c:pt>
                <c:pt idx="3">
                  <c:v>1.6E-2</c:v>
                </c:pt>
                <c:pt idx="4">
                  <c:v>8.0000000000000002E-3</c:v>
                </c:pt>
              </c:numCache>
            </c:numRef>
          </c:val>
          <c:extLst>
            <c:ext xmlns:c16="http://schemas.microsoft.com/office/drawing/2014/chart" uri="{C3380CC4-5D6E-409C-BE32-E72D297353CC}">
              <c16:uniqueId val="{00000001-DC07-C548-AA31-4370F36821FA}"/>
            </c:ext>
          </c:extLst>
        </c:ser>
        <c:dLbls>
          <c:dLblPos val="outEnd"/>
          <c:showLegendKey val="0"/>
          <c:showVal val="1"/>
          <c:showCatName val="0"/>
          <c:showSerName val="0"/>
          <c:showPercent val="0"/>
          <c:showBubbleSize val="0"/>
        </c:dLbls>
        <c:gapWidth val="219"/>
        <c:overlap val="-27"/>
        <c:axId val="1945538623"/>
        <c:axId val="1942629647"/>
      </c:barChart>
      <c:catAx>
        <c:axId val="19455386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42629647"/>
        <c:crosses val="autoZero"/>
        <c:auto val="1"/>
        <c:lblAlgn val="ctr"/>
        <c:lblOffset val="100"/>
        <c:noMultiLvlLbl val="0"/>
      </c:catAx>
      <c:valAx>
        <c:axId val="194262964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455386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Sheet9!$B$36</c:f>
              <c:strCache>
                <c:ptCount val="1"/>
                <c:pt idx="0">
                  <c:v>2019 </c:v>
                </c:pt>
              </c:strCache>
            </c:strRef>
          </c:tx>
          <c:spPr>
            <a:solidFill>
              <a:schemeClr val="accent1"/>
            </a:solidFill>
            <a:ln>
              <a:noFill/>
            </a:ln>
            <a:effectLst/>
          </c:spPr>
          <c:invertIfNegative val="0"/>
          <c:cat>
            <c:strRef>
              <c:f>Sheet9!$A$37:$A$43</c:f>
              <c:strCache>
                <c:ptCount val="7"/>
                <c:pt idx="0">
                  <c:v>3000元以下</c:v>
                </c:pt>
                <c:pt idx="1">
                  <c:v>3000～6000元</c:v>
                </c:pt>
                <c:pt idx="2">
                  <c:v>6001～10000元</c:v>
                </c:pt>
                <c:pt idx="3">
                  <c:v>10001～20000元</c:v>
                </c:pt>
                <c:pt idx="4">
                  <c:v>20000元～30000元</c:v>
                </c:pt>
                <c:pt idx="5">
                  <c:v>30001～50000元</c:v>
                </c:pt>
                <c:pt idx="6">
                  <c:v>50000元以上</c:v>
                </c:pt>
              </c:strCache>
            </c:strRef>
          </c:cat>
          <c:val>
            <c:numRef>
              <c:f>Sheet9!$B$37:$B$43</c:f>
              <c:numCache>
                <c:formatCode>0.00%</c:formatCode>
                <c:ptCount val="7"/>
                <c:pt idx="0">
                  <c:v>0.20300000000000001</c:v>
                </c:pt>
                <c:pt idx="1">
                  <c:v>0.41</c:v>
                </c:pt>
                <c:pt idx="2">
                  <c:v>0.26200000000000001</c:v>
                </c:pt>
                <c:pt idx="3">
                  <c:v>8.7999999999999995E-2</c:v>
                </c:pt>
                <c:pt idx="4">
                  <c:v>1.7999999999999999E-2</c:v>
                </c:pt>
                <c:pt idx="5">
                  <c:v>1.4999999999999999E-2</c:v>
                </c:pt>
                <c:pt idx="6">
                  <c:v>4.0000000000000001E-3</c:v>
                </c:pt>
              </c:numCache>
            </c:numRef>
          </c:val>
          <c:extLst>
            <c:ext xmlns:c16="http://schemas.microsoft.com/office/drawing/2014/chart" uri="{C3380CC4-5D6E-409C-BE32-E72D297353CC}">
              <c16:uniqueId val="{00000000-3D42-AF45-8ED4-2BD4B2794861}"/>
            </c:ext>
          </c:extLst>
        </c:ser>
        <c:ser>
          <c:idx val="1"/>
          <c:order val="1"/>
          <c:tx>
            <c:strRef>
              <c:f>Sheet9!$C$36</c:f>
              <c:strCache>
                <c:ptCount val="1"/>
                <c:pt idx="0">
                  <c:v>2018 </c:v>
                </c:pt>
              </c:strCache>
            </c:strRef>
          </c:tx>
          <c:spPr>
            <a:solidFill>
              <a:schemeClr val="accent2"/>
            </a:solidFill>
            <a:ln>
              <a:noFill/>
            </a:ln>
            <a:effectLst/>
          </c:spPr>
          <c:invertIfNegative val="0"/>
          <c:cat>
            <c:strRef>
              <c:f>Sheet9!$A$37:$A$43</c:f>
              <c:strCache>
                <c:ptCount val="7"/>
                <c:pt idx="0">
                  <c:v>3000元以下</c:v>
                </c:pt>
                <c:pt idx="1">
                  <c:v>3000～6000元</c:v>
                </c:pt>
                <c:pt idx="2">
                  <c:v>6001～10000元</c:v>
                </c:pt>
                <c:pt idx="3">
                  <c:v>10001～20000元</c:v>
                </c:pt>
                <c:pt idx="4">
                  <c:v>20000元～30000元</c:v>
                </c:pt>
                <c:pt idx="5">
                  <c:v>30001～50000元</c:v>
                </c:pt>
                <c:pt idx="6">
                  <c:v>50000元以上</c:v>
                </c:pt>
              </c:strCache>
            </c:strRef>
          </c:cat>
          <c:val>
            <c:numRef>
              <c:f>Sheet9!$C$37:$C$43</c:f>
              <c:numCache>
                <c:formatCode>0.00%</c:formatCode>
                <c:ptCount val="7"/>
                <c:pt idx="0">
                  <c:v>0.188</c:v>
                </c:pt>
                <c:pt idx="1">
                  <c:v>0.44500000000000001</c:v>
                </c:pt>
                <c:pt idx="2">
                  <c:v>0.26900000000000002</c:v>
                </c:pt>
                <c:pt idx="3">
                  <c:v>7.3999999999999996E-2</c:v>
                </c:pt>
                <c:pt idx="4">
                  <c:v>1.4E-2</c:v>
                </c:pt>
                <c:pt idx="5">
                  <c:v>8.9999999999999993E-3</c:v>
                </c:pt>
                <c:pt idx="6">
                  <c:v>1E-3</c:v>
                </c:pt>
              </c:numCache>
            </c:numRef>
          </c:val>
          <c:extLst>
            <c:ext xmlns:c16="http://schemas.microsoft.com/office/drawing/2014/chart" uri="{C3380CC4-5D6E-409C-BE32-E72D297353CC}">
              <c16:uniqueId val="{00000001-3D42-AF45-8ED4-2BD4B2794861}"/>
            </c:ext>
          </c:extLst>
        </c:ser>
        <c:dLbls>
          <c:showLegendKey val="0"/>
          <c:showVal val="0"/>
          <c:showCatName val="0"/>
          <c:showSerName val="0"/>
          <c:showPercent val="0"/>
          <c:showBubbleSize val="0"/>
        </c:dLbls>
        <c:gapWidth val="219"/>
        <c:overlap val="-27"/>
        <c:axId val="1994193119"/>
        <c:axId val="1946034991"/>
      </c:barChart>
      <c:catAx>
        <c:axId val="199419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46034991"/>
        <c:crosses val="autoZero"/>
        <c:auto val="1"/>
        <c:lblAlgn val="ctr"/>
        <c:lblOffset val="100"/>
        <c:noMultiLvlLbl val="0"/>
      </c:catAx>
      <c:valAx>
        <c:axId val="194603499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4193119"/>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Entry>
      <c:legendEntry>
        <c:idx val="1"/>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1"/>
          <c:tx>
            <c:strRef>
              <c:f>Sheet10!$A$8</c:f>
              <c:strCache>
                <c:ptCount val="1"/>
                <c:pt idx="0">
                  <c:v>投诉件数</c:v>
                </c:pt>
              </c:strCache>
            </c:strRef>
          </c:tx>
          <c:spPr>
            <a:solidFill>
              <a:schemeClr val="accent2"/>
            </a:solidFill>
            <a:ln>
              <a:noFill/>
            </a:ln>
            <a:effectLst/>
          </c:spPr>
          <c:invertIfNegative val="0"/>
          <c:cat>
            <c:strRef>
              <c:f>Sheet10!$B$6:$E$6</c:f>
              <c:strCache>
                <c:ptCount val="4"/>
                <c:pt idx="0">
                  <c:v>中国人寿</c:v>
                </c:pt>
                <c:pt idx="1">
                  <c:v>平安人寿</c:v>
                </c:pt>
                <c:pt idx="2">
                  <c:v>太平洋人寿</c:v>
                </c:pt>
                <c:pt idx="3">
                  <c:v>新华人寿</c:v>
                </c:pt>
              </c:strCache>
            </c:strRef>
          </c:cat>
          <c:val>
            <c:numRef>
              <c:f>Sheet10!$B$8:$E$8</c:f>
              <c:numCache>
                <c:formatCode>General</c:formatCode>
                <c:ptCount val="4"/>
                <c:pt idx="0">
                  <c:v>11159</c:v>
                </c:pt>
                <c:pt idx="1">
                  <c:v>4345</c:v>
                </c:pt>
                <c:pt idx="2">
                  <c:v>4097</c:v>
                </c:pt>
                <c:pt idx="3">
                  <c:v>3862</c:v>
                </c:pt>
              </c:numCache>
            </c:numRef>
          </c:val>
          <c:extLst>
            <c:ext xmlns:c16="http://schemas.microsoft.com/office/drawing/2014/chart" uri="{C3380CC4-5D6E-409C-BE32-E72D297353CC}">
              <c16:uniqueId val="{00000000-E920-3142-B118-76F987BE01B8}"/>
            </c:ext>
          </c:extLst>
        </c:ser>
        <c:dLbls>
          <c:showLegendKey val="0"/>
          <c:showVal val="0"/>
          <c:showCatName val="0"/>
          <c:showSerName val="0"/>
          <c:showPercent val="0"/>
          <c:showBubbleSize val="0"/>
        </c:dLbls>
        <c:gapWidth val="150"/>
        <c:axId val="1996399887"/>
        <c:axId val="2012180079"/>
      </c:barChart>
      <c:lineChart>
        <c:grouping val="standard"/>
        <c:varyColors val="0"/>
        <c:ser>
          <c:idx val="0"/>
          <c:order val="0"/>
          <c:tx>
            <c:strRef>
              <c:f>Sheet10!$A$7</c:f>
              <c:strCache>
                <c:ptCount val="1"/>
                <c:pt idx="0">
                  <c:v>代理人人数</c:v>
                </c:pt>
              </c:strCache>
            </c:strRef>
          </c:tx>
          <c:spPr>
            <a:ln w="28575" cap="rnd">
              <a:solidFill>
                <a:schemeClr val="accent1"/>
              </a:solidFill>
              <a:round/>
            </a:ln>
            <a:effectLst/>
          </c:spPr>
          <c:marker>
            <c:symbol val="none"/>
          </c:marker>
          <c:cat>
            <c:strRef>
              <c:f>Sheet10!$B$6:$E$6</c:f>
              <c:strCache>
                <c:ptCount val="4"/>
                <c:pt idx="0">
                  <c:v>中国人寿</c:v>
                </c:pt>
                <c:pt idx="1">
                  <c:v>平安人寿</c:v>
                </c:pt>
                <c:pt idx="2">
                  <c:v>太平洋人寿</c:v>
                </c:pt>
                <c:pt idx="3">
                  <c:v>新华人寿</c:v>
                </c:pt>
              </c:strCache>
            </c:strRef>
          </c:cat>
          <c:val>
            <c:numRef>
              <c:f>Sheet10!$B$7:$E$7</c:f>
              <c:numCache>
                <c:formatCode>General"k"</c:formatCode>
                <c:ptCount val="4"/>
                <c:pt idx="0">
                  <c:v>1613</c:v>
                </c:pt>
                <c:pt idx="1">
                  <c:v>1200</c:v>
                </c:pt>
                <c:pt idx="2">
                  <c:v>386</c:v>
                </c:pt>
                <c:pt idx="3">
                  <c:v>507</c:v>
                </c:pt>
              </c:numCache>
            </c:numRef>
          </c:val>
          <c:smooth val="0"/>
          <c:extLst>
            <c:ext xmlns:c16="http://schemas.microsoft.com/office/drawing/2014/chart" uri="{C3380CC4-5D6E-409C-BE32-E72D297353CC}">
              <c16:uniqueId val="{00000001-E920-3142-B118-76F987BE01B8}"/>
            </c:ext>
          </c:extLst>
        </c:ser>
        <c:dLbls>
          <c:showLegendKey val="0"/>
          <c:showVal val="0"/>
          <c:showCatName val="0"/>
          <c:showSerName val="0"/>
          <c:showPercent val="0"/>
          <c:showBubbleSize val="0"/>
        </c:dLbls>
        <c:marker val="1"/>
        <c:smooth val="0"/>
        <c:axId val="2012640143"/>
        <c:axId val="2012284431"/>
      </c:lineChart>
      <c:catAx>
        <c:axId val="19963998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2012180079"/>
        <c:crosses val="autoZero"/>
        <c:auto val="1"/>
        <c:lblAlgn val="ctr"/>
        <c:lblOffset val="100"/>
        <c:noMultiLvlLbl val="0"/>
      </c:catAx>
      <c:valAx>
        <c:axId val="201218007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6399887"/>
        <c:crosses val="autoZero"/>
        <c:crossBetween val="between"/>
      </c:valAx>
      <c:valAx>
        <c:axId val="2012284431"/>
        <c:scaling>
          <c:orientation val="minMax"/>
        </c:scaling>
        <c:delete val="0"/>
        <c:axPos val="r"/>
        <c:numFmt formatCode="General&quot;k&quot;"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12640143"/>
        <c:crosses val="max"/>
        <c:crossBetween val="between"/>
      </c:valAx>
      <c:catAx>
        <c:axId val="2012640143"/>
        <c:scaling>
          <c:orientation val="minMax"/>
        </c:scaling>
        <c:delete val="1"/>
        <c:axPos val="b"/>
        <c:numFmt formatCode="General" sourceLinked="1"/>
        <c:majorTickMark val="out"/>
        <c:minorTickMark val="none"/>
        <c:tickLblPos val="nextTo"/>
        <c:crossAx val="2012284431"/>
        <c:crosses val="autoZero"/>
        <c:auto val="1"/>
        <c:lblAlgn val="ctr"/>
        <c:lblOffset val="100"/>
        <c:noMultiLvlLbl val="0"/>
      </c:catAx>
      <c:dTable>
        <c:showHorzBorder val="1"/>
        <c:showVertBorder val="1"/>
        <c:showOutline val="1"/>
        <c:showKeys val="1"/>
        <c:spPr>
          <a:noFill/>
          <a:ln w="25400" cap="flat" cmpd="sng" algn="ctr">
            <a:noFill/>
            <a:round/>
          </a:ln>
          <a:effectLst/>
        </c:spPr>
        <c:txPr>
          <a:bodyPr rot="0" spcFirstLastPara="1" vertOverflow="ellipsis" vert="horz" wrap="square" anchor="ctr" anchorCtr="1"/>
          <a:lstStyle/>
          <a:p>
            <a:pPr rtl="0">
              <a:defRPr sz="900" b="0" i="0" u="none" strike="noStrike" kern="1200" baseline="0">
                <a:solidFill>
                  <a:schemeClr val="bg1"/>
                </a:solidFill>
                <a:latin typeface="+mn-lt"/>
                <a:ea typeface="+mn-ea"/>
                <a:cs typeface="+mn-cs"/>
              </a:defRPr>
            </a:pPr>
            <a:endParaRPr lang="zh-CN"/>
          </a:p>
        </c:txPr>
      </c:dTable>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Sheet10!$A$29</c:f>
              <c:strCache>
                <c:ptCount val="1"/>
                <c:pt idx="0">
                  <c:v>代理人人数</c:v>
                </c:pt>
              </c:strCache>
            </c:strRef>
          </c:tx>
          <c:spPr>
            <a:ln w="28575" cap="rnd">
              <a:solidFill>
                <a:schemeClr val="accent1"/>
              </a:solidFill>
              <a:round/>
            </a:ln>
            <a:effectLst/>
          </c:spPr>
          <c:marker>
            <c:symbol val="none"/>
          </c:marker>
          <c:cat>
            <c:numRef>
              <c:f>Sheet10!$B$28:$F$28</c:f>
              <c:numCache>
                <c:formatCode>General</c:formatCode>
                <c:ptCount val="5"/>
                <c:pt idx="0">
                  <c:v>2014</c:v>
                </c:pt>
                <c:pt idx="1">
                  <c:v>2015</c:v>
                </c:pt>
                <c:pt idx="2">
                  <c:v>2016</c:v>
                </c:pt>
                <c:pt idx="3">
                  <c:v>2017</c:v>
                </c:pt>
                <c:pt idx="4">
                  <c:v>2018</c:v>
                </c:pt>
              </c:numCache>
            </c:numRef>
          </c:cat>
          <c:val>
            <c:numRef>
              <c:f>Sheet10!$B$29:$F$29</c:f>
              <c:numCache>
                <c:formatCode>General"k"</c:formatCode>
                <c:ptCount val="5"/>
                <c:pt idx="0">
                  <c:v>3250</c:v>
                </c:pt>
                <c:pt idx="1">
                  <c:v>4710</c:v>
                </c:pt>
                <c:pt idx="2">
                  <c:v>6570</c:v>
                </c:pt>
                <c:pt idx="3">
                  <c:v>8069</c:v>
                </c:pt>
                <c:pt idx="4">
                  <c:v>8710</c:v>
                </c:pt>
              </c:numCache>
            </c:numRef>
          </c:val>
          <c:smooth val="0"/>
          <c:extLst>
            <c:ext xmlns:c16="http://schemas.microsoft.com/office/drawing/2014/chart" uri="{C3380CC4-5D6E-409C-BE32-E72D297353CC}">
              <c16:uniqueId val="{00000000-C029-B74F-A2FB-DAD2BD1F2390}"/>
            </c:ext>
          </c:extLst>
        </c:ser>
        <c:dLbls>
          <c:showLegendKey val="0"/>
          <c:showVal val="0"/>
          <c:showCatName val="0"/>
          <c:showSerName val="0"/>
          <c:showPercent val="0"/>
          <c:showBubbleSize val="0"/>
        </c:dLbls>
        <c:marker val="1"/>
        <c:smooth val="0"/>
        <c:axId val="1992793503"/>
        <c:axId val="2010680591"/>
      </c:lineChart>
      <c:lineChart>
        <c:grouping val="standard"/>
        <c:varyColors val="0"/>
        <c:ser>
          <c:idx val="1"/>
          <c:order val="1"/>
          <c:tx>
            <c:strRef>
              <c:f>Sheet10!$A$30</c:f>
              <c:strCache>
                <c:ptCount val="1"/>
                <c:pt idx="0">
                  <c:v>保险密度</c:v>
                </c:pt>
              </c:strCache>
            </c:strRef>
          </c:tx>
          <c:spPr>
            <a:ln w="28575" cap="rnd">
              <a:solidFill>
                <a:schemeClr val="accent2"/>
              </a:solidFill>
              <a:round/>
            </a:ln>
            <a:effectLst/>
          </c:spPr>
          <c:marker>
            <c:symbol val="none"/>
          </c:marker>
          <c:cat>
            <c:numRef>
              <c:f>Sheet10!$B$28:$F$28</c:f>
              <c:numCache>
                <c:formatCode>General</c:formatCode>
                <c:ptCount val="5"/>
                <c:pt idx="0">
                  <c:v>2014</c:v>
                </c:pt>
                <c:pt idx="1">
                  <c:v>2015</c:v>
                </c:pt>
                <c:pt idx="2">
                  <c:v>2016</c:v>
                </c:pt>
                <c:pt idx="3">
                  <c:v>2017</c:v>
                </c:pt>
                <c:pt idx="4">
                  <c:v>2018</c:v>
                </c:pt>
              </c:numCache>
            </c:numRef>
          </c:cat>
          <c:val>
            <c:numRef>
              <c:f>Sheet10!$B$30:$F$30</c:f>
              <c:numCache>
                <c:formatCode>General</c:formatCode>
                <c:ptCount val="5"/>
                <c:pt idx="0">
                  <c:v>1518</c:v>
                </c:pt>
                <c:pt idx="1">
                  <c:v>1767</c:v>
                </c:pt>
                <c:pt idx="2">
                  <c:v>2239</c:v>
                </c:pt>
                <c:pt idx="3">
                  <c:v>2632</c:v>
                </c:pt>
                <c:pt idx="4">
                  <c:v>2724</c:v>
                </c:pt>
              </c:numCache>
            </c:numRef>
          </c:val>
          <c:smooth val="0"/>
          <c:extLst>
            <c:ext xmlns:c16="http://schemas.microsoft.com/office/drawing/2014/chart" uri="{C3380CC4-5D6E-409C-BE32-E72D297353CC}">
              <c16:uniqueId val="{00000001-C029-B74F-A2FB-DAD2BD1F2390}"/>
            </c:ext>
          </c:extLst>
        </c:ser>
        <c:dLbls>
          <c:showLegendKey val="0"/>
          <c:showVal val="0"/>
          <c:showCatName val="0"/>
          <c:showSerName val="0"/>
          <c:showPercent val="0"/>
          <c:showBubbleSize val="0"/>
        </c:dLbls>
        <c:marker val="1"/>
        <c:smooth val="0"/>
        <c:axId val="2011623487"/>
        <c:axId val="2033650367"/>
      </c:lineChart>
      <c:catAx>
        <c:axId val="19927935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10680591"/>
        <c:crosses val="autoZero"/>
        <c:auto val="1"/>
        <c:lblAlgn val="ctr"/>
        <c:lblOffset val="100"/>
        <c:noMultiLvlLbl val="0"/>
      </c:catAx>
      <c:valAx>
        <c:axId val="2010680591"/>
        <c:scaling>
          <c:orientation val="minMax"/>
        </c:scaling>
        <c:delete val="0"/>
        <c:axPos val="l"/>
        <c:majorGridlines>
          <c:spPr>
            <a:ln w="9525" cap="flat" cmpd="sng" algn="ctr">
              <a:solidFill>
                <a:schemeClr val="bg1"/>
              </a:solidFill>
              <a:round/>
            </a:ln>
            <a:effectLst/>
          </c:spPr>
        </c:majorGridlines>
        <c:numFmt formatCode="General&quot;k&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2793503"/>
        <c:crosses val="autoZero"/>
        <c:crossBetween val="between"/>
      </c:valAx>
      <c:valAx>
        <c:axId val="2033650367"/>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11623487"/>
        <c:crosses val="max"/>
        <c:crossBetween val="between"/>
      </c:valAx>
      <c:catAx>
        <c:axId val="2011623487"/>
        <c:scaling>
          <c:orientation val="minMax"/>
        </c:scaling>
        <c:delete val="1"/>
        <c:axPos val="b"/>
        <c:numFmt formatCode="General" sourceLinked="1"/>
        <c:majorTickMark val="out"/>
        <c:minorTickMark val="none"/>
        <c:tickLblPos val="nextTo"/>
        <c:crossAx val="2033650367"/>
        <c:crosses val="autoZero"/>
        <c:auto val="1"/>
        <c:lblAlgn val="ctr"/>
        <c:lblOffset val="100"/>
        <c:noMultiLvlLbl val="0"/>
      </c:catAx>
      <c:dTable>
        <c:showHorzBorder val="1"/>
        <c:showVertBorder val="1"/>
        <c:showOutline val="1"/>
        <c:showKeys val="1"/>
        <c:spPr>
          <a:noFill/>
          <a:ln w="25400" cap="flat" cmpd="sng" algn="ctr">
            <a:noFill/>
            <a:round/>
          </a:ln>
          <a:effectLst/>
        </c:spPr>
        <c:txPr>
          <a:bodyPr rot="0" spcFirstLastPara="1" vertOverflow="ellipsis" vert="horz" wrap="square" anchor="ctr" anchorCtr="1"/>
          <a:lstStyle/>
          <a:p>
            <a:pPr rtl="0">
              <a:defRPr sz="900" b="0" i="0" u="none" strike="noStrike" kern="1200" baseline="0">
                <a:solidFill>
                  <a:schemeClr val="bg1"/>
                </a:solidFill>
                <a:latin typeface="+mn-lt"/>
                <a:ea typeface="+mn-ea"/>
                <a:cs typeface="+mn-cs"/>
              </a:defRPr>
            </a:pPr>
            <a:endParaRPr lang="zh-CN"/>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Sheet10!$A$36</c:f>
              <c:strCache>
                <c:ptCount val="1"/>
                <c:pt idx="0">
                  <c:v>代理人人数</c:v>
                </c:pt>
              </c:strCache>
            </c:strRef>
          </c:tx>
          <c:spPr>
            <a:ln w="28575" cap="rnd">
              <a:solidFill>
                <a:schemeClr val="accent1"/>
              </a:solidFill>
              <a:round/>
            </a:ln>
            <a:effectLst/>
          </c:spPr>
          <c:marker>
            <c:symbol val="none"/>
          </c:marker>
          <c:cat>
            <c:numRef>
              <c:f>Sheet10!$B$35:$F$35</c:f>
              <c:numCache>
                <c:formatCode>General</c:formatCode>
                <c:ptCount val="5"/>
                <c:pt idx="0">
                  <c:v>2014</c:v>
                </c:pt>
                <c:pt idx="1">
                  <c:v>2015</c:v>
                </c:pt>
                <c:pt idx="2">
                  <c:v>2016</c:v>
                </c:pt>
                <c:pt idx="3">
                  <c:v>2017</c:v>
                </c:pt>
                <c:pt idx="4">
                  <c:v>2018</c:v>
                </c:pt>
              </c:numCache>
            </c:numRef>
          </c:cat>
          <c:val>
            <c:numRef>
              <c:f>Sheet10!$B$36:$F$36</c:f>
              <c:numCache>
                <c:formatCode>General"k"</c:formatCode>
                <c:ptCount val="5"/>
                <c:pt idx="0">
                  <c:v>3250</c:v>
                </c:pt>
                <c:pt idx="1">
                  <c:v>4710</c:v>
                </c:pt>
                <c:pt idx="2">
                  <c:v>6570</c:v>
                </c:pt>
                <c:pt idx="3">
                  <c:v>8069</c:v>
                </c:pt>
                <c:pt idx="4">
                  <c:v>8710</c:v>
                </c:pt>
              </c:numCache>
            </c:numRef>
          </c:val>
          <c:smooth val="0"/>
          <c:extLst>
            <c:ext xmlns:c16="http://schemas.microsoft.com/office/drawing/2014/chart" uri="{C3380CC4-5D6E-409C-BE32-E72D297353CC}">
              <c16:uniqueId val="{00000000-30D6-C64E-8B25-FCA80931A463}"/>
            </c:ext>
          </c:extLst>
        </c:ser>
        <c:dLbls>
          <c:showLegendKey val="0"/>
          <c:showVal val="0"/>
          <c:showCatName val="0"/>
          <c:showSerName val="0"/>
          <c:showPercent val="0"/>
          <c:showBubbleSize val="0"/>
        </c:dLbls>
        <c:marker val="1"/>
        <c:smooth val="0"/>
        <c:axId val="2031208495"/>
        <c:axId val="2031365343"/>
      </c:lineChart>
      <c:lineChart>
        <c:grouping val="standard"/>
        <c:varyColors val="0"/>
        <c:ser>
          <c:idx val="1"/>
          <c:order val="1"/>
          <c:tx>
            <c:strRef>
              <c:f>Sheet10!$A$37</c:f>
              <c:strCache>
                <c:ptCount val="1"/>
                <c:pt idx="0">
                  <c:v>保险深度</c:v>
                </c:pt>
              </c:strCache>
            </c:strRef>
          </c:tx>
          <c:spPr>
            <a:ln w="28575" cap="rnd">
              <a:solidFill>
                <a:schemeClr val="accent2"/>
              </a:solidFill>
              <a:round/>
            </a:ln>
            <a:effectLst/>
          </c:spPr>
          <c:marker>
            <c:symbol val="none"/>
          </c:marker>
          <c:cat>
            <c:numRef>
              <c:f>Sheet10!$B$35:$F$35</c:f>
              <c:numCache>
                <c:formatCode>General</c:formatCode>
                <c:ptCount val="5"/>
                <c:pt idx="0">
                  <c:v>2014</c:v>
                </c:pt>
                <c:pt idx="1">
                  <c:v>2015</c:v>
                </c:pt>
                <c:pt idx="2">
                  <c:v>2016</c:v>
                </c:pt>
                <c:pt idx="3">
                  <c:v>2017</c:v>
                </c:pt>
                <c:pt idx="4">
                  <c:v>2018</c:v>
                </c:pt>
              </c:numCache>
            </c:numRef>
          </c:cat>
          <c:val>
            <c:numRef>
              <c:f>Sheet10!$B$37:$F$37</c:f>
              <c:numCache>
                <c:formatCode>0.00%</c:formatCode>
                <c:ptCount val="5"/>
                <c:pt idx="0">
                  <c:v>3.1800000000000002E-2</c:v>
                </c:pt>
                <c:pt idx="1">
                  <c:v>3.5200000000000002E-2</c:v>
                </c:pt>
                <c:pt idx="2">
                  <c:v>4.1599999999999998E-2</c:v>
                </c:pt>
                <c:pt idx="3">
                  <c:v>4.4200000000000003E-2</c:v>
                </c:pt>
                <c:pt idx="4">
                  <c:v>4.2200000000000001E-2</c:v>
                </c:pt>
              </c:numCache>
            </c:numRef>
          </c:val>
          <c:smooth val="0"/>
          <c:extLst>
            <c:ext xmlns:c16="http://schemas.microsoft.com/office/drawing/2014/chart" uri="{C3380CC4-5D6E-409C-BE32-E72D297353CC}">
              <c16:uniqueId val="{00000001-30D6-C64E-8B25-FCA80931A463}"/>
            </c:ext>
          </c:extLst>
        </c:ser>
        <c:dLbls>
          <c:showLegendKey val="0"/>
          <c:showVal val="0"/>
          <c:showCatName val="0"/>
          <c:showSerName val="0"/>
          <c:showPercent val="0"/>
          <c:showBubbleSize val="0"/>
        </c:dLbls>
        <c:marker val="1"/>
        <c:smooth val="0"/>
        <c:axId val="2034435023"/>
        <c:axId val="2033068623"/>
      </c:lineChart>
      <c:catAx>
        <c:axId val="20312084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31365343"/>
        <c:crosses val="autoZero"/>
        <c:auto val="1"/>
        <c:lblAlgn val="ctr"/>
        <c:lblOffset val="100"/>
        <c:noMultiLvlLbl val="0"/>
      </c:catAx>
      <c:valAx>
        <c:axId val="2031365343"/>
        <c:scaling>
          <c:orientation val="minMax"/>
        </c:scaling>
        <c:delete val="0"/>
        <c:axPos val="l"/>
        <c:majorGridlines>
          <c:spPr>
            <a:ln w="9525" cap="flat" cmpd="sng" algn="ctr">
              <a:solidFill>
                <a:schemeClr val="bg1"/>
              </a:solidFill>
              <a:round/>
            </a:ln>
            <a:effectLst/>
          </c:spPr>
        </c:majorGridlines>
        <c:numFmt formatCode="General&quot;k&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31208495"/>
        <c:crosses val="autoZero"/>
        <c:crossBetween val="between"/>
      </c:valAx>
      <c:valAx>
        <c:axId val="2033068623"/>
        <c:scaling>
          <c:orientation val="minMax"/>
        </c:scaling>
        <c:delete val="0"/>
        <c:axPos val="r"/>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2034435023"/>
        <c:crosses val="max"/>
        <c:crossBetween val="between"/>
      </c:valAx>
      <c:catAx>
        <c:axId val="2034435023"/>
        <c:scaling>
          <c:orientation val="minMax"/>
        </c:scaling>
        <c:delete val="1"/>
        <c:axPos val="b"/>
        <c:numFmt formatCode="General" sourceLinked="1"/>
        <c:majorTickMark val="out"/>
        <c:minorTickMark val="none"/>
        <c:tickLblPos val="nextTo"/>
        <c:crossAx val="2033068623"/>
        <c:crosses val="autoZero"/>
        <c:auto val="1"/>
        <c:lblAlgn val="ctr"/>
        <c:lblOffset val="100"/>
        <c:noMultiLvlLbl val="0"/>
      </c:catAx>
      <c:dTable>
        <c:showHorzBorder val="1"/>
        <c:showVertBorder val="1"/>
        <c:showOutline val="1"/>
        <c:showKeys val="1"/>
        <c:spPr>
          <a:noFill/>
          <a:ln w="25400" cap="flat" cmpd="sng" algn="ctr">
            <a:noFill/>
            <a:round/>
          </a:ln>
          <a:effectLst/>
        </c:spPr>
        <c:txPr>
          <a:bodyPr rot="0" spcFirstLastPara="1" vertOverflow="ellipsis" vert="horz" wrap="square" anchor="ctr" anchorCtr="1"/>
          <a:lstStyle/>
          <a:p>
            <a:pPr rtl="0">
              <a:defRPr sz="900" b="0" i="0" u="none" strike="noStrike" kern="1200" baseline="0">
                <a:solidFill>
                  <a:schemeClr val="bg1"/>
                </a:solidFill>
                <a:latin typeface="+mn-lt"/>
                <a:ea typeface="+mn-ea"/>
                <a:cs typeface="+mn-cs"/>
              </a:defRPr>
            </a:pPr>
            <a:endParaRPr lang="zh-CN"/>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AADC-7946-96D0-3CCF87271B93}"/>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AADC-7946-96D0-3CCF87271B93}"/>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AADC-7946-96D0-3CCF87271B93}"/>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AADC-7946-96D0-3CCF87271B93}"/>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AADC-7946-96D0-3CCF87271B93}"/>
              </c:ext>
            </c:extLst>
          </c:dPt>
          <c:dLbls>
            <c:dLbl>
              <c:idx val="0"/>
              <c:layout>
                <c:manualLayout>
                  <c:x val="-2.0812992125984354E-2"/>
                  <c:y val="0.10254374453193346"/>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ADC-7946-96D0-3CCF87271B9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zh-CN"/>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Sheet4!$A$8:$A$12</c:f>
              <c:strCache>
                <c:ptCount val="5"/>
                <c:pt idx="0">
                  <c:v>高中以下</c:v>
                </c:pt>
                <c:pt idx="1">
                  <c:v>高中</c:v>
                </c:pt>
                <c:pt idx="2">
                  <c:v>大专</c:v>
                </c:pt>
                <c:pt idx="3">
                  <c:v>本科</c:v>
                </c:pt>
                <c:pt idx="4">
                  <c:v>本科以上</c:v>
                </c:pt>
              </c:strCache>
            </c:strRef>
          </c:cat>
          <c:val>
            <c:numRef>
              <c:f>Sheet4!$B$8:$B$12</c:f>
              <c:numCache>
                <c:formatCode>0.00%</c:formatCode>
                <c:ptCount val="5"/>
                <c:pt idx="0">
                  <c:v>5.0999999999999997E-2</c:v>
                </c:pt>
                <c:pt idx="1">
                  <c:v>0.32200000000000001</c:v>
                </c:pt>
                <c:pt idx="2">
                  <c:v>0.4</c:v>
                </c:pt>
                <c:pt idx="3">
                  <c:v>0.20799999999999999</c:v>
                </c:pt>
                <c:pt idx="4">
                  <c:v>1.9E-2</c:v>
                </c:pt>
              </c:numCache>
            </c:numRef>
          </c:val>
          <c:extLst>
            <c:ext xmlns:c16="http://schemas.microsoft.com/office/drawing/2014/chart" uri="{C3380CC4-5D6E-409C-BE32-E72D297353CC}">
              <c16:uniqueId val="{0000000A-AADC-7946-96D0-3CCF87271B93}"/>
            </c:ext>
          </c:extLst>
        </c:ser>
        <c:dLbls>
          <c:dLblPos val="ctr"/>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04FD-464B-A93B-E52ACAC178B4}"/>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04FD-464B-A93B-E52ACAC178B4}"/>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04FD-464B-A93B-E52ACAC178B4}"/>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04FD-464B-A93B-E52ACAC178B4}"/>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04FD-464B-A93B-E52ACAC178B4}"/>
              </c:ext>
            </c:extLst>
          </c:dPt>
          <c:dLbls>
            <c:dLbl>
              <c:idx val="4"/>
              <c:layout>
                <c:manualLayout>
                  <c:x val="8.0706474190726154E-3"/>
                  <c:y val="8.728455818022747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04FD-464B-A93B-E52ACAC178B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zh-CN"/>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Sheet5!$A$1:$A$5</c:f>
              <c:strCache>
                <c:ptCount val="5"/>
                <c:pt idx="0">
                  <c:v>直辖市</c:v>
                </c:pt>
                <c:pt idx="1">
                  <c:v>省会城市</c:v>
                </c:pt>
                <c:pt idx="2">
                  <c:v>地级市</c:v>
                </c:pt>
                <c:pt idx="3">
                  <c:v>县城(县级市)</c:v>
                </c:pt>
                <c:pt idx="4">
                  <c:v>乡镇</c:v>
                </c:pt>
              </c:strCache>
            </c:strRef>
          </c:cat>
          <c:val>
            <c:numRef>
              <c:f>Sheet5!$B$1:$B$5</c:f>
              <c:numCache>
                <c:formatCode>0.00%</c:formatCode>
                <c:ptCount val="5"/>
                <c:pt idx="0">
                  <c:v>0.22800000000000001</c:v>
                </c:pt>
                <c:pt idx="1">
                  <c:v>0.434</c:v>
                </c:pt>
                <c:pt idx="2">
                  <c:v>0.25700000000000001</c:v>
                </c:pt>
                <c:pt idx="3">
                  <c:v>6.4000000000000001E-2</c:v>
                </c:pt>
                <c:pt idx="4">
                  <c:v>1.7000000000000001E-2</c:v>
                </c:pt>
              </c:numCache>
            </c:numRef>
          </c:val>
          <c:extLst>
            <c:ext xmlns:c16="http://schemas.microsoft.com/office/drawing/2014/chart" uri="{C3380CC4-5D6E-409C-BE32-E72D297353CC}">
              <c16:uniqueId val="{0000000A-04FD-464B-A93B-E52ACAC178B4}"/>
            </c:ext>
          </c:extLst>
        </c:ser>
        <c:dLbls>
          <c:dLblPos val="ctr"/>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2692-E444-84B5-E772A1B84C93}"/>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2692-E444-84B5-E772A1B84C93}"/>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2692-E444-84B5-E772A1B84C93}"/>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2692-E444-84B5-E772A1B84C93}"/>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2692-E444-84B5-E772A1B84C93}"/>
              </c:ext>
            </c:extLst>
          </c:dPt>
          <c:dLbls>
            <c:dLbl>
              <c:idx val="0"/>
              <c:layout>
                <c:manualLayout>
                  <c:x val="-2.8224846894138234E-2"/>
                  <c:y val="0.12438575386410028"/>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2692-E444-84B5-E772A1B84C9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zh-CN"/>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Sheet5!$A$10:$A$14</c:f>
              <c:strCache>
                <c:ptCount val="5"/>
                <c:pt idx="0">
                  <c:v>25岁以下</c:v>
                </c:pt>
                <c:pt idx="1">
                  <c:v>25～35岁</c:v>
                </c:pt>
                <c:pt idx="2">
                  <c:v>35～45岁</c:v>
                </c:pt>
                <c:pt idx="3">
                  <c:v>45～55岁</c:v>
                </c:pt>
                <c:pt idx="4">
                  <c:v>55岁以上</c:v>
                </c:pt>
              </c:strCache>
            </c:strRef>
          </c:cat>
          <c:val>
            <c:numRef>
              <c:f>Sheet5!$B$10:$B$14</c:f>
              <c:numCache>
                <c:formatCode>0.00%</c:formatCode>
                <c:ptCount val="5"/>
                <c:pt idx="0">
                  <c:v>6.4000000000000001E-2</c:v>
                </c:pt>
                <c:pt idx="1">
                  <c:v>0.379</c:v>
                </c:pt>
                <c:pt idx="2">
                  <c:v>0.35899999999999999</c:v>
                </c:pt>
                <c:pt idx="3">
                  <c:v>0.17299999999999999</c:v>
                </c:pt>
                <c:pt idx="4">
                  <c:v>2.5999999999999999E-2</c:v>
                </c:pt>
              </c:numCache>
            </c:numRef>
          </c:val>
          <c:extLst>
            <c:ext xmlns:c16="http://schemas.microsoft.com/office/drawing/2014/chart" uri="{C3380CC4-5D6E-409C-BE32-E72D297353CC}">
              <c16:uniqueId val="{0000000A-2692-E444-84B5-E772A1B84C93}"/>
            </c:ext>
          </c:extLst>
        </c:ser>
        <c:dLbls>
          <c:dLblPos val="ctr"/>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Sheet6!$A$8:$A$14</c:f>
              <c:strCache>
                <c:ptCount val="7"/>
                <c:pt idx="0">
                  <c:v>3000元以下</c:v>
                </c:pt>
                <c:pt idx="1">
                  <c:v>3000～6000元</c:v>
                </c:pt>
                <c:pt idx="2">
                  <c:v>6001～10000元</c:v>
                </c:pt>
                <c:pt idx="3">
                  <c:v>10001～20000元</c:v>
                </c:pt>
                <c:pt idx="4">
                  <c:v>20000元～30000元</c:v>
                </c:pt>
                <c:pt idx="5">
                  <c:v>30001～50000元</c:v>
                </c:pt>
                <c:pt idx="6">
                  <c:v>50000元以上</c:v>
                </c:pt>
              </c:strCache>
            </c:strRef>
          </c:cat>
          <c:val>
            <c:numRef>
              <c:f>Sheet6!$B$8:$B$14</c:f>
              <c:numCache>
                <c:formatCode>0.00%</c:formatCode>
                <c:ptCount val="7"/>
                <c:pt idx="0">
                  <c:v>0.121</c:v>
                </c:pt>
                <c:pt idx="1">
                  <c:v>0.34699999999999998</c:v>
                </c:pt>
                <c:pt idx="2">
                  <c:v>0.27900000000000003</c:v>
                </c:pt>
                <c:pt idx="3">
                  <c:v>0.158</c:v>
                </c:pt>
                <c:pt idx="4">
                  <c:v>5.0999999999999997E-2</c:v>
                </c:pt>
                <c:pt idx="5">
                  <c:v>3.1E-2</c:v>
                </c:pt>
                <c:pt idx="6">
                  <c:v>1.4E-2</c:v>
                </c:pt>
              </c:numCache>
            </c:numRef>
          </c:val>
          <c:extLst>
            <c:ext xmlns:c16="http://schemas.microsoft.com/office/drawing/2014/chart" uri="{C3380CC4-5D6E-409C-BE32-E72D297353CC}">
              <c16:uniqueId val="{00000000-AD79-F442-AE34-DACF51E6B0C9}"/>
            </c:ext>
          </c:extLst>
        </c:ser>
        <c:dLbls>
          <c:dLblPos val="outEnd"/>
          <c:showLegendKey val="0"/>
          <c:showVal val="1"/>
          <c:showCatName val="0"/>
          <c:showSerName val="0"/>
          <c:showPercent val="0"/>
          <c:showBubbleSize val="0"/>
        </c:dLbls>
        <c:gapWidth val="219"/>
        <c:overlap val="-27"/>
        <c:axId val="1993781519"/>
        <c:axId val="1993783199"/>
      </c:barChart>
      <c:catAx>
        <c:axId val="19937815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3783199"/>
        <c:crosses val="autoZero"/>
        <c:auto val="1"/>
        <c:lblAlgn val="ctr"/>
        <c:lblOffset val="100"/>
        <c:noMultiLvlLbl val="0"/>
      </c:catAx>
      <c:valAx>
        <c:axId val="199378319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37815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Sheet6!$A$1:$A$5</c:f>
              <c:strCache>
                <c:ptCount val="5"/>
                <c:pt idx="0">
                  <c:v>12件以下</c:v>
                </c:pt>
                <c:pt idx="1">
                  <c:v>12～24件</c:v>
                </c:pt>
                <c:pt idx="2">
                  <c:v>24～36件</c:v>
                </c:pt>
                <c:pt idx="3">
                  <c:v>36～48件</c:v>
                </c:pt>
                <c:pt idx="4">
                  <c:v>48件以上</c:v>
                </c:pt>
              </c:strCache>
            </c:strRef>
          </c:cat>
          <c:val>
            <c:numRef>
              <c:f>Sheet6!$B$1:$B$5</c:f>
              <c:numCache>
                <c:formatCode>0.0%</c:formatCode>
                <c:ptCount val="5"/>
                <c:pt idx="0">
                  <c:v>0.376</c:v>
                </c:pt>
                <c:pt idx="1">
                  <c:v>0.38300000000000001</c:v>
                </c:pt>
                <c:pt idx="2">
                  <c:v>0.153</c:v>
                </c:pt>
                <c:pt idx="3">
                  <c:v>4.8000000000000001E-2</c:v>
                </c:pt>
                <c:pt idx="4">
                  <c:v>0.04</c:v>
                </c:pt>
              </c:numCache>
            </c:numRef>
          </c:val>
          <c:extLst>
            <c:ext xmlns:c16="http://schemas.microsoft.com/office/drawing/2014/chart" uri="{C3380CC4-5D6E-409C-BE32-E72D297353CC}">
              <c16:uniqueId val="{00000000-F667-F644-A27A-A99B54EC8853}"/>
            </c:ext>
          </c:extLst>
        </c:ser>
        <c:dLbls>
          <c:dLblPos val="outEnd"/>
          <c:showLegendKey val="0"/>
          <c:showVal val="1"/>
          <c:showCatName val="0"/>
          <c:showSerName val="0"/>
          <c:showPercent val="0"/>
          <c:showBubbleSize val="0"/>
        </c:dLbls>
        <c:gapWidth val="219"/>
        <c:overlap val="-27"/>
        <c:axId val="1918109423"/>
        <c:axId val="1918046127"/>
      </c:barChart>
      <c:catAx>
        <c:axId val="19181094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18046127"/>
        <c:crosses val="autoZero"/>
        <c:auto val="1"/>
        <c:lblAlgn val="ctr"/>
        <c:lblOffset val="100"/>
        <c:noMultiLvlLbl val="0"/>
      </c:catAx>
      <c:valAx>
        <c:axId val="191804612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1810942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Sheet8!$B$1</c:f>
              <c:strCache>
                <c:ptCount val="1"/>
                <c:pt idx="0">
                  <c:v>2019</c:v>
                </c:pt>
              </c:strCache>
            </c:strRef>
          </c:tx>
          <c:spPr>
            <a:solidFill>
              <a:schemeClr val="accent1"/>
            </a:solidFill>
            <a:ln>
              <a:noFill/>
            </a:ln>
            <a:effectLst/>
          </c:spPr>
          <c:invertIfNegative val="0"/>
          <c:dLbls>
            <c:delete val="1"/>
          </c:dLbls>
          <c:cat>
            <c:strRef>
              <c:f>Sheet8!$A$2:$A$6</c:f>
              <c:strCache>
                <c:ptCount val="5"/>
                <c:pt idx="0">
                  <c:v>非常满意</c:v>
                </c:pt>
                <c:pt idx="1">
                  <c:v>满意</c:v>
                </c:pt>
                <c:pt idx="2">
                  <c:v>一般</c:v>
                </c:pt>
                <c:pt idx="3">
                  <c:v>差强人意</c:v>
                </c:pt>
                <c:pt idx="4">
                  <c:v>很不满意</c:v>
                </c:pt>
              </c:strCache>
            </c:strRef>
          </c:cat>
          <c:val>
            <c:numRef>
              <c:f>Sheet8!$B$2:$B$6</c:f>
              <c:numCache>
                <c:formatCode>0.0%</c:formatCode>
                <c:ptCount val="5"/>
                <c:pt idx="0">
                  <c:v>5.1999999999999998E-2</c:v>
                </c:pt>
                <c:pt idx="1">
                  <c:v>0.30399999999999999</c:v>
                </c:pt>
                <c:pt idx="2">
                  <c:v>0.498</c:v>
                </c:pt>
                <c:pt idx="3">
                  <c:v>9.6000000000000002E-2</c:v>
                </c:pt>
                <c:pt idx="4">
                  <c:v>0.05</c:v>
                </c:pt>
              </c:numCache>
            </c:numRef>
          </c:val>
          <c:extLst>
            <c:ext xmlns:c16="http://schemas.microsoft.com/office/drawing/2014/chart" uri="{C3380CC4-5D6E-409C-BE32-E72D297353CC}">
              <c16:uniqueId val="{00000000-35E9-7944-8BD3-8BED55ED0C3A}"/>
            </c:ext>
          </c:extLst>
        </c:ser>
        <c:ser>
          <c:idx val="1"/>
          <c:order val="1"/>
          <c:tx>
            <c:strRef>
              <c:f>Sheet8!$C$1</c:f>
              <c:strCache>
                <c:ptCount val="1"/>
                <c:pt idx="0">
                  <c:v>2018</c:v>
                </c:pt>
              </c:strCache>
            </c:strRef>
          </c:tx>
          <c:spPr>
            <a:solidFill>
              <a:schemeClr val="accent2"/>
            </a:solidFill>
            <a:ln>
              <a:noFill/>
            </a:ln>
            <a:effectLst/>
          </c:spPr>
          <c:invertIfNegative val="0"/>
          <c:dLbls>
            <c:delete val="1"/>
          </c:dLbls>
          <c:cat>
            <c:strRef>
              <c:f>Sheet8!$A$2:$A$6</c:f>
              <c:strCache>
                <c:ptCount val="5"/>
                <c:pt idx="0">
                  <c:v>非常满意</c:v>
                </c:pt>
                <c:pt idx="1">
                  <c:v>满意</c:v>
                </c:pt>
                <c:pt idx="2">
                  <c:v>一般</c:v>
                </c:pt>
                <c:pt idx="3">
                  <c:v>差强人意</c:v>
                </c:pt>
                <c:pt idx="4">
                  <c:v>很不满意</c:v>
                </c:pt>
              </c:strCache>
            </c:strRef>
          </c:cat>
          <c:val>
            <c:numRef>
              <c:f>Sheet8!$C$2:$C$6</c:f>
              <c:numCache>
                <c:formatCode>0.0%</c:formatCode>
                <c:ptCount val="5"/>
                <c:pt idx="0">
                  <c:v>0.217</c:v>
                </c:pt>
                <c:pt idx="1">
                  <c:v>0.47799999999999998</c:v>
                </c:pt>
                <c:pt idx="2">
                  <c:v>0.26600000000000001</c:v>
                </c:pt>
                <c:pt idx="3">
                  <c:v>2.7E-2</c:v>
                </c:pt>
                <c:pt idx="4">
                  <c:v>1.2E-2</c:v>
                </c:pt>
              </c:numCache>
            </c:numRef>
          </c:val>
          <c:extLst>
            <c:ext xmlns:c16="http://schemas.microsoft.com/office/drawing/2014/chart" uri="{C3380CC4-5D6E-409C-BE32-E72D297353CC}">
              <c16:uniqueId val="{00000001-35E9-7944-8BD3-8BED55ED0C3A}"/>
            </c:ext>
          </c:extLst>
        </c:ser>
        <c:dLbls>
          <c:dLblPos val="outEnd"/>
          <c:showLegendKey val="0"/>
          <c:showVal val="1"/>
          <c:showCatName val="0"/>
          <c:showSerName val="0"/>
          <c:showPercent val="0"/>
          <c:showBubbleSize val="0"/>
        </c:dLbls>
        <c:gapWidth val="219"/>
        <c:overlap val="-27"/>
        <c:axId val="1995952975"/>
        <c:axId val="1995751359"/>
      </c:barChart>
      <c:catAx>
        <c:axId val="19959529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5751359"/>
        <c:crosses val="autoZero"/>
        <c:auto val="1"/>
        <c:lblAlgn val="ctr"/>
        <c:lblOffset val="100"/>
        <c:noMultiLvlLbl val="0"/>
      </c:catAx>
      <c:valAx>
        <c:axId val="199575135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595297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Sheet7!$B$5</c:f>
              <c:strCache>
                <c:ptCount val="1"/>
                <c:pt idx="0">
                  <c:v>2019</c:v>
                </c:pt>
              </c:strCache>
            </c:strRef>
          </c:tx>
          <c:spPr>
            <a:solidFill>
              <a:schemeClr val="accent1"/>
            </a:solidFill>
            <a:ln>
              <a:noFill/>
            </a:ln>
            <a:effectLst/>
          </c:spPr>
          <c:invertIfNegative val="0"/>
          <c:cat>
            <c:strRef>
              <c:f>Sheet7!$A$6:$A$10</c:f>
              <c:strCache>
                <c:ptCount val="5"/>
                <c:pt idx="0">
                  <c:v>很大</c:v>
                </c:pt>
                <c:pt idx="1">
                  <c:v>较大</c:v>
                </c:pt>
                <c:pt idx="2">
                  <c:v>一般</c:v>
                </c:pt>
                <c:pt idx="3">
                  <c:v>很小</c:v>
                </c:pt>
                <c:pt idx="4">
                  <c:v>完全没有</c:v>
                </c:pt>
              </c:strCache>
            </c:strRef>
          </c:cat>
          <c:val>
            <c:numRef>
              <c:f>Sheet7!$B$6:$B$10</c:f>
              <c:numCache>
                <c:formatCode>0.0%</c:formatCode>
                <c:ptCount val="5"/>
                <c:pt idx="0">
                  <c:v>0.123</c:v>
                </c:pt>
                <c:pt idx="1">
                  <c:v>0.53200000000000003</c:v>
                </c:pt>
                <c:pt idx="2">
                  <c:v>0.30499999999999999</c:v>
                </c:pt>
                <c:pt idx="3">
                  <c:v>2.9000000000000001E-2</c:v>
                </c:pt>
                <c:pt idx="4">
                  <c:v>1.0999999999999999E-2</c:v>
                </c:pt>
              </c:numCache>
            </c:numRef>
          </c:val>
          <c:extLst>
            <c:ext xmlns:c16="http://schemas.microsoft.com/office/drawing/2014/chart" uri="{C3380CC4-5D6E-409C-BE32-E72D297353CC}">
              <c16:uniqueId val="{00000000-09D9-D84F-8FA2-B1FE0FD41680}"/>
            </c:ext>
          </c:extLst>
        </c:ser>
        <c:ser>
          <c:idx val="1"/>
          <c:order val="1"/>
          <c:tx>
            <c:strRef>
              <c:f>Sheet7!$C$5</c:f>
              <c:strCache>
                <c:ptCount val="1"/>
                <c:pt idx="0">
                  <c:v>2018</c:v>
                </c:pt>
              </c:strCache>
            </c:strRef>
          </c:tx>
          <c:spPr>
            <a:solidFill>
              <a:schemeClr val="accent2"/>
            </a:solidFill>
            <a:ln>
              <a:noFill/>
            </a:ln>
            <a:effectLst/>
          </c:spPr>
          <c:invertIfNegative val="0"/>
          <c:cat>
            <c:strRef>
              <c:f>Sheet7!$A$6:$A$10</c:f>
              <c:strCache>
                <c:ptCount val="5"/>
                <c:pt idx="0">
                  <c:v>很大</c:v>
                </c:pt>
                <c:pt idx="1">
                  <c:v>较大</c:v>
                </c:pt>
                <c:pt idx="2">
                  <c:v>一般</c:v>
                </c:pt>
                <c:pt idx="3">
                  <c:v>很小</c:v>
                </c:pt>
                <c:pt idx="4">
                  <c:v>完全没有</c:v>
                </c:pt>
              </c:strCache>
            </c:strRef>
          </c:cat>
          <c:val>
            <c:numRef>
              <c:f>Sheet7!$C$6:$C$10</c:f>
              <c:numCache>
                <c:formatCode>0.0%</c:formatCode>
                <c:ptCount val="5"/>
                <c:pt idx="0">
                  <c:v>0.105</c:v>
                </c:pt>
                <c:pt idx="1">
                  <c:v>0.503</c:v>
                </c:pt>
                <c:pt idx="2">
                  <c:v>0.32800000000000001</c:v>
                </c:pt>
                <c:pt idx="3">
                  <c:v>3.7999999999999999E-2</c:v>
                </c:pt>
                <c:pt idx="4">
                  <c:v>2.5999999999999999E-2</c:v>
                </c:pt>
              </c:numCache>
            </c:numRef>
          </c:val>
          <c:extLst>
            <c:ext xmlns:c16="http://schemas.microsoft.com/office/drawing/2014/chart" uri="{C3380CC4-5D6E-409C-BE32-E72D297353CC}">
              <c16:uniqueId val="{00000001-09D9-D84F-8FA2-B1FE0FD41680}"/>
            </c:ext>
          </c:extLst>
        </c:ser>
        <c:dLbls>
          <c:showLegendKey val="0"/>
          <c:showVal val="0"/>
          <c:showCatName val="0"/>
          <c:showSerName val="0"/>
          <c:showPercent val="0"/>
          <c:showBubbleSize val="0"/>
        </c:dLbls>
        <c:gapWidth val="219"/>
        <c:overlap val="-27"/>
        <c:axId val="1991124943"/>
        <c:axId val="1990667391"/>
      </c:barChart>
      <c:catAx>
        <c:axId val="1991124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0667391"/>
        <c:crosses val="autoZero"/>
        <c:auto val="1"/>
        <c:lblAlgn val="ctr"/>
        <c:lblOffset val="100"/>
        <c:noMultiLvlLbl val="0"/>
      </c:catAx>
      <c:valAx>
        <c:axId val="199066739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1124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Sheet9!$B$6</c:f>
              <c:strCache>
                <c:ptCount val="1"/>
                <c:pt idx="0">
                  <c:v>2019</c:v>
                </c:pt>
              </c:strCache>
            </c:strRef>
          </c:tx>
          <c:spPr>
            <a:solidFill>
              <a:schemeClr val="accent1"/>
            </a:solidFill>
            <a:ln>
              <a:noFill/>
            </a:ln>
            <a:effectLst/>
          </c:spPr>
          <c:invertIfNegative val="0"/>
          <c:dLbls>
            <c:delete val="1"/>
          </c:dLbls>
          <c:cat>
            <c:strRef>
              <c:f>Sheet9!$A$7:$A$11</c:f>
              <c:strCache>
                <c:ptCount val="5"/>
                <c:pt idx="0">
                  <c:v>高中以下</c:v>
                </c:pt>
                <c:pt idx="1">
                  <c:v>高中</c:v>
                </c:pt>
                <c:pt idx="2">
                  <c:v>大专</c:v>
                </c:pt>
                <c:pt idx="3">
                  <c:v>本科</c:v>
                </c:pt>
                <c:pt idx="4">
                  <c:v>本科以上</c:v>
                </c:pt>
              </c:strCache>
            </c:strRef>
          </c:cat>
          <c:val>
            <c:numRef>
              <c:f>Sheet9!$B$7:$B$11</c:f>
              <c:numCache>
                <c:formatCode>0.00%</c:formatCode>
                <c:ptCount val="5"/>
                <c:pt idx="0">
                  <c:v>5.1999999999999998E-2</c:v>
                </c:pt>
                <c:pt idx="1">
                  <c:v>0.29799999999999999</c:v>
                </c:pt>
                <c:pt idx="2">
                  <c:v>0.39700000000000002</c:v>
                </c:pt>
                <c:pt idx="3">
                  <c:v>0.23300000000000001</c:v>
                </c:pt>
                <c:pt idx="4" formatCode="0%">
                  <c:v>0.02</c:v>
                </c:pt>
              </c:numCache>
            </c:numRef>
          </c:val>
          <c:extLst>
            <c:ext xmlns:c16="http://schemas.microsoft.com/office/drawing/2014/chart" uri="{C3380CC4-5D6E-409C-BE32-E72D297353CC}">
              <c16:uniqueId val="{00000000-DAB4-CA4C-9A19-99E480C92805}"/>
            </c:ext>
          </c:extLst>
        </c:ser>
        <c:ser>
          <c:idx val="1"/>
          <c:order val="1"/>
          <c:tx>
            <c:strRef>
              <c:f>Sheet9!$C$6</c:f>
              <c:strCache>
                <c:ptCount val="1"/>
                <c:pt idx="0">
                  <c:v>2018</c:v>
                </c:pt>
              </c:strCache>
            </c:strRef>
          </c:tx>
          <c:spPr>
            <a:solidFill>
              <a:schemeClr val="accent2"/>
            </a:solidFill>
            <a:ln>
              <a:noFill/>
            </a:ln>
            <a:effectLst/>
          </c:spPr>
          <c:invertIfNegative val="0"/>
          <c:dLbls>
            <c:delete val="1"/>
          </c:dLbls>
          <c:cat>
            <c:strRef>
              <c:f>Sheet9!$A$7:$A$11</c:f>
              <c:strCache>
                <c:ptCount val="5"/>
                <c:pt idx="0">
                  <c:v>高中以下</c:v>
                </c:pt>
                <c:pt idx="1">
                  <c:v>高中</c:v>
                </c:pt>
                <c:pt idx="2">
                  <c:v>大专</c:v>
                </c:pt>
                <c:pt idx="3">
                  <c:v>本科</c:v>
                </c:pt>
                <c:pt idx="4">
                  <c:v>本科以上</c:v>
                </c:pt>
              </c:strCache>
            </c:strRef>
          </c:cat>
          <c:val>
            <c:numRef>
              <c:f>Sheet9!$C$7:$C$11</c:f>
              <c:numCache>
                <c:formatCode>0.00%</c:formatCode>
                <c:ptCount val="5"/>
                <c:pt idx="0">
                  <c:v>4.5999999999999999E-2</c:v>
                </c:pt>
                <c:pt idx="1">
                  <c:v>0.33400000000000002</c:v>
                </c:pt>
                <c:pt idx="2">
                  <c:v>0.39100000000000001</c:v>
                </c:pt>
                <c:pt idx="3">
                  <c:v>0.216</c:v>
                </c:pt>
                <c:pt idx="4">
                  <c:v>1.2999999999999999E-2</c:v>
                </c:pt>
              </c:numCache>
            </c:numRef>
          </c:val>
          <c:extLst>
            <c:ext xmlns:c16="http://schemas.microsoft.com/office/drawing/2014/chart" uri="{C3380CC4-5D6E-409C-BE32-E72D297353CC}">
              <c16:uniqueId val="{00000001-DAB4-CA4C-9A19-99E480C92805}"/>
            </c:ext>
          </c:extLst>
        </c:ser>
        <c:dLbls>
          <c:dLblPos val="outEnd"/>
          <c:showLegendKey val="0"/>
          <c:showVal val="1"/>
          <c:showCatName val="0"/>
          <c:showSerName val="0"/>
          <c:showPercent val="0"/>
          <c:showBubbleSize val="0"/>
        </c:dLbls>
        <c:gapWidth val="219"/>
        <c:overlap val="-27"/>
        <c:axId val="1990474703"/>
        <c:axId val="1995645567"/>
      </c:barChart>
      <c:catAx>
        <c:axId val="19904747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5645567"/>
        <c:crosses val="autoZero"/>
        <c:auto val="1"/>
        <c:lblAlgn val="ctr"/>
        <c:lblOffset val="100"/>
        <c:noMultiLvlLbl val="0"/>
      </c:catAx>
      <c:valAx>
        <c:axId val="199564556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19904747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image1.jpg>
</file>

<file path=ppt/media/image10.png>
</file>

<file path=ppt/media/image11.jpeg>
</file>

<file path=ppt/media/image12.jpg>
</file>

<file path=ppt/media/image13.jpeg>
</file>

<file path=ppt/media/image14.jpeg>
</file>

<file path=ppt/media/image15.png>
</file>

<file path=ppt/media/image16.jpeg>
</file>

<file path=ppt/media/image17.tiff>
</file>

<file path=ppt/media/image18.jpg>
</file>

<file path=ppt/media/image2.jpg>
</file>

<file path=ppt/media/image3.png>
</file>

<file path=ppt/media/image4.png>
</file>

<file path=ppt/media/image5.tiff>
</file>

<file path=ppt/media/image6.jpeg>
</file>

<file path=ppt/media/image7.jpg>
</file>

<file path=ppt/media/image8.pn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C5EE11-ED85-44B4-8B87-A945AB80CD0F}" type="datetimeFigureOut">
              <a:rPr lang="zh-CN" altLang="en-US" smtClean="0"/>
              <a:t>2020/6/11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4520E9-B1A1-4137-9147-91D00DE4E942}" type="slidenum">
              <a:rPr lang="zh-CN" altLang="en-US" smtClean="0"/>
              <a:t>‹#›</a:t>
            </a:fld>
            <a:endParaRPr lang="zh-CN" altLang="en-US"/>
          </a:p>
        </p:txBody>
      </p:sp>
    </p:spTree>
    <p:extLst>
      <p:ext uri="{BB962C8B-B14F-4D97-AF65-F5344CB8AC3E}">
        <p14:creationId xmlns:p14="http://schemas.microsoft.com/office/powerpoint/2010/main" val="1618055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t>2</a:t>
            </a:fld>
            <a:endParaRPr lang="zh-CN" altLang="en-US"/>
          </a:p>
        </p:txBody>
      </p:sp>
    </p:spTree>
    <p:extLst>
      <p:ext uri="{BB962C8B-B14F-4D97-AF65-F5344CB8AC3E}">
        <p14:creationId xmlns:p14="http://schemas.microsoft.com/office/powerpoint/2010/main" val="42806694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13</a:t>
            </a:fld>
            <a:endParaRPr lang="zh-CN" altLang="en-US">
              <a:solidFill>
                <a:prstClr val="black"/>
              </a:solidFill>
            </a:endParaRPr>
          </a:p>
        </p:txBody>
      </p:sp>
    </p:spTree>
    <p:extLst>
      <p:ext uri="{BB962C8B-B14F-4D97-AF65-F5344CB8AC3E}">
        <p14:creationId xmlns:p14="http://schemas.microsoft.com/office/powerpoint/2010/main" val="1998611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16</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17</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18</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1998611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t>3</a:t>
            </a:fld>
            <a:endParaRPr lang="zh-CN" altLang="en-US"/>
          </a:p>
        </p:txBody>
      </p:sp>
    </p:spTree>
    <p:extLst>
      <p:ext uri="{BB962C8B-B14F-4D97-AF65-F5344CB8AC3E}">
        <p14:creationId xmlns:p14="http://schemas.microsoft.com/office/powerpoint/2010/main" val="2607409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4185466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23</a:t>
            </a:fld>
            <a:endParaRPr lang="zh-CN" altLang="en-US">
              <a:solidFill>
                <a:prstClr val="black"/>
              </a:solidFill>
            </a:endParaRPr>
          </a:p>
        </p:txBody>
      </p:sp>
    </p:spTree>
    <p:extLst>
      <p:ext uri="{BB962C8B-B14F-4D97-AF65-F5344CB8AC3E}">
        <p14:creationId xmlns:p14="http://schemas.microsoft.com/office/powerpoint/2010/main" val="36918006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27671406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25</a:t>
            </a:fld>
            <a:endParaRPr lang="zh-CN" altLang="en-US">
              <a:solidFill>
                <a:prstClr val="black"/>
              </a:solidFill>
            </a:endParaRPr>
          </a:p>
        </p:txBody>
      </p:sp>
    </p:spTree>
    <p:extLst>
      <p:ext uri="{BB962C8B-B14F-4D97-AF65-F5344CB8AC3E}">
        <p14:creationId xmlns:p14="http://schemas.microsoft.com/office/powerpoint/2010/main" val="19986115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26</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27</a:t>
            </a:fld>
            <a:endParaRPr lang="zh-CN" altLang="en-US">
              <a:solidFill>
                <a:prstClr val="black"/>
              </a:solidFill>
            </a:endParaRPr>
          </a:p>
        </p:txBody>
      </p:sp>
    </p:spTree>
    <p:extLst>
      <p:ext uri="{BB962C8B-B14F-4D97-AF65-F5344CB8AC3E}">
        <p14:creationId xmlns:p14="http://schemas.microsoft.com/office/powerpoint/2010/main" val="33162429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28</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29</a:t>
            </a:fld>
            <a:endParaRPr lang="zh-CN" altLang="en-US">
              <a:solidFill>
                <a:prstClr val="black"/>
              </a:solidFill>
            </a:endParaRPr>
          </a:p>
        </p:txBody>
      </p:sp>
    </p:spTree>
    <p:extLst>
      <p:ext uri="{BB962C8B-B14F-4D97-AF65-F5344CB8AC3E}">
        <p14:creationId xmlns:p14="http://schemas.microsoft.com/office/powerpoint/2010/main" val="5836292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30</a:t>
            </a:fld>
            <a:endParaRPr lang="zh-CN" altLang="en-US">
              <a:solidFill>
                <a:prstClr val="black"/>
              </a:solidFill>
            </a:endParaRPr>
          </a:p>
        </p:txBody>
      </p:sp>
    </p:spTree>
    <p:extLst>
      <p:ext uri="{BB962C8B-B14F-4D97-AF65-F5344CB8AC3E}">
        <p14:creationId xmlns:p14="http://schemas.microsoft.com/office/powerpoint/2010/main" val="2201154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t>4</a:t>
            </a:fld>
            <a:endParaRPr lang="zh-CN" altLang="en-US"/>
          </a:p>
        </p:txBody>
      </p:sp>
    </p:spTree>
    <p:extLst>
      <p:ext uri="{BB962C8B-B14F-4D97-AF65-F5344CB8AC3E}">
        <p14:creationId xmlns:p14="http://schemas.microsoft.com/office/powerpoint/2010/main" val="32377856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31</a:t>
            </a:fld>
            <a:endParaRPr lang="zh-CN" altLang="en-US">
              <a:solidFill>
                <a:prstClr val="black"/>
              </a:solidFill>
            </a:endParaRPr>
          </a:p>
        </p:txBody>
      </p:sp>
    </p:spTree>
    <p:extLst>
      <p:ext uri="{BB962C8B-B14F-4D97-AF65-F5344CB8AC3E}">
        <p14:creationId xmlns:p14="http://schemas.microsoft.com/office/powerpoint/2010/main" val="35363857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32</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33</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34</a:t>
            </a:fld>
            <a:endParaRPr lang="zh-CN" altLang="en-US">
              <a:solidFill>
                <a:prstClr val="black"/>
              </a:solidFill>
            </a:endParaRPr>
          </a:p>
        </p:txBody>
      </p:sp>
    </p:spTree>
    <p:extLst>
      <p:ext uri="{BB962C8B-B14F-4D97-AF65-F5344CB8AC3E}">
        <p14:creationId xmlns:p14="http://schemas.microsoft.com/office/powerpoint/2010/main" val="22504680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35</a:t>
            </a:fld>
            <a:endParaRPr lang="zh-CN" altLang="en-US">
              <a:solidFill>
                <a:prstClr val="black"/>
              </a:solidFill>
            </a:endParaRPr>
          </a:p>
        </p:txBody>
      </p:sp>
    </p:spTree>
    <p:extLst>
      <p:ext uri="{BB962C8B-B14F-4D97-AF65-F5344CB8AC3E}">
        <p14:creationId xmlns:p14="http://schemas.microsoft.com/office/powerpoint/2010/main" val="21139924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36</a:t>
            </a:fld>
            <a:endParaRPr lang="zh-CN" altLang="en-US">
              <a:solidFill>
                <a:prstClr val="black"/>
              </a:solidFill>
            </a:endParaRPr>
          </a:p>
        </p:txBody>
      </p:sp>
    </p:spTree>
    <p:extLst>
      <p:ext uri="{BB962C8B-B14F-4D97-AF65-F5344CB8AC3E}">
        <p14:creationId xmlns:p14="http://schemas.microsoft.com/office/powerpoint/2010/main" val="9009466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37</a:t>
            </a:fld>
            <a:endParaRPr lang="zh-CN" altLang="en-US">
              <a:solidFill>
                <a:prstClr val="black"/>
              </a:solidFill>
            </a:endParaRPr>
          </a:p>
        </p:txBody>
      </p:sp>
    </p:spTree>
    <p:extLst>
      <p:ext uri="{BB962C8B-B14F-4D97-AF65-F5344CB8AC3E}">
        <p14:creationId xmlns:p14="http://schemas.microsoft.com/office/powerpoint/2010/main" val="2292471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t>5</a:t>
            </a:fld>
            <a:endParaRPr lang="zh-CN" altLang="en-US"/>
          </a:p>
        </p:txBody>
      </p:sp>
    </p:spTree>
    <p:extLst>
      <p:ext uri="{BB962C8B-B14F-4D97-AF65-F5344CB8AC3E}">
        <p14:creationId xmlns:p14="http://schemas.microsoft.com/office/powerpoint/2010/main" val="1998611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2374080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307868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9</a:t>
            </a:fld>
            <a:endParaRPr lang="zh-CN" altLang="en-US">
              <a:solidFill>
                <a:prstClr val="black"/>
              </a:solidFill>
            </a:endParaRPr>
          </a:p>
        </p:txBody>
      </p:sp>
    </p:spTree>
    <p:extLst>
      <p:ext uri="{BB962C8B-B14F-4D97-AF65-F5344CB8AC3E}">
        <p14:creationId xmlns:p14="http://schemas.microsoft.com/office/powerpoint/2010/main" val="3918294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4520E9-B1A1-4137-9147-91D00DE4E942}" type="slidenum">
              <a:rPr lang="zh-CN" altLang="en-US" smtClean="0">
                <a:solidFill>
                  <a:prstClr val="black"/>
                </a:solidFill>
              </a:rPr>
              <a:pPr/>
              <a:t>10</a:t>
            </a:fld>
            <a:endParaRPr lang="zh-CN" altLang="en-US">
              <a:solidFill>
                <a:prstClr val="black"/>
              </a:solidFill>
            </a:endParaRPr>
          </a:p>
        </p:txBody>
      </p:sp>
    </p:spTree>
    <p:extLst>
      <p:ext uri="{BB962C8B-B14F-4D97-AF65-F5344CB8AC3E}">
        <p14:creationId xmlns:p14="http://schemas.microsoft.com/office/powerpoint/2010/main" val="1998611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146094498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158736549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360739190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6270457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3997062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556890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81257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36798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071525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318179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3648901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76976990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3132997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751610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01523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6270457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3997062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556890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81257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36798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071525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318179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2497267569"/>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3648901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3132997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751610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01523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6270457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3997062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556890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81257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36798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071525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2855953026"/>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318179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3648901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3132997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751610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01523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6270457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r>
              <a:rPr lang="zh-CN" altLang="en-US" dirty="0">
                <a:solidFill>
                  <a:prstClr val="black">
                    <a:tint val="75000"/>
                  </a:prstClr>
                </a:solidFill>
              </a:rPr>
              <a:t>林泽</a:t>
            </a:r>
          </a:p>
        </p:txBody>
      </p:sp>
    </p:spTree>
    <p:extLst>
      <p:ext uri="{BB962C8B-B14F-4D97-AF65-F5344CB8AC3E}">
        <p14:creationId xmlns:p14="http://schemas.microsoft.com/office/powerpoint/2010/main" val="83997062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0556890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81257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36798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100668193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2071525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318179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3648901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3132997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3751610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01523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xfrm>
            <a:off x="838200" y="6038214"/>
            <a:ext cx="2743200" cy="365125"/>
          </a:xfrm>
          <a:ln/>
        </p:spPr>
        <p:txBody>
          <a:bodyPr/>
          <a:lstStyle>
            <a:lvl1pPr>
              <a:defRPr/>
            </a:lvl1pPr>
          </a:lstStyle>
          <a:p>
            <a:pPr>
              <a:defRPr/>
            </a:pPr>
            <a:fld id="{20776786-29C4-49C3-AE45-BA6CF32FBC0B}" type="datetime1">
              <a:rPr lang="zh-CN" altLang="en-US"/>
              <a:pPr>
                <a:defRPr/>
              </a:pPr>
              <a:t>2020/6/11</a:t>
            </a:fld>
            <a:endParaRPr lang="zh-CN" altLang="en-US" sz="1800">
              <a:solidFill>
                <a:srgbClr val="000000"/>
              </a:solidFill>
            </a:endParaRPr>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zh-CN" dirty="0"/>
          </a:p>
        </p:txBody>
      </p:sp>
      <p:sp>
        <p:nvSpPr>
          <p:cNvPr id="6" name="灯片编号占位符 5"/>
          <p:cNvSpPr>
            <a:spLocks noGrp="1" noChangeArrowheads="1"/>
          </p:cNvSpPr>
          <p:nvPr>
            <p:ph type="sldNum" sz="quarter" idx="12"/>
          </p:nvPr>
        </p:nvSpPr>
        <p:spPr>
          <a:xfrm>
            <a:off x="8610600" y="6173787"/>
            <a:ext cx="2743200" cy="365125"/>
          </a:xfrm>
          <a:ln/>
        </p:spPr>
        <p:txBody>
          <a:bodyPr/>
          <a:lstStyle>
            <a:lvl1pPr>
              <a:defRPr/>
            </a:lvl1pPr>
          </a:lstStyle>
          <a:p>
            <a:pPr>
              <a:defRPr/>
            </a:pPr>
            <a:r>
              <a:rPr lang="zh-CN" altLang="en-US" sz="1800" dirty="0">
                <a:solidFill>
                  <a:srgbClr val="000000"/>
                </a:solidFill>
              </a:rPr>
              <a:t>林泽</a:t>
            </a:r>
          </a:p>
        </p:txBody>
      </p:sp>
    </p:spTree>
    <p:extLst>
      <p:ext uri="{BB962C8B-B14F-4D97-AF65-F5344CB8AC3E}">
        <p14:creationId xmlns:p14="http://schemas.microsoft.com/office/powerpoint/2010/main" val="22087820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E909A3E5-53CB-4013-8D7B-0CEF800E3D62}" type="datetime1">
              <a:rPr lang="zh-CN" altLang="en-US"/>
              <a:pPr>
                <a:defRPr/>
              </a:pPr>
              <a:t>2020/6/11</a:t>
            </a:fld>
            <a:endParaRPr lang="zh-CN" altLang="en-US" sz="1800">
              <a:solidFill>
                <a:srgbClr val="000000"/>
              </a:solidFill>
            </a:endParaRPr>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6" name="灯片编号占位符 5"/>
          <p:cNvSpPr>
            <a:spLocks noGrp="1" noChangeArrowheads="1"/>
          </p:cNvSpPr>
          <p:nvPr>
            <p:ph type="sldNum" sz="quarter" idx="12"/>
          </p:nvPr>
        </p:nvSpPr>
        <p:spPr>
          <a:ln/>
        </p:spPr>
        <p:txBody>
          <a:bodyPr/>
          <a:lstStyle>
            <a:lvl1pPr>
              <a:defRPr/>
            </a:lvl1pPr>
          </a:lstStyle>
          <a:p>
            <a:pPr>
              <a:defRPr/>
            </a:pPr>
            <a:fld id="{489FAF4F-848B-478C-9063-E1D3DB4BDA93}"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373931471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0D9EAC8A-77E5-4BC9-B76F-9656987C5FC8}" type="datetime1">
              <a:rPr lang="zh-CN" altLang="en-US"/>
              <a:pPr>
                <a:defRPr/>
              </a:pPr>
              <a:t>2020/6/11</a:t>
            </a:fld>
            <a:endParaRPr lang="zh-CN" altLang="en-US" sz="1800">
              <a:solidFill>
                <a:srgbClr val="000000"/>
              </a:solidFill>
            </a:endParaRPr>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6" name="灯片编号占位符 5"/>
          <p:cNvSpPr>
            <a:spLocks noGrp="1" noChangeArrowheads="1"/>
          </p:cNvSpPr>
          <p:nvPr>
            <p:ph type="sldNum" sz="quarter" idx="12"/>
          </p:nvPr>
        </p:nvSpPr>
        <p:spPr>
          <a:ln/>
        </p:spPr>
        <p:txBody>
          <a:bodyPr/>
          <a:lstStyle>
            <a:lvl1pPr>
              <a:defRPr/>
            </a:lvl1pPr>
          </a:lstStyle>
          <a:p>
            <a:pPr>
              <a:defRPr/>
            </a:pPr>
            <a:fld id="{93F28A69-F5F3-4410-AC66-10133C4A2C08}"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57067586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65621E71-49F3-4F94-938A-5A7A70A048BF}" type="datetime1">
              <a:rPr lang="zh-CN" altLang="en-US"/>
              <a:pPr>
                <a:defRPr/>
              </a:pPr>
              <a:t>2020/6/11</a:t>
            </a:fld>
            <a:endParaRPr lang="zh-CN" altLang="en-US" sz="1800">
              <a:solidFill>
                <a:srgbClr val="000000"/>
              </a:solidFill>
            </a:endParaRPr>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7" name="灯片编号占位符 5"/>
          <p:cNvSpPr>
            <a:spLocks noGrp="1" noChangeArrowheads="1"/>
          </p:cNvSpPr>
          <p:nvPr>
            <p:ph type="sldNum" sz="quarter" idx="12"/>
          </p:nvPr>
        </p:nvSpPr>
        <p:spPr>
          <a:ln/>
        </p:spPr>
        <p:txBody>
          <a:bodyPr/>
          <a:lstStyle>
            <a:lvl1pPr>
              <a:defRPr/>
            </a:lvl1pPr>
          </a:lstStyle>
          <a:p>
            <a:pPr>
              <a:defRPr/>
            </a:pPr>
            <a:fld id="{BCA3F2D1-1B14-4787-B9C7-2378E48A0E2C}"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2331491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949478856"/>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93FA7DE8-0E52-4218-95B9-15A6BEA77E2D}" type="datetime1">
              <a:rPr lang="zh-CN" altLang="en-US"/>
              <a:pPr>
                <a:defRPr/>
              </a:pPr>
              <a:t>2020/6/11</a:t>
            </a:fld>
            <a:endParaRPr lang="zh-CN" altLang="en-US" sz="1800">
              <a:solidFill>
                <a:srgbClr val="000000"/>
              </a:solidFill>
            </a:endParaRPr>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9" name="灯片编号占位符 5"/>
          <p:cNvSpPr>
            <a:spLocks noGrp="1" noChangeArrowheads="1"/>
          </p:cNvSpPr>
          <p:nvPr>
            <p:ph type="sldNum" sz="quarter" idx="12"/>
          </p:nvPr>
        </p:nvSpPr>
        <p:spPr>
          <a:ln/>
        </p:spPr>
        <p:txBody>
          <a:bodyPr/>
          <a:lstStyle>
            <a:lvl1pPr>
              <a:defRPr/>
            </a:lvl1pPr>
          </a:lstStyle>
          <a:p>
            <a:pPr>
              <a:defRPr/>
            </a:pPr>
            <a:fld id="{B02E332D-E015-4215-8578-92FBF2D03807}"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287233565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9360D37B-9FBC-4DF7-B332-995868D4E95C}" type="datetime1">
              <a:rPr lang="zh-CN" altLang="en-US"/>
              <a:pPr>
                <a:defRPr/>
              </a:pPr>
              <a:t>2020/6/11</a:t>
            </a:fld>
            <a:endParaRPr lang="zh-CN" altLang="en-US" sz="1800">
              <a:solidFill>
                <a:srgbClr val="000000"/>
              </a:solidFill>
            </a:endParaRPr>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a:ln/>
        </p:spPr>
        <p:txBody>
          <a:bodyPr/>
          <a:lstStyle>
            <a:lvl1pPr>
              <a:defRPr/>
            </a:lvl1pPr>
          </a:lstStyle>
          <a:p>
            <a:pPr>
              <a:defRPr/>
            </a:pPr>
            <a:fld id="{69A44783-7730-4BAA-A6BA-CD45E7AB7732}"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38577312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BF8299C7-9E87-49BE-81C6-52100F1B356E}" type="datetime1">
              <a:rPr lang="zh-CN" altLang="en-US"/>
              <a:pPr>
                <a:defRPr/>
              </a:pPr>
              <a:t>2020/6/11</a:t>
            </a:fld>
            <a:endParaRPr lang="zh-CN" altLang="en-US" sz="1800">
              <a:solidFill>
                <a:srgbClr val="000000"/>
              </a:solidFill>
            </a:endParaRPr>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4" name="灯片编号占位符 5"/>
          <p:cNvSpPr>
            <a:spLocks noGrp="1" noChangeArrowheads="1"/>
          </p:cNvSpPr>
          <p:nvPr>
            <p:ph type="sldNum" sz="quarter" idx="12"/>
          </p:nvPr>
        </p:nvSpPr>
        <p:spPr>
          <a:ln/>
        </p:spPr>
        <p:txBody>
          <a:bodyPr/>
          <a:lstStyle>
            <a:lvl1pPr>
              <a:defRPr/>
            </a:lvl1pPr>
          </a:lstStyle>
          <a:p>
            <a:pPr>
              <a:defRPr/>
            </a:pPr>
            <a:fld id="{56A7D3BF-732E-416A-8B4E-4BB157C7E5C3}"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238902296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51AAB1A8-4B1F-460D-9C04-0994D4CBE197}" type="datetime1">
              <a:rPr lang="zh-CN" altLang="en-US"/>
              <a:pPr>
                <a:defRPr/>
              </a:pPr>
              <a:t>2020/6/11</a:t>
            </a:fld>
            <a:endParaRPr lang="zh-CN" altLang="en-US" sz="1800">
              <a:solidFill>
                <a:srgbClr val="000000"/>
              </a:solidFill>
            </a:endParaRPr>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7" name="灯片编号占位符 5"/>
          <p:cNvSpPr>
            <a:spLocks noGrp="1" noChangeArrowheads="1"/>
          </p:cNvSpPr>
          <p:nvPr>
            <p:ph type="sldNum" sz="quarter" idx="12"/>
          </p:nvPr>
        </p:nvSpPr>
        <p:spPr>
          <a:ln/>
        </p:spPr>
        <p:txBody>
          <a:bodyPr/>
          <a:lstStyle>
            <a:lvl1pPr>
              <a:defRPr/>
            </a:lvl1pPr>
          </a:lstStyle>
          <a:p>
            <a:pPr>
              <a:defRPr/>
            </a:pPr>
            <a:fld id="{528D1771-93E5-41A7-B94C-E5E5CC25DFD5}"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15808123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Calibri" pitchFamily="34" charset="0"/>
            </a:endParaRPr>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F5E506C4-EF63-43AC-8413-98DC2A42EE05}" type="datetime1">
              <a:rPr lang="zh-CN" altLang="en-US"/>
              <a:pPr>
                <a:defRPr/>
              </a:pPr>
              <a:t>2020/6/11</a:t>
            </a:fld>
            <a:endParaRPr lang="zh-CN" altLang="en-US" sz="1800">
              <a:solidFill>
                <a:srgbClr val="000000"/>
              </a:solidFill>
            </a:endParaRPr>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7" name="灯片编号占位符 5"/>
          <p:cNvSpPr>
            <a:spLocks noGrp="1" noChangeArrowheads="1"/>
          </p:cNvSpPr>
          <p:nvPr>
            <p:ph type="sldNum" sz="quarter" idx="12"/>
          </p:nvPr>
        </p:nvSpPr>
        <p:spPr>
          <a:ln/>
        </p:spPr>
        <p:txBody>
          <a:bodyPr/>
          <a:lstStyle>
            <a:lvl1pPr>
              <a:defRPr/>
            </a:lvl1pPr>
          </a:lstStyle>
          <a:p>
            <a:pPr>
              <a:defRPr/>
            </a:pPr>
            <a:fld id="{F67055A6-AD7F-4773-96BB-09C892346474}"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211023918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6BB88B79-5F13-437F-B8C4-14BE5FF9E802}" type="datetime1">
              <a:rPr lang="zh-CN" altLang="en-US"/>
              <a:pPr>
                <a:defRPr/>
              </a:pPr>
              <a:t>2020/6/11</a:t>
            </a:fld>
            <a:endParaRPr lang="zh-CN" altLang="en-US" sz="1800">
              <a:solidFill>
                <a:srgbClr val="000000"/>
              </a:solidFill>
            </a:endParaRPr>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6" name="灯片编号占位符 5"/>
          <p:cNvSpPr>
            <a:spLocks noGrp="1" noChangeArrowheads="1"/>
          </p:cNvSpPr>
          <p:nvPr>
            <p:ph type="sldNum" sz="quarter" idx="12"/>
          </p:nvPr>
        </p:nvSpPr>
        <p:spPr>
          <a:ln/>
        </p:spPr>
        <p:txBody>
          <a:bodyPr/>
          <a:lstStyle>
            <a:lvl1pPr>
              <a:defRPr/>
            </a:lvl1pPr>
          </a:lstStyle>
          <a:p>
            <a:pPr>
              <a:defRPr/>
            </a:pPr>
            <a:fld id="{CBF691BD-43CB-4585-A368-3F95C04E9ABC}"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40444155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E7E2CEB3-4B28-4911-983C-65800B4E26F7}" type="datetime1">
              <a:rPr lang="zh-CN" altLang="en-US"/>
              <a:pPr>
                <a:defRPr/>
              </a:pPr>
              <a:t>2020/6/11</a:t>
            </a:fld>
            <a:endParaRPr lang="zh-CN" altLang="en-US" sz="1800">
              <a:solidFill>
                <a:srgbClr val="000000"/>
              </a:solidFill>
            </a:endParaRPr>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6" name="灯片编号占位符 5"/>
          <p:cNvSpPr>
            <a:spLocks noGrp="1" noChangeArrowheads="1"/>
          </p:cNvSpPr>
          <p:nvPr>
            <p:ph type="sldNum" sz="quarter" idx="12"/>
          </p:nvPr>
        </p:nvSpPr>
        <p:spPr>
          <a:ln/>
        </p:spPr>
        <p:txBody>
          <a:bodyPr/>
          <a:lstStyle>
            <a:lvl1pPr>
              <a:defRPr/>
            </a:lvl1pPr>
          </a:lstStyle>
          <a:p>
            <a:pPr>
              <a:defRPr/>
            </a:pPr>
            <a:fld id="{A5F3E5CB-2D7C-4370-9D50-06B458AF3412}" type="slidenum">
              <a:rPr lang="zh-CN" altLang="en-US"/>
              <a:pPr>
                <a:defRPr/>
              </a:pPr>
              <a:t>‹#›</a:t>
            </a:fld>
            <a:endParaRPr lang="zh-CN" altLang="en-US" sz="1800">
              <a:solidFill>
                <a:srgbClr val="000000"/>
              </a:solidFill>
            </a:endParaRPr>
          </a:p>
        </p:txBody>
      </p:sp>
    </p:spTree>
    <p:extLst>
      <p:ext uri="{BB962C8B-B14F-4D97-AF65-F5344CB8AC3E}">
        <p14:creationId xmlns:p14="http://schemas.microsoft.com/office/powerpoint/2010/main" val="111728222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9295537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0121094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9299993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1911806996"/>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0050282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1183578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4721704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9737044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973677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826420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9230439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298305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9366106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7884549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240563256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084064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9048281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8382167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8112662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5131295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8397142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275596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6250681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72226537"/>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33922093"/>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t>2020/6/11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2DCFFE-4F2F-4A68-AF0D-E2EAADC1D15A}" type="slidenum">
              <a:rPr lang="zh-CN" altLang="en-US" smtClean="0"/>
              <a:t>‹#›</a:t>
            </a:fld>
            <a:endParaRPr lang="zh-CN" altLang="en-US"/>
          </a:p>
        </p:txBody>
      </p:sp>
    </p:spTree>
    <p:extLst>
      <p:ext uri="{BB962C8B-B14F-4D97-AF65-F5344CB8AC3E}">
        <p14:creationId xmlns:p14="http://schemas.microsoft.com/office/powerpoint/2010/main" val="2477472896"/>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1532247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035716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9243629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128715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3683843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9803161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6024734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5046463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65174456"/>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72DCFFE-4F2F-4A68-AF0D-E2EAADC1D15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5797418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jp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jp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jp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jp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t>2020/6/11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t>林泽</a:t>
            </a:r>
          </a:p>
        </p:txBody>
      </p:sp>
    </p:spTree>
    <p:extLst>
      <p:ext uri="{BB962C8B-B14F-4D97-AF65-F5344CB8AC3E}">
        <p14:creationId xmlns:p14="http://schemas.microsoft.com/office/powerpoint/2010/main" val="514841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40465614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40465614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404656148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404656148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sym typeface="Calibri Light" pitchFamily="34" charset="0"/>
              </a:rPr>
              <a:t>单击此处编辑母版标题样式</a:t>
            </a:r>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sym typeface="Calibri" pitchFamily="34" charset="0"/>
              </a:rPr>
              <a:t>单击此处编辑母版文本样式</a:t>
            </a:r>
          </a:p>
          <a:p>
            <a:pPr lvl="1"/>
            <a:r>
              <a:rPr lang="zh-CN">
                <a:sym typeface="Calibri" pitchFamily="34" charset="0"/>
              </a:rPr>
              <a:t>第二级</a:t>
            </a:r>
          </a:p>
          <a:p>
            <a:pPr lvl="2"/>
            <a:r>
              <a:rPr lang="zh-CN">
                <a:sym typeface="Calibri" pitchFamily="34" charset="0"/>
              </a:rPr>
              <a:t>第三级</a:t>
            </a:r>
          </a:p>
          <a:p>
            <a:pPr lvl="3"/>
            <a:r>
              <a:rPr lang="zh-CN">
                <a:sym typeface="Calibri" pitchFamily="34" charset="0"/>
              </a:rPr>
              <a:t>第四级</a:t>
            </a:r>
          </a:p>
          <a:p>
            <a:pPr lvl="4"/>
            <a:r>
              <a:rPr lang="zh-CN">
                <a:sym typeface="Calibri" pitchFamily="34" charset="0"/>
              </a:rPr>
              <a:t>第五级</a:t>
            </a: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buFont typeface="Arial" pitchFamily="34" charset="0"/>
              <a:buNone/>
              <a:defRPr sz="1200" smtClean="0">
                <a:solidFill>
                  <a:srgbClr val="898989"/>
                </a:solidFill>
                <a:latin typeface="Arial" pitchFamily="34" charset="0"/>
              </a:defRPr>
            </a:lvl1pPr>
          </a:lstStyle>
          <a:p>
            <a:pPr fontAlgn="base">
              <a:spcBef>
                <a:spcPct val="0"/>
              </a:spcBef>
              <a:spcAft>
                <a:spcPct val="0"/>
              </a:spcAft>
              <a:defRPr/>
            </a:pPr>
            <a:fld id="{DE2F40C7-E373-4D85-A762-101497C2B0B8}" type="datetime1">
              <a:rPr lang="zh-CN" altLang="en-US"/>
              <a:pPr fontAlgn="base">
                <a:spcBef>
                  <a:spcPct val="0"/>
                </a:spcBef>
                <a:spcAft>
                  <a:spcPct val="0"/>
                </a:spcAft>
                <a:defRPr/>
              </a:pPr>
              <a:t>2020/6/11</a:t>
            </a:fld>
            <a:endParaRPr lang="zh-CN" altLang="en-US" sz="1800">
              <a:solidFill>
                <a:srgbClr val="000000"/>
              </a:solidFill>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buFont typeface="Arial" pitchFamily="34" charset="0"/>
              <a:buNone/>
              <a:defRPr sz="1200" smtClean="0">
                <a:solidFill>
                  <a:srgbClr val="898989"/>
                </a:solidFill>
                <a:latin typeface="Arial" pitchFamily="34" charset="0"/>
              </a:defRPr>
            </a:lvl1pPr>
          </a:lstStyle>
          <a:p>
            <a:pPr fontAlgn="base">
              <a:spcBef>
                <a:spcPct val="0"/>
              </a:spcBef>
              <a:spcAft>
                <a:spcPct val="0"/>
              </a:spcAft>
              <a:defRPr/>
            </a:pPr>
            <a:endParaRPr lang="zh-CN" altLang="zh-CN"/>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itchFamily="34" charset="0"/>
              <a:buNone/>
              <a:defRPr sz="1200" smtClean="0">
                <a:solidFill>
                  <a:srgbClr val="898989"/>
                </a:solidFill>
                <a:latin typeface="Arial" pitchFamily="34" charset="0"/>
              </a:defRPr>
            </a:lvl1pPr>
          </a:lstStyle>
          <a:p>
            <a:pPr fontAlgn="base">
              <a:spcBef>
                <a:spcPct val="0"/>
              </a:spcBef>
              <a:spcAft>
                <a:spcPct val="0"/>
              </a:spcAft>
              <a:defRPr/>
            </a:pPr>
            <a:r>
              <a:rPr lang="zh-CN" altLang="en-US" dirty="0"/>
              <a:t>林泽</a:t>
            </a:r>
            <a:endParaRPr lang="zh-CN" altLang="en-US" sz="1800" dirty="0">
              <a:solidFill>
                <a:srgbClr val="000000"/>
              </a:solidFill>
            </a:endParaRPr>
          </a:p>
        </p:txBody>
      </p:sp>
    </p:spTree>
    <p:extLst>
      <p:ext uri="{BB962C8B-B14F-4D97-AF65-F5344CB8AC3E}">
        <p14:creationId xmlns:p14="http://schemas.microsoft.com/office/powerpoint/2010/main" val="412666795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p:txStyles>
    <p:titleStyle>
      <a:lvl1pPr marL="914400" indent="-914400" algn="l" rtl="0" eaLnBrk="0" fontAlgn="base" hangingPunct="0">
        <a:lnSpc>
          <a:spcPct val="90000"/>
        </a:lnSpc>
        <a:spcBef>
          <a:spcPct val="0"/>
        </a:spcBef>
        <a:spcAft>
          <a:spcPct val="0"/>
        </a:spcAft>
        <a:defRPr sz="4400">
          <a:solidFill>
            <a:schemeClr val="tx1"/>
          </a:solidFill>
          <a:latin typeface="+mj-lt"/>
          <a:ea typeface="+mj-ea"/>
          <a:cs typeface="+mj-cs"/>
          <a:sym typeface="Calibri Light" pitchFamily="34" charset="0"/>
        </a:defRPr>
      </a:lvl1pPr>
      <a:lvl2pPr marL="914400" indent="-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2pPr>
      <a:lvl3pPr marL="914400" indent="-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3pPr>
      <a:lvl4pPr marL="914400" indent="-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4pPr>
      <a:lvl5pPr marL="914400" indent="-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5pPr>
      <a:lvl6pPr marL="1371600" indent="-914400" algn="l" rtl="0" fontAlgn="base">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6pPr>
      <a:lvl7pPr marL="1828800" indent="-914400" algn="l" rtl="0" fontAlgn="base">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7pPr>
      <a:lvl8pPr marL="2286000" indent="-914400" algn="l" rtl="0" fontAlgn="base">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8pPr>
      <a:lvl9pPr marL="2743200" indent="-914400" algn="l" rtl="0" fontAlgn="base">
        <a:lnSpc>
          <a:spcPct val="90000"/>
        </a:lnSpc>
        <a:spcBef>
          <a:spcPct val="0"/>
        </a:spcBef>
        <a:spcAft>
          <a:spcPct val="0"/>
        </a:spcAft>
        <a:defRPr sz="4400">
          <a:solidFill>
            <a:schemeClr val="tx1"/>
          </a:solidFill>
          <a:latin typeface="Calibri Light" pitchFamily="34" charset="0"/>
          <a:ea typeface="宋体" pitchFamily="2" charset="-122"/>
          <a:sym typeface="Calibri Light" pitchFamily="34" charset="0"/>
        </a:defRPr>
      </a:lvl9pPr>
    </p:titleStyle>
    <p:bodyStyle>
      <a:lvl1pPr marL="228600" indent="-228600" algn="l" rtl="0" eaLnBrk="0" fontAlgn="base" hangingPunct="0">
        <a:lnSpc>
          <a:spcPct val="90000"/>
        </a:lnSpc>
        <a:spcBef>
          <a:spcPts val="1000"/>
        </a:spcBef>
        <a:spcAft>
          <a:spcPct val="0"/>
        </a:spcAft>
        <a:buFont typeface="Arial" charset="0"/>
        <a:buChar char="•"/>
        <a:defRPr sz="2800">
          <a:solidFill>
            <a:schemeClr val="tx1"/>
          </a:solidFill>
          <a:latin typeface="+mn-lt"/>
          <a:ea typeface="+mn-ea"/>
          <a:cs typeface="+mn-cs"/>
          <a:sym typeface="Calibri" pitchFamily="34" charset="0"/>
        </a:defRPr>
      </a:lvl1pPr>
      <a:lvl2pPr marL="685800" indent="-228600" algn="l" rtl="0" eaLnBrk="0" fontAlgn="base" hangingPunct="0">
        <a:lnSpc>
          <a:spcPct val="90000"/>
        </a:lnSpc>
        <a:spcBef>
          <a:spcPts val="500"/>
        </a:spcBef>
        <a:spcAft>
          <a:spcPct val="0"/>
        </a:spcAft>
        <a:buFont typeface="Arial" charset="0"/>
        <a:buChar char="•"/>
        <a:defRPr sz="2400">
          <a:solidFill>
            <a:schemeClr val="tx1"/>
          </a:solidFill>
          <a:latin typeface="+mn-lt"/>
          <a:ea typeface="+mn-ea"/>
          <a:sym typeface="Calibri" pitchFamily="34" charset="0"/>
        </a:defRPr>
      </a:lvl2pPr>
      <a:lvl3pPr marL="1143000" indent="-228600" algn="l" rtl="0" eaLnBrk="0" fontAlgn="base" hangingPunct="0">
        <a:lnSpc>
          <a:spcPct val="90000"/>
        </a:lnSpc>
        <a:spcBef>
          <a:spcPts val="500"/>
        </a:spcBef>
        <a:spcAft>
          <a:spcPct val="0"/>
        </a:spcAft>
        <a:buFont typeface="Arial" charset="0"/>
        <a:buChar char="•"/>
        <a:defRPr sz="2000">
          <a:solidFill>
            <a:schemeClr val="tx1"/>
          </a:solidFill>
          <a:latin typeface="+mn-lt"/>
          <a:ea typeface="+mn-ea"/>
          <a:sym typeface="Calibri" pitchFamily="34" charset="0"/>
        </a:defRPr>
      </a:lvl3pPr>
      <a:lvl4pPr marL="1600200" indent="-228600" algn="l" rtl="0" eaLnBrk="0" fontAlgn="base" hangingPunct="0">
        <a:lnSpc>
          <a:spcPct val="90000"/>
        </a:lnSpc>
        <a:spcBef>
          <a:spcPts val="500"/>
        </a:spcBef>
        <a:spcAft>
          <a:spcPct val="0"/>
        </a:spcAft>
        <a:buFont typeface="Arial" charset="0"/>
        <a:buChar char="•"/>
        <a:defRPr>
          <a:solidFill>
            <a:schemeClr val="tx1"/>
          </a:solidFill>
          <a:latin typeface="+mn-lt"/>
          <a:ea typeface="+mn-ea"/>
          <a:sym typeface="Calibri" pitchFamily="34" charset="0"/>
        </a:defRPr>
      </a:lvl4pPr>
      <a:lvl5pPr marL="2057400" indent="-228600" algn="l" rtl="0" eaLnBrk="0" fontAlgn="base" hangingPunct="0">
        <a:lnSpc>
          <a:spcPct val="90000"/>
        </a:lnSpc>
        <a:spcBef>
          <a:spcPts val="500"/>
        </a:spcBef>
        <a:spcAft>
          <a:spcPct val="0"/>
        </a:spcAft>
        <a:buFont typeface="Arial" charset="0"/>
        <a:buChar char="•"/>
        <a:defRPr>
          <a:solidFill>
            <a:schemeClr val="tx1"/>
          </a:solidFill>
          <a:latin typeface="+mn-lt"/>
          <a:ea typeface="+mn-ea"/>
          <a:sym typeface="Calibri" pitchFamily="34" charset="0"/>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13189582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2937667142"/>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3BCBB-24B0-4783-BB18-48833E9316A6}" type="datetimeFigureOut">
              <a:rPr lang="zh-CN" altLang="en-US" smtClean="0">
                <a:solidFill>
                  <a:prstClr val="black">
                    <a:tint val="75000"/>
                  </a:prstClr>
                </a:solidFill>
              </a:rPr>
              <a:pPr/>
              <a:t>2020/6/11</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zh-CN" altLang="en-US" dirty="0">
                <a:solidFill>
                  <a:prstClr val="black">
                    <a:tint val="75000"/>
                  </a:prstClr>
                </a:solidFill>
              </a:rPr>
              <a:t>林泽</a:t>
            </a:r>
          </a:p>
        </p:txBody>
      </p:sp>
      <p:sp>
        <p:nvSpPr>
          <p:cNvPr id="7" name="文本框 6"/>
          <p:cNvSpPr txBox="1"/>
          <p:nvPr userDrawn="1"/>
        </p:nvSpPr>
        <p:spPr>
          <a:xfrm>
            <a:off x="2068166" y="-761385"/>
            <a:ext cx="8982202" cy="646331"/>
          </a:xfrm>
          <a:prstGeom prst="rect">
            <a:avLst/>
          </a:prstGeom>
          <a:noFill/>
        </p:spPr>
        <p:txBody>
          <a:bodyPr wrap="none" rtlCol="0">
            <a:spAutoFit/>
          </a:bodyPr>
          <a:lstStyle/>
          <a:p>
            <a:r>
              <a:rPr lang="zh-CN" altLang="en-US" sz="3600" b="1" dirty="0">
                <a:solidFill>
                  <a:srgbClr val="FF0000"/>
                </a:solidFill>
              </a:rPr>
              <a:t>更多精彩免费</a:t>
            </a:r>
            <a:r>
              <a:rPr lang="en-US" altLang="zh-CN" sz="3600" b="1" dirty="0">
                <a:solidFill>
                  <a:srgbClr val="FF0000"/>
                </a:solidFill>
              </a:rPr>
              <a:t>PPT   </a:t>
            </a:r>
            <a:r>
              <a:rPr lang="zh-CN" altLang="en-US" sz="3600" b="1" dirty="0">
                <a:solidFill>
                  <a:srgbClr val="FF0000"/>
                </a:solidFill>
              </a:rPr>
              <a:t>请在我图网搜索</a:t>
            </a:r>
            <a:r>
              <a:rPr lang="en-US" altLang="zh-CN" sz="3600" b="1" dirty="0">
                <a:solidFill>
                  <a:srgbClr val="0070C0"/>
                </a:solidFill>
              </a:rPr>
              <a:t>MM0358</a:t>
            </a:r>
            <a:endParaRPr lang="zh-CN" altLang="en-US" sz="3600" b="1" dirty="0">
              <a:solidFill>
                <a:srgbClr val="0070C0"/>
              </a:solidFill>
            </a:endParaRPr>
          </a:p>
        </p:txBody>
      </p:sp>
    </p:spTree>
    <p:extLst>
      <p:ext uri="{BB962C8B-B14F-4D97-AF65-F5344CB8AC3E}">
        <p14:creationId xmlns:p14="http://schemas.microsoft.com/office/powerpoint/2010/main" val="174899818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67.xml"/></Relationships>
</file>

<file path=ppt/slides/_rels/slide1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slideLayout" Target="../slideLayouts/slideLayout24.xml"/><Relationship Id="rId7" Type="http://schemas.openxmlformats.org/officeDocument/2006/relationships/image" Target="../media/image11.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4" Type="http://schemas.openxmlformats.org/officeDocument/2006/relationships/notesSlide" Target="../notesSlides/notesSlide10.xml"/><Relationship Id="rId9" Type="http://schemas.openxmlformats.org/officeDocument/2006/relationships/image" Target="../media/image12.jp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4.xml"/><Relationship Id="rId7" Type="http://schemas.microsoft.com/office/2007/relationships/hdphoto" Target="../media/hdphoto3.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1.jpeg"/><Relationship Id="rId5" Type="http://schemas.openxmlformats.org/officeDocument/2006/relationships/image" Target="../media/image1.jp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78.xml"/></Relationships>
</file>

<file path=ppt/slides/_rels/slide14.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slideLayout" Target="../slideLayouts/slideLayout2.xml"/><Relationship Id="rId7" Type="http://schemas.openxmlformats.org/officeDocument/2006/relationships/image" Target="../media/image13.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10" Type="http://schemas.microsoft.com/office/2007/relationships/hdphoto" Target="../media/hdphoto1.wdp"/><Relationship Id="rId4" Type="http://schemas.openxmlformats.org/officeDocument/2006/relationships/notesSlide" Target="../notesSlides/notesSlide13.xml"/><Relationship Id="rId9" Type="http://schemas.openxmlformats.org/officeDocument/2006/relationships/image" Target="../media/image14.jpeg"/></Relationships>
</file>

<file path=ppt/slides/_rels/slide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4.xml"/><Relationship Id="rId7" Type="http://schemas.microsoft.com/office/2007/relationships/hdphoto" Target="../media/hdphoto5.wdp"/><Relationship Id="rId12" Type="http://schemas.openxmlformats.org/officeDocument/2006/relationships/slide" Target="slide19.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5.png"/><Relationship Id="rId11" Type="http://schemas.openxmlformats.org/officeDocument/2006/relationships/slide" Target="slide16.xml"/><Relationship Id="rId5" Type="http://schemas.openxmlformats.org/officeDocument/2006/relationships/image" Target="../media/image1.jpg"/><Relationship Id="rId10" Type="http://schemas.openxmlformats.org/officeDocument/2006/relationships/slide" Target="slide17.xml"/><Relationship Id="rId4" Type="http://schemas.openxmlformats.org/officeDocument/2006/relationships/notesSlide" Target="../notesSlides/notesSlide14.xml"/><Relationship Id="rId9" Type="http://schemas.openxmlformats.org/officeDocument/2006/relationships/slide" Target="slide18.xml"/></Relationships>
</file>

<file path=ppt/slides/_rels/slide1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4.xml"/><Relationship Id="rId7" Type="http://schemas.microsoft.com/office/2007/relationships/hdphoto" Target="../media/hdphoto5.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5.png"/><Relationship Id="rId5" Type="http://schemas.openxmlformats.org/officeDocument/2006/relationships/image" Target="../media/image1.jpg"/><Relationship Id="rId4" Type="http://schemas.openxmlformats.org/officeDocument/2006/relationships/notesSlide" Target="../notesSlides/notesSlide15.xml"/><Relationship Id="rId9" Type="http://schemas.openxmlformats.org/officeDocument/2006/relationships/slide" Target="slide15.xml"/></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4.xml"/><Relationship Id="rId7" Type="http://schemas.microsoft.com/office/2007/relationships/hdphoto" Target="../media/hdphoto5.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5.png"/><Relationship Id="rId5" Type="http://schemas.openxmlformats.org/officeDocument/2006/relationships/image" Target="../media/image1.jpg"/><Relationship Id="rId4" Type="http://schemas.openxmlformats.org/officeDocument/2006/relationships/notesSlide" Target="../notesSlides/notesSlide16.xml"/><Relationship Id="rId9" Type="http://schemas.openxmlformats.org/officeDocument/2006/relationships/slide" Target="slide15.xml"/></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4.xml"/><Relationship Id="rId7" Type="http://schemas.microsoft.com/office/2007/relationships/hdphoto" Target="../media/hdphoto5.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5.png"/><Relationship Id="rId5" Type="http://schemas.openxmlformats.org/officeDocument/2006/relationships/image" Target="../media/image1.jpg"/><Relationship Id="rId4" Type="http://schemas.openxmlformats.org/officeDocument/2006/relationships/notesSlide" Target="../notesSlides/notesSlide17.xml"/><Relationship Id="rId9" Type="http://schemas.openxmlformats.org/officeDocument/2006/relationships/slide" Target="slide15.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5.xml"/><Relationship Id="rId7" Type="http://schemas.openxmlformats.org/officeDocument/2006/relationships/image" Target="../media/image14.jpeg"/><Relationship Id="rId12" Type="http://schemas.openxmlformats.org/officeDocument/2006/relationships/chart" Target="../charts/chart4.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11" Type="http://schemas.openxmlformats.org/officeDocument/2006/relationships/chart" Target="../charts/chart3.xml"/><Relationship Id="rId5" Type="http://schemas.openxmlformats.org/officeDocument/2006/relationships/image" Target="../media/image1.jpg"/><Relationship Id="rId10" Type="http://schemas.openxmlformats.org/officeDocument/2006/relationships/chart" Target="../charts/chart2.xml"/><Relationship Id="rId4" Type="http://schemas.openxmlformats.org/officeDocument/2006/relationships/notesSlide" Target="../notesSlides/notesSlide19.xml"/><Relationship Id="rId9" Type="http://schemas.openxmlformats.org/officeDocument/2006/relationships/chart" Target="../charts/chart1.xml"/></Relationships>
</file>

<file path=ppt/slides/_rels/slide2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35.xml"/><Relationship Id="rId7" Type="http://schemas.microsoft.com/office/2007/relationships/hdphoto" Target="../media/hdphoto1.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4.jpeg"/><Relationship Id="rId5" Type="http://schemas.openxmlformats.org/officeDocument/2006/relationships/image" Target="../media/image1.jpg"/><Relationship Id="rId10" Type="http://schemas.openxmlformats.org/officeDocument/2006/relationships/chart" Target="../charts/chart6.xml"/><Relationship Id="rId4" Type="http://schemas.openxmlformats.org/officeDocument/2006/relationships/notesSlide" Target="../notesSlides/notesSlide20.xml"/><Relationship Id="rId9" Type="http://schemas.openxmlformats.org/officeDocument/2006/relationships/chart" Target="../charts/chart5.xml"/></Relationships>
</file>

<file path=ppt/slides/_rels/slide22.xml.rels><?xml version="1.0" encoding="UTF-8" standalone="yes"?>
<Relationships xmlns="http://schemas.openxmlformats.org/package/2006/relationships"><Relationship Id="rId8" Type="http://schemas.openxmlformats.org/officeDocument/2006/relationships/chart" Target="../charts/chart7.xml"/><Relationship Id="rId3" Type="http://schemas.openxmlformats.org/officeDocument/2006/relationships/slideLayout" Target="../slideLayouts/slideLayout35.xml"/><Relationship Id="rId7" Type="http://schemas.openxmlformats.org/officeDocument/2006/relationships/image" Target="../media/image8.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14.jpeg"/><Relationship Id="rId4" Type="http://schemas.openxmlformats.org/officeDocument/2006/relationships/notesSlide" Target="../notesSlides/notesSlide21.xml"/><Relationship Id="rId9" Type="http://schemas.openxmlformats.org/officeDocument/2006/relationships/chart" Target="../charts/chart8.xml"/></Relationships>
</file>

<file path=ppt/slides/_rels/slide23.xml.rels><?xml version="1.0" encoding="UTF-8" standalone="yes"?>
<Relationships xmlns="http://schemas.openxmlformats.org/package/2006/relationships"><Relationship Id="rId8" Type="http://schemas.openxmlformats.org/officeDocument/2006/relationships/chart" Target="../charts/chart9.xml"/><Relationship Id="rId3" Type="http://schemas.openxmlformats.org/officeDocument/2006/relationships/slideLayout" Target="../slideLayouts/slideLayout35.xml"/><Relationship Id="rId7" Type="http://schemas.openxmlformats.org/officeDocument/2006/relationships/image" Target="../media/image8.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14.jpeg"/><Relationship Id="rId4" Type="http://schemas.openxmlformats.org/officeDocument/2006/relationships/notesSlide" Target="../notesSlides/notesSlide22.xml"/><Relationship Id="rId9" Type="http://schemas.openxmlformats.org/officeDocument/2006/relationships/chart" Target="../charts/chart10.xml"/></Relationships>
</file>

<file path=ppt/slides/_rels/slide24.xml.rels><?xml version="1.0" encoding="UTF-8" standalone="yes"?>
<Relationships xmlns="http://schemas.openxmlformats.org/package/2006/relationships"><Relationship Id="rId8" Type="http://schemas.openxmlformats.org/officeDocument/2006/relationships/chart" Target="../charts/chart11.xml"/><Relationship Id="rId3" Type="http://schemas.openxmlformats.org/officeDocument/2006/relationships/slideLayout" Target="../slideLayouts/slideLayout35.xml"/><Relationship Id="rId7" Type="http://schemas.openxmlformats.org/officeDocument/2006/relationships/image" Target="../media/image8.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14.jpeg"/><Relationship Id="rId4" Type="http://schemas.openxmlformats.org/officeDocument/2006/relationships/notesSlide" Target="../notesSlides/notesSlide23.xml"/><Relationship Id="rId9" Type="http://schemas.openxmlformats.org/officeDocument/2006/relationships/chart" Target="../charts/chart1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89.xml"/></Relationships>
</file>

<file path=ppt/slides/_rels/slide26.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slideLayout" Target="../slideLayouts/slideLayout46.xml"/><Relationship Id="rId7" Type="http://schemas.openxmlformats.org/officeDocument/2006/relationships/image" Target="../media/image16.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10" Type="http://schemas.microsoft.com/office/2007/relationships/hdphoto" Target="../media/hdphoto5.wdp"/><Relationship Id="rId4" Type="http://schemas.openxmlformats.org/officeDocument/2006/relationships/notesSlide" Target="../notesSlides/notesSlide25.xml"/><Relationship Id="rId9"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6.xml"/><Relationship Id="rId7" Type="http://schemas.openxmlformats.org/officeDocument/2006/relationships/image" Target="../media/image17.tiff"/><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4"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4"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slideLayout" Target="../slideLayouts/slideLayout46.xml"/><Relationship Id="rId7" Type="http://schemas.openxmlformats.org/officeDocument/2006/relationships/image" Target="../media/image16.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slideLayout" Target="../slideLayouts/slideLayout46.xml"/><Relationship Id="rId7" Type="http://schemas.openxmlformats.org/officeDocument/2006/relationships/image" Target="../media/image16.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11" Type="http://schemas.openxmlformats.org/officeDocument/2006/relationships/chart" Target="../charts/chart13.xml"/><Relationship Id="rId5" Type="http://schemas.openxmlformats.org/officeDocument/2006/relationships/image" Target="../media/image1.jpg"/><Relationship Id="rId10" Type="http://schemas.microsoft.com/office/2007/relationships/hdphoto" Target="../media/hdphoto5.wdp"/><Relationship Id="rId4" Type="http://schemas.openxmlformats.org/officeDocument/2006/relationships/notesSlide" Target="../notesSlides/notesSlide32.xml"/><Relationship Id="rId9" Type="http://schemas.openxmlformats.org/officeDocument/2006/relationships/image" Target="../media/image15.png"/></Relationships>
</file>

<file path=ppt/slides/_rels/slide3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10" Type="http://schemas.openxmlformats.org/officeDocument/2006/relationships/chart" Target="../charts/chart14.xml"/><Relationship Id="rId4" Type="http://schemas.openxmlformats.org/officeDocument/2006/relationships/notesSlide" Target="../notesSlides/notesSlide33.xml"/><Relationship Id="rId9" Type="http://schemas.microsoft.com/office/2007/relationships/hdphoto" Target="../media/hdphoto5.wdp"/></Relationships>
</file>

<file path=ppt/slides/_rels/slide3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10" Type="http://schemas.openxmlformats.org/officeDocument/2006/relationships/chart" Target="../charts/chart15.xml"/><Relationship Id="rId4" Type="http://schemas.openxmlformats.org/officeDocument/2006/relationships/notesSlide" Target="../notesSlides/notesSlide34.xml"/><Relationship Id="rId9" Type="http://schemas.microsoft.com/office/2007/relationships/hdphoto" Target="../media/hdphoto5.wdp"/></Relationships>
</file>

<file path=ppt/slides/_rels/slide3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5.xml"/><Relationship Id="rId1" Type="http://schemas.openxmlformats.org/officeDocument/2006/relationships/slideLayout" Target="../slideLayouts/slideLayout45.xml"/></Relationships>
</file>

<file path=ppt/slides/_rels/slide3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6.xml"/><Relationship Id="rId7" Type="http://schemas.microsoft.com/office/2007/relationships/hdphoto" Target="../media/hdphoto4.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6.jpeg"/><Relationship Id="rId5" Type="http://schemas.openxmlformats.org/officeDocument/2006/relationships/image" Target="../media/image8.png"/><Relationship Id="rId4" Type="http://schemas.openxmlformats.org/officeDocument/2006/relationships/notesSlide" Target="../notesSlides/notesSlide36.xml"/><Relationship Id="rId9" Type="http://schemas.microsoft.com/office/2007/relationships/hdphoto" Target="../media/hdphoto5.wdp"/></Relationships>
</file>

<file path=ppt/slides/_rels/slide3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6.xml"/></Relationships>
</file>

<file path=ppt/slides/_rels/slide4.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image" Target="../media/image6.jpeg"/><Relationship Id="rId7" Type="http://schemas.openxmlformats.org/officeDocument/2006/relationships/slide" Target="slide13.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slide" Target="slide10.xml"/><Relationship Id="rId5" Type="http://schemas.openxmlformats.org/officeDocument/2006/relationships/slide" Target="slide5.xml"/><Relationship Id="rId10" Type="http://schemas.openxmlformats.org/officeDocument/2006/relationships/slide" Target="slide36.xml"/><Relationship Id="rId4" Type="http://schemas.microsoft.com/office/2007/relationships/hdphoto" Target="../media/hdphoto1.wdp"/><Relationship Id="rId9" Type="http://schemas.openxmlformats.org/officeDocument/2006/relationships/slide" Target="slide2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4" Type="http://schemas.openxmlformats.org/officeDocument/2006/relationships/notesSlide" Target="../notesSlides/notesSlide5.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jpe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8.png"/><Relationship Id="rId5" Type="http://schemas.openxmlformats.org/officeDocument/2006/relationships/image" Target="../media/image1.jp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microsoft.com/office/2007/relationships/hdphoto" Target="../media/hdphoto2.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microsoft.com/office/2007/relationships/hdphoto" Target="../media/hdphoto2.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050" name="椭圆 1"/>
          <p:cNvSpPr>
            <a:spLocks noChangeArrowheads="1"/>
          </p:cNvSpPr>
          <p:nvPr/>
        </p:nvSpPr>
        <p:spPr bwMode="auto">
          <a:xfrm>
            <a:off x="3221038" y="590550"/>
            <a:ext cx="5726112" cy="5726113"/>
          </a:xfrm>
          <a:prstGeom prst="ellipse">
            <a:avLst/>
          </a:prstGeom>
          <a:solidFill>
            <a:srgbClr val="263346">
              <a:alpha val="40000"/>
            </a:srgbClr>
          </a:solidFill>
          <a:ln>
            <a:noFill/>
          </a:ln>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1" name="椭圆 10"/>
          <p:cNvSpPr>
            <a:spLocks noChangeArrowheads="1"/>
          </p:cNvSpPr>
          <p:nvPr/>
        </p:nvSpPr>
        <p:spPr bwMode="auto">
          <a:xfrm>
            <a:off x="3360738" y="730250"/>
            <a:ext cx="5446712" cy="5446713"/>
          </a:xfrm>
          <a:prstGeom prst="ellipse">
            <a:avLst/>
          </a:prstGeom>
          <a:noFill/>
          <a:ln w="88900">
            <a:solidFill>
              <a:srgbClr val="D0EAEB"/>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2" name="文本框 12"/>
          <p:cNvSpPr>
            <a:spLocks noChangeArrowheads="1"/>
          </p:cNvSpPr>
          <p:nvPr/>
        </p:nvSpPr>
        <p:spPr bwMode="auto">
          <a:xfrm>
            <a:off x="4278774" y="3089767"/>
            <a:ext cx="364715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buFont typeface="Arial" charset="0"/>
              <a:buNone/>
            </a:pPr>
            <a:r>
              <a:rPr lang="zh-CN" altLang="en-US" sz="5400" b="1" dirty="0">
                <a:solidFill>
                  <a:srgbClr val="FFFFFF"/>
                </a:solidFill>
                <a:effectLst>
                  <a:outerShdw blurRad="38100" dist="38100" dir="2700000" algn="tl">
                    <a:srgbClr val="000000">
                      <a:alpha val="43137"/>
                    </a:srgbClr>
                  </a:outerShdw>
                </a:effectLst>
                <a:latin typeface="华文行楷" pitchFamily="2" charset="-122"/>
                <a:ea typeface="华文行楷" pitchFamily="2" charset="-122"/>
                <a:sym typeface="华文宋体" pitchFamily="2" charset="-122"/>
              </a:rPr>
              <a:t>代理人制度</a:t>
            </a:r>
          </a:p>
        </p:txBody>
      </p:sp>
      <p:sp>
        <p:nvSpPr>
          <p:cNvPr id="2053" name="直接连接符 21"/>
          <p:cNvSpPr>
            <a:spLocks noChangeShapeType="1"/>
          </p:cNvSpPr>
          <p:nvPr/>
        </p:nvSpPr>
        <p:spPr bwMode="auto">
          <a:xfrm>
            <a:off x="3924300" y="3425825"/>
            <a:ext cx="4319588" cy="0"/>
          </a:xfrm>
          <a:prstGeom prst="line">
            <a:avLst/>
          </a:prstGeom>
          <a:noFill/>
          <a:ln w="6350">
            <a:solidFill>
              <a:srgbClr val="FFFFFF">
                <a:alpha val="58823"/>
              </a:srgbClr>
            </a:solidFill>
            <a:miter lim="800000"/>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charset="0"/>
              <a:buNone/>
            </a:pPr>
            <a:endParaRPr lang="zh-CN" altLang="en-US">
              <a:solidFill>
                <a:srgbClr val="000000"/>
              </a:solidFill>
              <a:latin typeface="Arial" charset="0"/>
            </a:endParaRPr>
          </a:p>
        </p:txBody>
      </p:sp>
      <p:sp>
        <p:nvSpPr>
          <p:cNvPr id="2054" name="文本框 23"/>
          <p:cNvSpPr>
            <a:spLocks noChangeArrowheads="1"/>
          </p:cNvSpPr>
          <p:nvPr/>
        </p:nvSpPr>
        <p:spPr bwMode="auto">
          <a:xfrm>
            <a:off x="3360738" y="1791931"/>
            <a:ext cx="5578771" cy="1384995"/>
          </a:xfrm>
          <a:prstGeom prst="rect">
            <a:avLst/>
          </a:prstGeom>
          <a:noFill/>
          <a:ln>
            <a:noFill/>
          </a:ln>
          <a:effectLst>
            <a:outerShdw blurRad="50800" dist="38100" dir="5400000" algn="t" rotWithShape="0">
              <a:prstClr val="black">
                <a:alpha val="40000"/>
              </a:prstClr>
            </a:outerShdw>
            <a:reflection blurRad="6350" stA="50000" endA="300" endPos="55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buFont typeface="Arial" charset="0"/>
              <a:buNone/>
            </a:pPr>
            <a:r>
              <a:rPr lang="zh-CN" altLang="en-US" sz="8400" b="1" dirty="0">
                <a:solidFill>
                  <a:srgbClr val="FFFFFF"/>
                </a:solidFill>
                <a:effectLst>
                  <a:outerShdw blurRad="38100" dist="38100" dir="2700000" algn="tl">
                    <a:srgbClr val="000000">
                      <a:alpha val="43137"/>
                    </a:srgbClr>
                  </a:outerShdw>
                </a:effectLst>
                <a:latin typeface="华文隶书" pitchFamily="2" charset="-122"/>
                <a:ea typeface="华文隶书" pitchFamily="2" charset="-122"/>
                <a:sym typeface="华文宋体" pitchFamily="2" charset="-122"/>
              </a:rPr>
              <a:t>中国寿险业</a:t>
            </a:r>
          </a:p>
        </p:txBody>
      </p:sp>
      <p:sp>
        <p:nvSpPr>
          <p:cNvPr id="2056" name="椭圆 25"/>
          <p:cNvSpPr>
            <a:spLocks noChangeArrowheads="1"/>
          </p:cNvSpPr>
          <p:nvPr/>
        </p:nvSpPr>
        <p:spPr bwMode="auto">
          <a:xfrm>
            <a:off x="2946400" y="298450"/>
            <a:ext cx="6311900" cy="6310313"/>
          </a:xfrm>
          <a:prstGeom prst="ellipse">
            <a:avLst/>
          </a:prstGeom>
          <a:noFill/>
          <a:ln w="6350">
            <a:solidFill>
              <a:srgbClr val="FFFFFF">
                <a:alpha val="50195"/>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7" name="椭圆 26"/>
          <p:cNvSpPr>
            <a:spLocks noChangeArrowheads="1"/>
          </p:cNvSpPr>
          <p:nvPr/>
        </p:nvSpPr>
        <p:spPr bwMode="auto">
          <a:xfrm>
            <a:off x="2676525" y="0"/>
            <a:ext cx="6837363" cy="6837363"/>
          </a:xfrm>
          <a:prstGeom prst="ellipse">
            <a:avLst/>
          </a:prstGeom>
          <a:noFill/>
          <a:ln w="6350">
            <a:solidFill>
              <a:srgbClr val="FFFFFF">
                <a:alpha val="38823"/>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8" name="椭圆 27"/>
          <p:cNvSpPr>
            <a:spLocks noChangeArrowheads="1"/>
          </p:cNvSpPr>
          <p:nvPr/>
        </p:nvSpPr>
        <p:spPr bwMode="auto">
          <a:xfrm>
            <a:off x="1773238" y="-906463"/>
            <a:ext cx="8637587" cy="8637588"/>
          </a:xfrm>
          <a:prstGeom prst="ellipse">
            <a:avLst/>
          </a:prstGeom>
          <a:noFill/>
          <a:ln w="6350">
            <a:solidFill>
              <a:srgbClr val="FFFFFF">
                <a:alpha val="29019"/>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44" name="椭圆 43"/>
          <p:cNvSpPr/>
          <p:nvPr/>
        </p:nvSpPr>
        <p:spPr>
          <a:xfrm>
            <a:off x="3960574" y="-4675891"/>
            <a:ext cx="4798165" cy="4798813"/>
          </a:xfrm>
          <a:prstGeom prst="ellipse">
            <a:avLst/>
          </a:prstGeom>
          <a:gradFill flip="none" rotWithShape="1">
            <a:gsLst>
              <a:gs pos="80000">
                <a:schemeClr val="bg1">
                  <a:alpha val="50000"/>
                </a:schemeClr>
              </a:gs>
              <a:gs pos="0">
                <a:schemeClr val="bg1">
                  <a:alpha val="0"/>
                </a:schemeClr>
              </a:gs>
              <a:gs pos="55000">
                <a:srgbClr val="FFFFFF">
                  <a:alpha val="0"/>
                </a:srgbClr>
              </a:gs>
              <a:gs pos="100000">
                <a:schemeClr val="bg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anchor="ctr"/>
          <a:lstStyle/>
          <a:p>
            <a:pPr algn="ctr">
              <a:defRPr/>
            </a:pPr>
            <a:r>
              <a:rPr lang="en-US" altLang="zh-CN" dirty="0"/>
              <a:t>           </a:t>
            </a:r>
            <a:endParaRPr lang="zh-CN" altLang="en-US" dirty="0"/>
          </a:p>
        </p:txBody>
      </p:sp>
      <p:grpSp>
        <p:nvGrpSpPr>
          <p:cNvPr id="45" name="Group 2"/>
          <p:cNvGrpSpPr>
            <a:grpSpLocks/>
          </p:cNvGrpSpPr>
          <p:nvPr/>
        </p:nvGrpSpPr>
        <p:grpSpPr bwMode="auto">
          <a:xfrm>
            <a:off x="3309383" y="-3366286"/>
            <a:ext cx="6076814" cy="5963300"/>
            <a:chOff x="-4060" y="-879"/>
            <a:chExt cx="2208" cy="2208"/>
          </a:xfrm>
        </p:grpSpPr>
        <p:grpSp>
          <p:nvGrpSpPr>
            <p:cNvPr id="46" name="Group 3"/>
            <p:cNvGrpSpPr>
              <a:grpSpLocks/>
            </p:cNvGrpSpPr>
            <p:nvPr/>
          </p:nvGrpSpPr>
          <p:grpSpPr bwMode="auto">
            <a:xfrm>
              <a:off x="-4060" y="-879"/>
              <a:ext cx="2208" cy="2208"/>
              <a:chOff x="-3924" y="-788"/>
              <a:chExt cx="2208" cy="2208"/>
            </a:xfrm>
          </p:grpSpPr>
          <p:grpSp>
            <p:nvGrpSpPr>
              <p:cNvPr id="62" name="Group 4"/>
              <p:cNvGrpSpPr>
                <a:grpSpLocks noChangeAspect="1"/>
              </p:cNvGrpSpPr>
              <p:nvPr/>
            </p:nvGrpSpPr>
            <p:grpSpPr bwMode="auto">
              <a:xfrm>
                <a:off x="-3924" y="-788"/>
                <a:ext cx="2208" cy="2202"/>
                <a:chOff x="168" y="696"/>
                <a:chExt cx="1429" cy="1429"/>
              </a:xfrm>
            </p:grpSpPr>
            <p:grpSp>
              <p:nvGrpSpPr>
                <p:cNvPr id="70" name="Group 5"/>
                <p:cNvGrpSpPr>
                  <a:grpSpLocks noChangeAspect="1"/>
                </p:cNvGrpSpPr>
                <p:nvPr/>
              </p:nvGrpSpPr>
              <p:grpSpPr bwMode="auto">
                <a:xfrm>
                  <a:off x="854" y="696"/>
                  <a:ext cx="56" cy="1429"/>
                  <a:chOff x="845" y="696"/>
                  <a:chExt cx="56" cy="1429"/>
                </a:xfrm>
              </p:grpSpPr>
              <p:sp>
                <p:nvSpPr>
                  <p:cNvPr id="74" name="AutoShape 6"/>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 name="AutoShape 7"/>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71" name="Group 8"/>
                <p:cNvGrpSpPr>
                  <a:grpSpLocks noChangeAspect="1"/>
                </p:cNvGrpSpPr>
                <p:nvPr/>
              </p:nvGrpSpPr>
              <p:grpSpPr bwMode="auto">
                <a:xfrm rot="5400000">
                  <a:off x="855" y="696"/>
                  <a:ext cx="56" cy="1429"/>
                  <a:chOff x="845" y="696"/>
                  <a:chExt cx="56" cy="1429"/>
                </a:xfrm>
              </p:grpSpPr>
              <p:sp>
                <p:nvSpPr>
                  <p:cNvPr id="72" name="AutoShape 9"/>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3" name="AutoShape 10"/>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nvGrpSpPr>
              <p:cNvPr id="63" name="Group 11"/>
              <p:cNvGrpSpPr>
                <a:grpSpLocks noChangeAspect="1"/>
              </p:cNvGrpSpPr>
              <p:nvPr/>
            </p:nvGrpSpPr>
            <p:grpSpPr bwMode="auto">
              <a:xfrm rot="2700000">
                <a:off x="-3927" y="-785"/>
                <a:ext cx="2208" cy="2202"/>
                <a:chOff x="168" y="696"/>
                <a:chExt cx="1429" cy="1429"/>
              </a:xfrm>
            </p:grpSpPr>
            <p:grpSp>
              <p:nvGrpSpPr>
                <p:cNvPr id="64" name="Group 12"/>
                <p:cNvGrpSpPr>
                  <a:grpSpLocks noChangeAspect="1"/>
                </p:cNvGrpSpPr>
                <p:nvPr/>
              </p:nvGrpSpPr>
              <p:grpSpPr bwMode="auto">
                <a:xfrm>
                  <a:off x="854" y="696"/>
                  <a:ext cx="56" cy="1429"/>
                  <a:chOff x="845" y="696"/>
                  <a:chExt cx="56" cy="1429"/>
                </a:xfrm>
              </p:grpSpPr>
              <p:sp>
                <p:nvSpPr>
                  <p:cNvPr id="68" name="AutoShape 13"/>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9" name="AutoShape 14"/>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65" name="Group 15"/>
                <p:cNvGrpSpPr>
                  <a:grpSpLocks noChangeAspect="1"/>
                </p:cNvGrpSpPr>
                <p:nvPr/>
              </p:nvGrpSpPr>
              <p:grpSpPr bwMode="auto">
                <a:xfrm rot="5400000">
                  <a:off x="855" y="696"/>
                  <a:ext cx="56" cy="1429"/>
                  <a:chOff x="845" y="696"/>
                  <a:chExt cx="56" cy="1429"/>
                </a:xfrm>
              </p:grpSpPr>
              <p:sp>
                <p:nvSpPr>
                  <p:cNvPr id="66" name="AutoShape 16"/>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7" name="AutoShape 17"/>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nvGrpSpPr>
            <p:cNvPr id="47" name="Group 18"/>
            <p:cNvGrpSpPr>
              <a:grpSpLocks/>
            </p:cNvGrpSpPr>
            <p:nvPr/>
          </p:nvGrpSpPr>
          <p:grpSpPr bwMode="auto">
            <a:xfrm rot="1320000">
              <a:off x="-3742" y="-520"/>
              <a:ext cx="1546" cy="1546"/>
              <a:chOff x="-3924" y="-788"/>
              <a:chExt cx="2208" cy="2208"/>
            </a:xfrm>
          </p:grpSpPr>
          <p:grpSp>
            <p:nvGrpSpPr>
              <p:cNvPr id="48" name="Group 19"/>
              <p:cNvGrpSpPr>
                <a:grpSpLocks noChangeAspect="1"/>
              </p:cNvGrpSpPr>
              <p:nvPr/>
            </p:nvGrpSpPr>
            <p:grpSpPr bwMode="auto">
              <a:xfrm>
                <a:off x="-3924" y="-788"/>
                <a:ext cx="2208" cy="2202"/>
                <a:chOff x="168" y="696"/>
                <a:chExt cx="1429" cy="1429"/>
              </a:xfrm>
            </p:grpSpPr>
            <p:grpSp>
              <p:nvGrpSpPr>
                <p:cNvPr id="56" name="Group 20"/>
                <p:cNvGrpSpPr>
                  <a:grpSpLocks noChangeAspect="1"/>
                </p:cNvGrpSpPr>
                <p:nvPr/>
              </p:nvGrpSpPr>
              <p:grpSpPr bwMode="auto">
                <a:xfrm>
                  <a:off x="854" y="696"/>
                  <a:ext cx="56" cy="1429"/>
                  <a:chOff x="845" y="696"/>
                  <a:chExt cx="56" cy="1429"/>
                </a:xfrm>
              </p:grpSpPr>
              <p:sp>
                <p:nvSpPr>
                  <p:cNvPr id="60" name="AutoShape 21"/>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1" name="AutoShape 22"/>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7" name="Group 23"/>
                <p:cNvGrpSpPr>
                  <a:grpSpLocks noChangeAspect="1"/>
                </p:cNvGrpSpPr>
                <p:nvPr/>
              </p:nvGrpSpPr>
              <p:grpSpPr bwMode="auto">
                <a:xfrm rot="5400000">
                  <a:off x="855" y="696"/>
                  <a:ext cx="56" cy="1429"/>
                  <a:chOff x="845" y="696"/>
                  <a:chExt cx="56" cy="1429"/>
                </a:xfrm>
              </p:grpSpPr>
              <p:sp>
                <p:nvSpPr>
                  <p:cNvPr id="58" name="AutoShape 24"/>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9" name="AutoShape 25"/>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nvGrpSpPr>
              <p:cNvPr id="49" name="Group 26"/>
              <p:cNvGrpSpPr>
                <a:grpSpLocks noChangeAspect="1"/>
              </p:cNvGrpSpPr>
              <p:nvPr/>
            </p:nvGrpSpPr>
            <p:grpSpPr bwMode="auto">
              <a:xfrm rot="2700000">
                <a:off x="-3927" y="-785"/>
                <a:ext cx="2208" cy="2202"/>
                <a:chOff x="168" y="696"/>
                <a:chExt cx="1429" cy="1429"/>
              </a:xfrm>
            </p:grpSpPr>
            <p:grpSp>
              <p:nvGrpSpPr>
                <p:cNvPr id="50" name="Group 27"/>
                <p:cNvGrpSpPr>
                  <a:grpSpLocks noChangeAspect="1"/>
                </p:cNvGrpSpPr>
                <p:nvPr/>
              </p:nvGrpSpPr>
              <p:grpSpPr bwMode="auto">
                <a:xfrm>
                  <a:off x="854" y="696"/>
                  <a:ext cx="56" cy="1429"/>
                  <a:chOff x="845" y="696"/>
                  <a:chExt cx="56" cy="1429"/>
                </a:xfrm>
              </p:grpSpPr>
              <p:sp>
                <p:nvSpPr>
                  <p:cNvPr id="54" name="AutoShape 28"/>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5" name="AutoShape 29"/>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1" name="Group 30"/>
                <p:cNvGrpSpPr>
                  <a:grpSpLocks noChangeAspect="1"/>
                </p:cNvGrpSpPr>
                <p:nvPr/>
              </p:nvGrpSpPr>
              <p:grpSpPr bwMode="auto">
                <a:xfrm rot="5400000">
                  <a:off x="855" y="696"/>
                  <a:ext cx="56" cy="1429"/>
                  <a:chOff x="845" y="696"/>
                  <a:chExt cx="56" cy="1429"/>
                </a:xfrm>
              </p:grpSpPr>
              <p:sp>
                <p:nvSpPr>
                  <p:cNvPr id="52" name="AutoShape 31"/>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3" name="AutoShape 32"/>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grpSp>
      </p:grpSp>
      <p:sp>
        <p:nvSpPr>
          <p:cNvPr id="3" name="矩形 2">
            <a:extLst>
              <a:ext uri="{FF2B5EF4-FFF2-40B4-BE49-F238E27FC236}">
                <a16:creationId xmlns:a16="http://schemas.microsoft.com/office/drawing/2014/main" id="{9613C0AD-B17F-6648-A401-62A41E68275D}"/>
              </a:ext>
            </a:extLst>
          </p:cNvPr>
          <p:cNvSpPr/>
          <p:nvPr/>
        </p:nvSpPr>
        <p:spPr>
          <a:xfrm>
            <a:off x="4606766" y="4131851"/>
            <a:ext cx="2954655" cy="923330"/>
          </a:xfrm>
          <a:prstGeom prst="rect">
            <a:avLst/>
          </a:prstGeom>
          <a:noFill/>
        </p:spPr>
        <p:txBody>
          <a:bodyPr wrap="none" lIns="91440" tIns="45720" rIns="91440" bIns="45720">
            <a:spAutoFit/>
          </a:bodyPr>
          <a:lstStyle/>
          <a:p>
            <a:pPr algn="ctr"/>
            <a:r>
              <a:rPr lang="zh-CN" altLang="en-US" sz="5400" b="1" cap="none" spc="0" dirty="0">
                <a:ln w="22225">
                  <a:solidFill>
                    <a:schemeClr val="accent2"/>
                  </a:solidFill>
                  <a:prstDash val="solid"/>
                </a:ln>
                <a:solidFill>
                  <a:schemeClr val="accent2">
                    <a:lumMod val="40000"/>
                    <a:lumOff val="60000"/>
                  </a:schemeClr>
                </a:solidFill>
                <a:effectLst/>
                <a:latin typeface="微软雅黑" pitchFamily="34" charset="-122"/>
                <a:ea typeface="微软雅黑" pitchFamily="34" charset="-122"/>
                <a:sym typeface="微软雅黑" pitchFamily="34" charset="-122"/>
              </a:rPr>
              <a:t>现状调查</a:t>
            </a:r>
            <a:endParaRPr lang="zh-CN" altLang="en-US" sz="5400" b="1" cap="none" spc="0" dirty="0">
              <a:ln w="22225">
                <a:solidFill>
                  <a:schemeClr val="accent2"/>
                </a:solidFill>
                <a:prstDash val="solid"/>
              </a:ln>
              <a:solidFill>
                <a:schemeClr val="accent2">
                  <a:lumMod val="40000"/>
                  <a:lumOff val="60000"/>
                </a:schemeClr>
              </a:solidFill>
              <a:effectLst/>
            </a:endParaRPr>
          </a:p>
        </p:txBody>
      </p:sp>
      <p:pic>
        <p:nvPicPr>
          <p:cNvPr id="76" name="Danny Elfman - Theme From Mission： Impossible - 纯音乐版.mp3">
            <a:hlinkClick r:id="" action="ppaction://media"/>
            <a:extLst>
              <a:ext uri="{FF2B5EF4-FFF2-40B4-BE49-F238E27FC236}">
                <a16:creationId xmlns:a16="http://schemas.microsoft.com/office/drawing/2014/main" id="{2B73C4FA-2A04-B74D-B1BE-8AC408E406CD}"/>
              </a:ext>
            </a:extLst>
          </p:cNvPr>
          <p:cNvPicPr>
            <a:picLocks noChangeAspect="1"/>
          </p:cNvPicPr>
          <p:nvPr>
            <a:audioFile r:link="rId1"/>
            <p:extLst>
              <p:ext uri="{DAA4B4D4-6D71-4841-9C94-3DE7FCFB9230}">
                <p14:media xmlns:p14="http://schemas.microsoft.com/office/powerpoint/2010/main" r:embed="rId2">
                  <p14:trim st="5855.678" end="30329.4064"/>
                  <p14:fade in="2000" out="4000"/>
                </p14:media>
              </p:ext>
            </p:extLst>
          </p:nvPr>
        </p:nvPicPr>
        <p:blipFill>
          <a:blip r:embed="rId5"/>
          <a:stretch>
            <a:fillRect/>
          </a:stretch>
        </p:blipFill>
        <p:spPr>
          <a:xfrm>
            <a:off x="10922833" y="301052"/>
            <a:ext cx="609600" cy="609600"/>
          </a:xfrm>
          <a:prstGeom prst="rect">
            <a:avLst/>
          </a:prstGeom>
        </p:spPr>
      </p:pic>
    </p:spTree>
    <p:extLst>
      <p:ext uri="{BB962C8B-B14F-4D97-AF65-F5344CB8AC3E}">
        <p14:creationId xmlns:p14="http://schemas.microsoft.com/office/powerpoint/2010/main" val="291511906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4000" fill="hold" nodeType="withEffect">
                                  <p:stCondLst>
                                    <p:cond delay="0"/>
                                  </p:stCondLst>
                                  <p:childTnLst>
                                    <p:animScale>
                                      <p:cBhvr>
                                        <p:cTn id="6" dur="2300" fill="hold"/>
                                        <p:tgtEl>
                                          <p:spTgt spid="44"/>
                                        </p:tgtEl>
                                      </p:cBhvr>
                                      <p:by x="500000" y="500000"/>
                                    </p:animScale>
                                  </p:childTnLst>
                                </p:cTn>
                              </p:par>
                              <p:par>
                                <p:cTn id="7" presetID="10" presetClass="exit" presetSubtype="0" repeatCount="2431" fill="hold" grpId="0" nodeType="withEffect">
                                  <p:stCondLst>
                                    <p:cond delay="5500"/>
                                  </p:stCondLst>
                                  <p:childTnLst>
                                    <p:animEffect transition="out" filter="fade">
                                      <p:cBhvr>
                                        <p:cTn id="8" dur="3785"/>
                                        <p:tgtEl>
                                          <p:spTgt spid="44"/>
                                        </p:tgtEl>
                                      </p:cBhvr>
                                    </p:animEffect>
                                    <p:set>
                                      <p:cBhvr>
                                        <p:cTn id="9" dur="1" fill="hold">
                                          <p:stCondLst>
                                            <p:cond delay="3784"/>
                                          </p:stCondLst>
                                        </p:cTn>
                                        <p:tgtEl>
                                          <p:spTgt spid="44"/>
                                        </p:tgtEl>
                                        <p:attrNameLst>
                                          <p:attrName>style.visibility</p:attrName>
                                        </p:attrNameLst>
                                      </p:cBhvr>
                                      <p:to>
                                        <p:strVal val="hidden"/>
                                      </p:to>
                                    </p:set>
                                  </p:childTnLst>
                                </p:cTn>
                              </p:par>
                              <p:par>
                                <p:cTn id="10" presetID="23" presetClass="entr" presetSubtype="16" fill="hold" nodeType="withEffect">
                                  <p:stCondLst>
                                    <p:cond delay="5500"/>
                                  </p:stCondLst>
                                  <p:childTnLst>
                                    <p:set>
                                      <p:cBhvr>
                                        <p:cTn id="11" dur="1" fill="hold">
                                          <p:stCondLst>
                                            <p:cond delay="0"/>
                                          </p:stCondLst>
                                        </p:cTn>
                                        <p:tgtEl>
                                          <p:spTgt spid="45"/>
                                        </p:tgtEl>
                                        <p:attrNameLst>
                                          <p:attrName>style.visibility</p:attrName>
                                        </p:attrNameLst>
                                      </p:cBhvr>
                                      <p:to>
                                        <p:strVal val="visible"/>
                                      </p:to>
                                    </p:set>
                                    <p:anim calcmode="lin" valueType="num">
                                      <p:cBhvr>
                                        <p:cTn id="12" dur="500" fill="hold"/>
                                        <p:tgtEl>
                                          <p:spTgt spid="45"/>
                                        </p:tgtEl>
                                        <p:attrNameLst>
                                          <p:attrName>ppt_w</p:attrName>
                                        </p:attrNameLst>
                                      </p:cBhvr>
                                      <p:tavLst>
                                        <p:tav tm="0">
                                          <p:val>
                                            <p:fltVal val="0"/>
                                          </p:val>
                                        </p:tav>
                                        <p:tav tm="100000">
                                          <p:val>
                                            <p:strVal val="#ppt_w"/>
                                          </p:val>
                                        </p:tav>
                                      </p:tavLst>
                                    </p:anim>
                                    <p:anim calcmode="lin" valueType="num">
                                      <p:cBhvr>
                                        <p:cTn id="13" dur="500" fill="hold"/>
                                        <p:tgtEl>
                                          <p:spTgt spid="45"/>
                                        </p:tgtEl>
                                        <p:attrNameLst>
                                          <p:attrName>ppt_h</p:attrName>
                                        </p:attrNameLst>
                                      </p:cBhvr>
                                      <p:tavLst>
                                        <p:tav tm="0">
                                          <p:val>
                                            <p:fltVal val="0"/>
                                          </p:val>
                                        </p:tav>
                                        <p:tav tm="100000">
                                          <p:val>
                                            <p:strVal val="#ppt_h"/>
                                          </p:val>
                                        </p:tav>
                                      </p:tavLst>
                                    </p:anim>
                                  </p:childTnLst>
                                </p:cTn>
                              </p:par>
                              <p:par>
                                <p:cTn id="14" presetID="9" presetClass="emph" presetSubtype="0" nodeType="withEffect">
                                  <p:stCondLst>
                                    <p:cond delay="5500"/>
                                  </p:stCondLst>
                                  <p:childTnLst>
                                    <p:set>
                                      <p:cBhvr rctx="PPT">
                                        <p:cTn id="15" dur="9300"/>
                                        <p:tgtEl>
                                          <p:spTgt spid="45"/>
                                        </p:tgtEl>
                                        <p:attrNameLst>
                                          <p:attrName>style.opacity</p:attrName>
                                        </p:attrNameLst>
                                      </p:cBhvr>
                                      <p:to>
                                        <p:strVal val="0.25"/>
                                      </p:to>
                                    </p:set>
                                    <p:animEffect filter="image" prLst="opacity: 0.25">
                                      <p:cBhvr rctx="IE">
                                        <p:cTn id="16" dur="9300"/>
                                        <p:tgtEl>
                                          <p:spTgt spid="45"/>
                                        </p:tgtEl>
                                      </p:cBhvr>
                                    </p:animEffect>
                                  </p:childTnLst>
                                </p:cTn>
                              </p:par>
                              <p:par>
                                <p:cTn id="17" presetID="8" presetClass="emph" presetSubtype="0" repeatCount="4000" fill="hold" nodeType="withEffect">
                                  <p:stCondLst>
                                    <p:cond delay="5500"/>
                                  </p:stCondLst>
                                  <p:childTnLst>
                                    <p:animRot by="5400000">
                                      <p:cBhvr>
                                        <p:cTn id="18" dur="2325" fill="hold"/>
                                        <p:tgtEl>
                                          <p:spTgt spid="45"/>
                                        </p:tgtEl>
                                        <p:attrNameLst>
                                          <p:attrName>r</p:attrName>
                                        </p:attrNameLst>
                                      </p:cBhvr>
                                    </p:animRot>
                                  </p:childTnLst>
                                </p:cTn>
                              </p:par>
                              <p:par>
                                <p:cTn id="19" presetID="10" presetClass="exit" presetSubtype="0" fill="hold" nodeType="withEffect">
                                  <p:stCondLst>
                                    <p:cond delay="5500"/>
                                  </p:stCondLst>
                                  <p:childTnLst>
                                    <p:animEffect transition="out" filter="fade">
                                      <p:cBhvr>
                                        <p:cTn id="20" dur="3900"/>
                                        <p:tgtEl>
                                          <p:spTgt spid="45"/>
                                        </p:tgtEl>
                                      </p:cBhvr>
                                    </p:animEffect>
                                    <p:set>
                                      <p:cBhvr>
                                        <p:cTn id="21" dur="1" fill="hold">
                                          <p:stCondLst>
                                            <p:cond delay="3899"/>
                                          </p:stCondLst>
                                        </p:cTn>
                                        <p:tgtEl>
                                          <p:spTgt spid="45"/>
                                        </p:tgtEl>
                                        <p:attrNameLst>
                                          <p:attrName>style.visibility</p:attrName>
                                        </p:attrNameLst>
                                      </p:cBhvr>
                                      <p:to>
                                        <p:strVal val="hidden"/>
                                      </p:to>
                                    </p:set>
                                  </p:childTnLst>
                                </p:cTn>
                              </p:par>
                              <p:par>
                                <p:cTn id="22" presetID="1" presetClass="exit" presetSubtype="0" fill="hold" grpId="1" nodeType="withEffect">
                                  <p:stCondLst>
                                    <p:cond delay="9000"/>
                                  </p:stCondLst>
                                  <p:childTnLst>
                                    <p:set>
                                      <p:cBhvr>
                                        <p:cTn id="23" dur="1" fill="hold">
                                          <p:stCondLst>
                                            <p:cond delay="0"/>
                                          </p:stCondLst>
                                        </p:cTn>
                                        <p:tgtEl>
                                          <p:spTgt spid="44"/>
                                        </p:tgtEl>
                                        <p:attrNameLst>
                                          <p:attrName>style.visibility</p:attrName>
                                        </p:attrNameLst>
                                      </p:cBhvr>
                                      <p:to>
                                        <p:strVal val="hidden"/>
                                      </p:to>
                                    </p:set>
                                  </p:childTnLst>
                                </p:cTn>
                              </p:par>
                              <p:par>
                                <p:cTn id="24" presetID="1" presetClass="exit" presetSubtype="0" fill="hold" nodeType="withEffect">
                                  <p:stCondLst>
                                    <p:cond delay="9000"/>
                                  </p:stCondLst>
                                  <p:childTnLst>
                                    <p:set>
                                      <p:cBhvr>
                                        <p:cTn id="25" dur="1" fill="hold">
                                          <p:stCondLst>
                                            <p:cond delay="0"/>
                                          </p:stCondLst>
                                        </p:cTn>
                                        <p:tgtEl>
                                          <p:spTgt spid="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6" restart="whenNotActive" fill="hold" evtFilter="cancelBubble" nodeType="interactiveSeq">
                <p:stCondLst>
                  <p:cond evt="onClick" delay="0">
                    <p:tgtEl>
                      <p:spTgt spid="76"/>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26725" fill="hold"/>
                                        <p:tgtEl>
                                          <p:spTgt spid="76"/>
                                        </p:tgtEl>
                                      </p:cBhvr>
                                    </p:cmd>
                                  </p:childTnLst>
                                </p:cTn>
                              </p:par>
                            </p:childTnLst>
                          </p:cTn>
                        </p:par>
                      </p:childTnLst>
                    </p:cTn>
                  </p:par>
                </p:childTnLst>
              </p:cTn>
              <p:nextCondLst>
                <p:cond evt="onClick" delay="0">
                  <p:tgtEl>
                    <p:spTgt spid="76"/>
                  </p:tgtEl>
                </p:cond>
              </p:nextCondLst>
            </p:seq>
            <p:audio>
              <p:cMediaNode vol="21212">
                <p:cTn id="31" fill="hold" display="0">
                  <p:stCondLst>
                    <p:cond delay="indefinite"/>
                  </p:stCondLst>
                  <p:endCondLst>
                    <p:cond evt="onStopAudio" delay="0">
                      <p:tgtEl>
                        <p:sldTgt/>
                      </p:tgtEl>
                    </p:cond>
                  </p:endCondLst>
                </p:cTn>
                <p:tgtEl>
                  <p:spTgt spid="76"/>
                </p:tgtEl>
              </p:cMediaNode>
            </p:audio>
          </p:childTnLst>
        </p:cTn>
      </p:par>
    </p:tnLst>
    <p:bldLst>
      <p:bldP spid="44" grpId="0" animBg="1"/>
      <p:bldP spid="44" grpId="1"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7017026" y="2970706"/>
            <a:ext cx="4943562" cy="947351"/>
            <a:chOff x="7743390" y="4942798"/>
            <a:chExt cx="4943562"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8040613" y="5160997"/>
              <a:ext cx="4323569"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寿险业总体发展态势</a:t>
              </a:r>
              <a:endParaRPr dirty="0"/>
            </a:p>
          </p:txBody>
        </p:sp>
      </p:grpSp>
      <p:grpSp>
        <p:nvGrpSpPr>
          <p:cNvPr id="2" name="组合 1"/>
          <p:cNvGrpSpPr/>
          <p:nvPr/>
        </p:nvGrpSpPr>
        <p:grpSpPr>
          <a:xfrm>
            <a:off x="4947174" y="2271245"/>
            <a:ext cx="2288540" cy="2288541"/>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8" name="文本框 145"/>
            <p:cNvSpPr txBox="1"/>
            <p:nvPr userDrawn="1"/>
          </p:nvSpPr>
          <p:spPr>
            <a:xfrm>
              <a:off x="8206904" y="3076110"/>
              <a:ext cx="420831" cy="812838"/>
            </a:xfrm>
            <a:prstGeom prst="rect">
              <a:avLst/>
            </a:prstGeom>
            <a:noFill/>
          </p:spPr>
          <p:txBody>
            <a:bodyPr wrap="none" rtlCol="0">
              <a:spAutoFit/>
            </a:bodyPr>
            <a:lstStyle/>
            <a:p>
              <a:r>
                <a:rPr lang="en-US" altLang="zh-CN" sz="8800" dirty="0">
                  <a:solidFill>
                    <a:prstClr val="white"/>
                  </a:solidFill>
                  <a:latin typeface="汉仪菱心体简" panose="02010609000101010101" pitchFamily="49" charset="-122"/>
                  <a:ea typeface="汉仪菱心体简" panose="02010609000101010101" pitchFamily="49" charset="-122"/>
                </a:rPr>
                <a:t>2</a:t>
              </a:r>
              <a:endParaRPr lang="zh-CN" altLang="en-US" sz="8800" dirty="0">
                <a:solidFill>
                  <a:prstClr val="white"/>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8259717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13" name="图片 12"/>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sharpenSoften amount="-23000"/>
                    </a14:imgEffect>
                    <a14:imgEffect>
                      <a14:colorTemperature colorTemp="4625"/>
                    </a14:imgEffect>
                    <a14:imgEffect>
                      <a14:saturation sat="75000"/>
                    </a14:imgEffect>
                    <a14:imgEffect>
                      <a14:brightnessContrast bright="-59000" contrast="21000"/>
                    </a14:imgEffect>
                  </a14:imgLayer>
                </a14:imgProps>
              </a:ext>
              <a:ext uri="{28A0092B-C50C-407E-A947-70E740481C1C}">
                <a14:useLocalDpi xmlns:a14="http://schemas.microsoft.com/office/drawing/2010/main" val="0"/>
              </a:ext>
            </a:extLst>
          </a:blip>
          <a:stretch>
            <a:fillRect/>
          </a:stretch>
        </p:blipFill>
        <p:spPr>
          <a:xfrm>
            <a:off x="1034321" y="629587"/>
            <a:ext cx="10058400" cy="5657850"/>
          </a:xfrm>
          <a:prstGeom prst="rect">
            <a:avLst/>
          </a:prstGeom>
          <a:effectLst>
            <a:softEdge rad="927100"/>
          </a:effectLst>
        </p:spPr>
      </p:pic>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总体态势分析</a:t>
            </a:r>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41" name="组合 340"/>
          <p:cNvGrpSpPr/>
          <p:nvPr/>
        </p:nvGrpSpPr>
        <p:grpSpPr>
          <a:xfrm>
            <a:off x="3799872" y="1391169"/>
            <a:ext cx="3885090" cy="4530157"/>
            <a:chOff x="2211031" y="2303538"/>
            <a:chExt cx="3885090" cy="4530157"/>
          </a:xfrm>
          <a:solidFill>
            <a:schemeClr val="bg1">
              <a:alpha val="70000"/>
            </a:schemeClr>
          </a:solidFill>
        </p:grpSpPr>
        <p:grpSp>
          <p:nvGrpSpPr>
            <p:cNvPr id="342" name="组合 341"/>
            <p:cNvGrpSpPr/>
            <p:nvPr/>
          </p:nvGrpSpPr>
          <p:grpSpPr>
            <a:xfrm rot="20692228">
              <a:off x="2211031" y="2683003"/>
              <a:ext cx="2061107" cy="1327123"/>
              <a:chOff x="2674809" y="2306537"/>
              <a:chExt cx="2061107" cy="1327123"/>
            </a:xfrm>
            <a:grpFill/>
          </p:grpSpPr>
          <p:sp>
            <p:nvSpPr>
              <p:cNvPr id="352" name="任意多边形 351"/>
              <p:cNvSpPr/>
              <p:nvPr/>
            </p:nvSpPr>
            <p:spPr>
              <a:xfrm rot="20001424">
                <a:off x="3674934" y="23065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任意多边形 352"/>
              <p:cNvSpPr/>
              <p:nvPr/>
            </p:nvSpPr>
            <p:spPr>
              <a:xfrm rot="20007279" flipH="1">
                <a:off x="2674809" y="28018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3" name="组合 342"/>
            <p:cNvGrpSpPr/>
            <p:nvPr/>
          </p:nvGrpSpPr>
          <p:grpSpPr>
            <a:xfrm rot="4045285">
              <a:off x="4360731" y="2670530"/>
              <a:ext cx="2061107" cy="1327123"/>
              <a:chOff x="2674809" y="2306537"/>
              <a:chExt cx="2061107" cy="1327123"/>
            </a:xfrm>
            <a:grpFill/>
          </p:grpSpPr>
          <p:sp>
            <p:nvSpPr>
              <p:cNvPr id="350" name="任意多边形 349"/>
              <p:cNvSpPr/>
              <p:nvPr/>
            </p:nvSpPr>
            <p:spPr>
              <a:xfrm rot="20001424">
                <a:off x="3674934" y="23065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1" name="任意多边形 350"/>
              <p:cNvSpPr/>
              <p:nvPr/>
            </p:nvSpPr>
            <p:spPr>
              <a:xfrm rot="20007279" flipH="1">
                <a:off x="2674809" y="28018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4" name="组合 343"/>
            <p:cNvGrpSpPr/>
            <p:nvPr/>
          </p:nvGrpSpPr>
          <p:grpSpPr>
            <a:xfrm rot="757605" flipV="1">
              <a:off x="2282921" y="5192192"/>
              <a:ext cx="2061107" cy="1327123"/>
              <a:chOff x="2674809" y="2306537"/>
              <a:chExt cx="2061107" cy="1327123"/>
            </a:xfrm>
            <a:grpFill/>
          </p:grpSpPr>
          <p:sp>
            <p:nvSpPr>
              <p:cNvPr id="348" name="任意多边形 347"/>
              <p:cNvSpPr/>
              <p:nvPr/>
            </p:nvSpPr>
            <p:spPr>
              <a:xfrm rot="20001424">
                <a:off x="3674934" y="23065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任意多边形 348"/>
              <p:cNvSpPr/>
              <p:nvPr/>
            </p:nvSpPr>
            <p:spPr>
              <a:xfrm rot="20007279" flipH="1">
                <a:off x="2674809" y="28018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5" name="组合 344"/>
            <p:cNvGrpSpPr/>
            <p:nvPr/>
          </p:nvGrpSpPr>
          <p:grpSpPr>
            <a:xfrm rot="17448730" flipV="1">
              <a:off x="4402006" y="5139580"/>
              <a:ext cx="2061107" cy="1327123"/>
              <a:chOff x="2674809" y="2306537"/>
              <a:chExt cx="2061107" cy="1327123"/>
            </a:xfrm>
            <a:grpFill/>
          </p:grpSpPr>
          <p:sp>
            <p:nvSpPr>
              <p:cNvPr id="346" name="任意多边形 345"/>
              <p:cNvSpPr/>
              <p:nvPr/>
            </p:nvSpPr>
            <p:spPr>
              <a:xfrm rot="20001424">
                <a:off x="3674934" y="23065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7" name="任意多边形 346"/>
              <p:cNvSpPr/>
              <p:nvPr/>
            </p:nvSpPr>
            <p:spPr>
              <a:xfrm rot="20007279" flipH="1">
                <a:off x="2674809" y="2801837"/>
                <a:ext cx="1060982" cy="831823"/>
              </a:xfrm>
              <a:custGeom>
                <a:avLst/>
                <a:gdLst>
                  <a:gd name="connsiteX0" fmla="*/ 257306 w 1060982"/>
                  <a:gd name="connsiteY0" fmla="*/ 0 h 831823"/>
                  <a:gd name="connsiteX1" fmla="*/ 257306 w 1060982"/>
                  <a:gd name="connsiteY1" fmla="*/ 246972 h 831823"/>
                  <a:gd name="connsiteX2" fmla="*/ 287341 w 1060982"/>
                  <a:gd name="connsiteY2" fmla="*/ 250933 h 831823"/>
                  <a:gd name="connsiteX3" fmla="*/ 1060982 w 1060982"/>
                  <a:gd name="connsiteY3" fmla="*/ 603261 h 831823"/>
                  <a:gd name="connsiteX4" fmla="*/ 875710 w 1060982"/>
                  <a:gd name="connsiteY4" fmla="*/ 831823 h 831823"/>
                  <a:gd name="connsiteX5" fmla="*/ 0 w 1060982"/>
                  <a:gd name="connsiteY5" fmla="*/ 519747 h 831823"/>
                  <a:gd name="connsiteX6" fmla="*/ 131 w 1060982"/>
                  <a:gd name="connsiteY6" fmla="*/ 482440 h 831823"/>
                  <a:gd name="connsiteX7" fmla="*/ 131 w 1060982"/>
                  <a:gd name="connsiteY7" fmla="*/ 0 h 831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0982" h="831823">
                    <a:moveTo>
                      <a:pt x="257306" y="0"/>
                    </a:moveTo>
                    <a:lnTo>
                      <a:pt x="257306" y="246972"/>
                    </a:lnTo>
                    <a:lnTo>
                      <a:pt x="287341" y="250933"/>
                    </a:lnTo>
                    <a:cubicBezTo>
                      <a:pt x="569451" y="300384"/>
                      <a:pt x="836054" y="420935"/>
                      <a:pt x="1060982" y="603261"/>
                    </a:cubicBezTo>
                    <a:lnTo>
                      <a:pt x="875710" y="831823"/>
                    </a:lnTo>
                    <a:cubicBezTo>
                      <a:pt x="627937" y="630977"/>
                      <a:pt x="318950" y="520865"/>
                      <a:pt x="0" y="519747"/>
                    </a:cubicBezTo>
                    <a:lnTo>
                      <a:pt x="131" y="482440"/>
                    </a:lnTo>
                    <a:lnTo>
                      <a:pt x="131"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54" name="椭圆 353"/>
          <p:cNvSpPr/>
          <p:nvPr/>
        </p:nvSpPr>
        <p:spPr>
          <a:xfrm>
            <a:off x="4506212" y="2208202"/>
            <a:ext cx="2844800" cy="2844800"/>
          </a:xfrm>
          <a:prstGeom prst="ellipse">
            <a:avLst/>
          </a:prstGeom>
          <a:noFill/>
          <a:ln w="25400">
            <a:solidFill>
              <a:schemeClr val="bg1">
                <a:alpha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任意多边形 354"/>
          <p:cNvSpPr/>
          <p:nvPr/>
        </p:nvSpPr>
        <p:spPr>
          <a:xfrm flipV="1">
            <a:off x="924810" y="1712007"/>
            <a:ext cx="3221036" cy="136652"/>
          </a:xfrm>
          <a:custGeom>
            <a:avLst/>
            <a:gdLst>
              <a:gd name="connsiteX0" fmla="*/ 0 w 3221036"/>
              <a:gd name="connsiteY0" fmla="*/ 136652 h 136652"/>
              <a:gd name="connsiteX1" fmla="*/ 3221036 w 3221036"/>
              <a:gd name="connsiteY1" fmla="*/ 136652 h 136652"/>
              <a:gd name="connsiteX2" fmla="*/ 2939504 w 3221036"/>
              <a:gd name="connsiteY2" fmla="*/ 0 h 136652"/>
              <a:gd name="connsiteX3" fmla="*/ 2701802 w 3221036"/>
              <a:gd name="connsiteY3" fmla="*/ 0 h 136652"/>
              <a:gd name="connsiteX4" fmla="*/ 2668586 w 3221036"/>
              <a:gd name="connsiteY4" fmla="*/ 54833 h 136652"/>
              <a:gd name="connsiteX5" fmla="*/ 552450 w 3221036"/>
              <a:gd name="connsiteY5" fmla="*/ 54833 h 136652"/>
              <a:gd name="connsiteX6" fmla="*/ 519234 w 3221036"/>
              <a:gd name="connsiteY6" fmla="*/ 0 h 136652"/>
              <a:gd name="connsiteX7" fmla="*/ 281532 w 3221036"/>
              <a:gd name="connsiteY7" fmla="*/ 0 h 13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1036" h="136652">
                <a:moveTo>
                  <a:pt x="0" y="136652"/>
                </a:moveTo>
                <a:lnTo>
                  <a:pt x="3221036" y="136652"/>
                </a:lnTo>
                <a:lnTo>
                  <a:pt x="2939504" y="0"/>
                </a:lnTo>
                <a:lnTo>
                  <a:pt x="2701802" y="0"/>
                </a:lnTo>
                <a:lnTo>
                  <a:pt x="2668586" y="54833"/>
                </a:lnTo>
                <a:lnTo>
                  <a:pt x="552450" y="54833"/>
                </a:lnTo>
                <a:lnTo>
                  <a:pt x="519234" y="0"/>
                </a:lnTo>
                <a:lnTo>
                  <a:pt x="281532"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任意多边形 355"/>
          <p:cNvSpPr/>
          <p:nvPr/>
        </p:nvSpPr>
        <p:spPr>
          <a:xfrm>
            <a:off x="924810" y="5543779"/>
            <a:ext cx="3221036" cy="136652"/>
          </a:xfrm>
          <a:custGeom>
            <a:avLst/>
            <a:gdLst>
              <a:gd name="connsiteX0" fmla="*/ 0 w 3221036"/>
              <a:gd name="connsiteY0" fmla="*/ 136652 h 136652"/>
              <a:gd name="connsiteX1" fmla="*/ 3221036 w 3221036"/>
              <a:gd name="connsiteY1" fmla="*/ 136652 h 136652"/>
              <a:gd name="connsiteX2" fmla="*/ 2939504 w 3221036"/>
              <a:gd name="connsiteY2" fmla="*/ 0 h 136652"/>
              <a:gd name="connsiteX3" fmla="*/ 2701802 w 3221036"/>
              <a:gd name="connsiteY3" fmla="*/ 0 h 136652"/>
              <a:gd name="connsiteX4" fmla="*/ 2668586 w 3221036"/>
              <a:gd name="connsiteY4" fmla="*/ 54833 h 136652"/>
              <a:gd name="connsiteX5" fmla="*/ 552450 w 3221036"/>
              <a:gd name="connsiteY5" fmla="*/ 54833 h 136652"/>
              <a:gd name="connsiteX6" fmla="*/ 519234 w 3221036"/>
              <a:gd name="connsiteY6" fmla="*/ 0 h 136652"/>
              <a:gd name="connsiteX7" fmla="*/ 281532 w 3221036"/>
              <a:gd name="connsiteY7" fmla="*/ 0 h 13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1036" h="136652">
                <a:moveTo>
                  <a:pt x="0" y="136652"/>
                </a:moveTo>
                <a:lnTo>
                  <a:pt x="3221036" y="136652"/>
                </a:lnTo>
                <a:lnTo>
                  <a:pt x="2939504" y="0"/>
                </a:lnTo>
                <a:lnTo>
                  <a:pt x="2701802" y="0"/>
                </a:lnTo>
                <a:lnTo>
                  <a:pt x="2668586" y="54833"/>
                </a:lnTo>
                <a:lnTo>
                  <a:pt x="552450" y="54833"/>
                </a:lnTo>
                <a:lnTo>
                  <a:pt x="519234" y="0"/>
                </a:lnTo>
                <a:lnTo>
                  <a:pt x="281532"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任意多边形 356"/>
          <p:cNvSpPr/>
          <p:nvPr/>
        </p:nvSpPr>
        <p:spPr>
          <a:xfrm flipV="1">
            <a:off x="7757410" y="1712007"/>
            <a:ext cx="3221036" cy="136652"/>
          </a:xfrm>
          <a:custGeom>
            <a:avLst/>
            <a:gdLst>
              <a:gd name="connsiteX0" fmla="*/ 0 w 3221036"/>
              <a:gd name="connsiteY0" fmla="*/ 136652 h 136652"/>
              <a:gd name="connsiteX1" fmla="*/ 3221036 w 3221036"/>
              <a:gd name="connsiteY1" fmla="*/ 136652 h 136652"/>
              <a:gd name="connsiteX2" fmla="*/ 2939504 w 3221036"/>
              <a:gd name="connsiteY2" fmla="*/ 0 h 136652"/>
              <a:gd name="connsiteX3" fmla="*/ 2701802 w 3221036"/>
              <a:gd name="connsiteY3" fmla="*/ 0 h 136652"/>
              <a:gd name="connsiteX4" fmla="*/ 2668586 w 3221036"/>
              <a:gd name="connsiteY4" fmla="*/ 54833 h 136652"/>
              <a:gd name="connsiteX5" fmla="*/ 552450 w 3221036"/>
              <a:gd name="connsiteY5" fmla="*/ 54833 h 136652"/>
              <a:gd name="connsiteX6" fmla="*/ 519234 w 3221036"/>
              <a:gd name="connsiteY6" fmla="*/ 0 h 136652"/>
              <a:gd name="connsiteX7" fmla="*/ 281532 w 3221036"/>
              <a:gd name="connsiteY7" fmla="*/ 0 h 13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1036" h="136652">
                <a:moveTo>
                  <a:pt x="0" y="136652"/>
                </a:moveTo>
                <a:lnTo>
                  <a:pt x="3221036" y="136652"/>
                </a:lnTo>
                <a:lnTo>
                  <a:pt x="2939504" y="0"/>
                </a:lnTo>
                <a:lnTo>
                  <a:pt x="2701802" y="0"/>
                </a:lnTo>
                <a:lnTo>
                  <a:pt x="2668586" y="54833"/>
                </a:lnTo>
                <a:lnTo>
                  <a:pt x="552450" y="54833"/>
                </a:lnTo>
                <a:lnTo>
                  <a:pt x="519234" y="0"/>
                </a:lnTo>
                <a:lnTo>
                  <a:pt x="281532"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8" name="任意多边形 357"/>
          <p:cNvSpPr/>
          <p:nvPr/>
        </p:nvSpPr>
        <p:spPr>
          <a:xfrm>
            <a:off x="7757410" y="5543779"/>
            <a:ext cx="3221036" cy="136652"/>
          </a:xfrm>
          <a:custGeom>
            <a:avLst/>
            <a:gdLst>
              <a:gd name="connsiteX0" fmla="*/ 0 w 3221036"/>
              <a:gd name="connsiteY0" fmla="*/ 136652 h 136652"/>
              <a:gd name="connsiteX1" fmla="*/ 3221036 w 3221036"/>
              <a:gd name="connsiteY1" fmla="*/ 136652 h 136652"/>
              <a:gd name="connsiteX2" fmla="*/ 2939504 w 3221036"/>
              <a:gd name="connsiteY2" fmla="*/ 0 h 136652"/>
              <a:gd name="connsiteX3" fmla="*/ 2701802 w 3221036"/>
              <a:gd name="connsiteY3" fmla="*/ 0 h 136652"/>
              <a:gd name="connsiteX4" fmla="*/ 2668586 w 3221036"/>
              <a:gd name="connsiteY4" fmla="*/ 54833 h 136652"/>
              <a:gd name="connsiteX5" fmla="*/ 552450 w 3221036"/>
              <a:gd name="connsiteY5" fmla="*/ 54833 h 136652"/>
              <a:gd name="connsiteX6" fmla="*/ 519234 w 3221036"/>
              <a:gd name="connsiteY6" fmla="*/ 0 h 136652"/>
              <a:gd name="connsiteX7" fmla="*/ 281532 w 3221036"/>
              <a:gd name="connsiteY7" fmla="*/ 0 h 13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21036" h="136652">
                <a:moveTo>
                  <a:pt x="0" y="136652"/>
                </a:moveTo>
                <a:lnTo>
                  <a:pt x="3221036" y="136652"/>
                </a:lnTo>
                <a:lnTo>
                  <a:pt x="2939504" y="0"/>
                </a:lnTo>
                <a:lnTo>
                  <a:pt x="2701802" y="0"/>
                </a:lnTo>
                <a:lnTo>
                  <a:pt x="2668586" y="54833"/>
                </a:lnTo>
                <a:lnTo>
                  <a:pt x="552450" y="54833"/>
                </a:lnTo>
                <a:lnTo>
                  <a:pt x="519234" y="0"/>
                </a:lnTo>
                <a:lnTo>
                  <a:pt x="281532" y="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9" name="组合 358"/>
          <p:cNvGrpSpPr/>
          <p:nvPr/>
        </p:nvGrpSpPr>
        <p:grpSpPr>
          <a:xfrm>
            <a:off x="3948180" y="1568229"/>
            <a:ext cx="815542" cy="786513"/>
            <a:chOff x="4070905" y="2100555"/>
            <a:chExt cx="815542" cy="786513"/>
          </a:xfrm>
        </p:grpSpPr>
        <p:grpSp>
          <p:nvGrpSpPr>
            <p:cNvPr id="360" name="组合 359"/>
            <p:cNvGrpSpPr/>
            <p:nvPr/>
          </p:nvGrpSpPr>
          <p:grpSpPr>
            <a:xfrm>
              <a:off x="4477305" y="2477926"/>
              <a:ext cx="409142" cy="409142"/>
              <a:chOff x="2814405" y="2119805"/>
              <a:chExt cx="409142" cy="409142"/>
            </a:xfrm>
          </p:grpSpPr>
          <p:sp>
            <p:nvSpPr>
              <p:cNvPr id="365" name="椭圆 36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椭圆 36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61" name="直接连接符 360"/>
            <p:cNvCxnSpPr/>
            <p:nvPr/>
          </p:nvCxnSpPr>
          <p:spPr>
            <a:xfrm>
              <a:off x="4259197" y="2305126"/>
              <a:ext cx="391885" cy="390247"/>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nvGrpSpPr>
            <p:cNvPr id="362" name="组合 361"/>
            <p:cNvGrpSpPr/>
            <p:nvPr/>
          </p:nvGrpSpPr>
          <p:grpSpPr>
            <a:xfrm>
              <a:off x="4070905" y="2100555"/>
              <a:ext cx="409142" cy="409142"/>
              <a:chOff x="2814405" y="2119805"/>
              <a:chExt cx="409142" cy="409142"/>
            </a:xfrm>
          </p:grpSpPr>
          <p:sp>
            <p:nvSpPr>
              <p:cNvPr id="363" name="椭圆 36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椭圆 36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67" name="组合 366"/>
          <p:cNvGrpSpPr/>
          <p:nvPr/>
        </p:nvGrpSpPr>
        <p:grpSpPr>
          <a:xfrm>
            <a:off x="7055608" y="1532181"/>
            <a:ext cx="917142" cy="757483"/>
            <a:chOff x="7176962" y="2100555"/>
            <a:chExt cx="917142" cy="757483"/>
          </a:xfrm>
        </p:grpSpPr>
        <p:grpSp>
          <p:nvGrpSpPr>
            <p:cNvPr id="368" name="组合 367"/>
            <p:cNvGrpSpPr/>
            <p:nvPr/>
          </p:nvGrpSpPr>
          <p:grpSpPr>
            <a:xfrm>
              <a:off x="7176962" y="2448896"/>
              <a:ext cx="409142" cy="409142"/>
              <a:chOff x="2814405" y="2119805"/>
              <a:chExt cx="409142" cy="409142"/>
            </a:xfrm>
          </p:grpSpPr>
          <p:sp>
            <p:nvSpPr>
              <p:cNvPr id="373" name="椭圆 37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椭圆 37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69" name="直接连接符 368"/>
            <p:cNvCxnSpPr/>
            <p:nvPr/>
          </p:nvCxnSpPr>
          <p:spPr>
            <a:xfrm flipV="1">
              <a:off x="7360526" y="2308212"/>
              <a:ext cx="494621" cy="359768"/>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nvGrpSpPr>
            <p:cNvPr id="370" name="组合 369"/>
            <p:cNvGrpSpPr/>
            <p:nvPr/>
          </p:nvGrpSpPr>
          <p:grpSpPr>
            <a:xfrm>
              <a:off x="7684962" y="2100555"/>
              <a:ext cx="409142" cy="409142"/>
              <a:chOff x="2814405" y="2119805"/>
              <a:chExt cx="409142" cy="409142"/>
            </a:xfrm>
          </p:grpSpPr>
          <p:sp>
            <p:nvSpPr>
              <p:cNvPr id="371" name="椭圆 37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椭圆 37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75" name="组合 374"/>
          <p:cNvGrpSpPr/>
          <p:nvPr/>
        </p:nvGrpSpPr>
        <p:grpSpPr>
          <a:xfrm>
            <a:off x="3949551" y="5059151"/>
            <a:ext cx="902628" cy="818633"/>
            <a:chOff x="4070905" y="5627525"/>
            <a:chExt cx="902628" cy="818633"/>
          </a:xfrm>
        </p:grpSpPr>
        <p:grpSp>
          <p:nvGrpSpPr>
            <p:cNvPr id="376" name="组合 375"/>
            <p:cNvGrpSpPr/>
            <p:nvPr/>
          </p:nvGrpSpPr>
          <p:grpSpPr>
            <a:xfrm>
              <a:off x="4564391" y="5627525"/>
              <a:ext cx="409142" cy="409142"/>
              <a:chOff x="2814405" y="2119805"/>
              <a:chExt cx="409142" cy="409142"/>
            </a:xfrm>
          </p:grpSpPr>
          <p:sp>
            <p:nvSpPr>
              <p:cNvPr id="381" name="椭圆 38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椭圆 38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77" name="直接连接符 376"/>
            <p:cNvCxnSpPr/>
            <p:nvPr/>
          </p:nvCxnSpPr>
          <p:spPr>
            <a:xfrm flipV="1">
              <a:off x="4282414" y="5841323"/>
              <a:ext cx="487680" cy="407482"/>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nvGrpSpPr>
            <p:cNvPr id="378" name="组合 377"/>
            <p:cNvGrpSpPr/>
            <p:nvPr/>
          </p:nvGrpSpPr>
          <p:grpSpPr>
            <a:xfrm>
              <a:off x="4070905" y="6037016"/>
              <a:ext cx="409142" cy="409142"/>
              <a:chOff x="2814405" y="2119805"/>
              <a:chExt cx="409142" cy="409142"/>
            </a:xfrm>
          </p:grpSpPr>
          <p:sp>
            <p:nvSpPr>
              <p:cNvPr id="379" name="椭圆 37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0" name="椭圆 37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3" name="组合 382"/>
          <p:cNvGrpSpPr/>
          <p:nvPr/>
        </p:nvGrpSpPr>
        <p:grpSpPr>
          <a:xfrm>
            <a:off x="7084637" y="4986580"/>
            <a:ext cx="888113" cy="891204"/>
            <a:chOff x="7205991" y="5554954"/>
            <a:chExt cx="888113" cy="891204"/>
          </a:xfrm>
        </p:grpSpPr>
        <p:grpSp>
          <p:nvGrpSpPr>
            <p:cNvPr id="384" name="组合 383"/>
            <p:cNvGrpSpPr/>
            <p:nvPr/>
          </p:nvGrpSpPr>
          <p:grpSpPr>
            <a:xfrm>
              <a:off x="7205991" y="5554954"/>
              <a:ext cx="409142" cy="409142"/>
              <a:chOff x="2814405" y="2119805"/>
              <a:chExt cx="409142" cy="409142"/>
            </a:xfrm>
          </p:grpSpPr>
          <p:sp>
            <p:nvSpPr>
              <p:cNvPr id="389" name="椭圆 38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0" name="椭圆 38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85" name="直接连接符 384"/>
            <p:cNvCxnSpPr/>
            <p:nvPr/>
          </p:nvCxnSpPr>
          <p:spPr>
            <a:xfrm flipH="1" flipV="1">
              <a:off x="7415919" y="5786511"/>
              <a:ext cx="480196" cy="501009"/>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pSp>
          <p:nvGrpSpPr>
            <p:cNvPr id="386" name="组合 385"/>
            <p:cNvGrpSpPr/>
            <p:nvPr/>
          </p:nvGrpSpPr>
          <p:grpSpPr>
            <a:xfrm>
              <a:off x="7684962" y="6037016"/>
              <a:ext cx="409142" cy="409142"/>
              <a:chOff x="2814405" y="2119805"/>
              <a:chExt cx="409142" cy="409142"/>
            </a:xfrm>
          </p:grpSpPr>
          <p:sp>
            <p:nvSpPr>
              <p:cNvPr id="387" name="椭圆 38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8" name="椭圆 38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91" name="文本框 118"/>
          <p:cNvSpPr txBox="1"/>
          <p:nvPr/>
        </p:nvSpPr>
        <p:spPr>
          <a:xfrm flipH="1">
            <a:off x="1012255" y="1961486"/>
            <a:ext cx="3077349" cy="1815882"/>
          </a:xfrm>
          <a:prstGeom prst="rect">
            <a:avLst/>
          </a:prstGeom>
          <a:noFill/>
        </p:spPr>
        <p:txBody>
          <a:bodyPr wrap="square" rtlCol="0">
            <a:spAutoFit/>
          </a:bodyPr>
          <a:lstStyle/>
          <a:p>
            <a:r>
              <a:rPr lang="en-US" altLang="zh-CN" sz="1600" dirty="0">
                <a:solidFill>
                  <a:schemeClr val="bg1"/>
                </a:solidFill>
              </a:rPr>
              <a:t>2017</a:t>
            </a:r>
            <a:r>
              <a:rPr lang="zh-CN" altLang="en-US" sz="1600" dirty="0">
                <a:solidFill>
                  <a:schemeClr val="bg1"/>
                </a:solidFill>
              </a:rPr>
              <a:t>年，</a:t>
            </a:r>
            <a:r>
              <a:rPr lang="zh-CN" altLang="zh-CN" sz="1600" dirty="0">
                <a:solidFill>
                  <a:schemeClr val="bg1"/>
                </a:solidFill>
              </a:rPr>
              <a:t>寿险迎来业务结构调整，回归主业、做好保障，成为所有寿险公司的转型方向。平安等大型保险公司，基于提前转型，打造了合规较好的基础，先人一步，不断探索，引领中国寿险业未来发展方向。</a:t>
            </a:r>
          </a:p>
        </p:txBody>
      </p:sp>
      <p:sp>
        <p:nvSpPr>
          <p:cNvPr id="392" name="文本框 119"/>
          <p:cNvSpPr txBox="1"/>
          <p:nvPr/>
        </p:nvSpPr>
        <p:spPr>
          <a:xfrm flipH="1">
            <a:off x="1028933" y="3819978"/>
            <a:ext cx="3077349" cy="1815882"/>
          </a:xfrm>
          <a:prstGeom prst="rect">
            <a:avLst/>
          </a:prstGeom>
          <a:noFill/>
        </p:spPr>
        <p:txBody>
          <a:bodyPr wrap="square" rtlCol="0">
            <a:spAutoFit/>
          </a:bodyPr>
          <a:lstStyle/>
          <a:p>
            <a:r>
              <a:rPr lang="zh-CN" altLang="zh-CN" sz="1600" dirty="0">
                <a:solidFill>
                  <a:schemeClr val="bg1"/>
                </a:solidFill>
              </a:rPr>
              <a:t>平安人寿董事长兼</a:t>
            </a:r>
            <a:r>
              <a:rPr lang="en-US" altLang="zh-CN" sz="1600" dirty="0">
                <a:solidFill>
                  <a:schemeClr val="bg1"/>
                </a:solidFill>
              </a:rPr>
              <a:t>CEO</a:t>
            </a:r>
            <a:r>
              <a:rPr lang="zh-CN" altLang="zh-CN" sz="1600" dirty="0">
                <a:solidFill>
                  <a:schemeClr val="bg1"/>
                </a:solidFill>
              </a:rPr>
              <a:t>丁当先生示，当下保险业迎来第三个黄金十年，而无论从中国保险业发展的现状来看，还是中国日渐老龄化、健康意识崛起、多元化保障需求的增长，寿险业的发展，更值得期待 </a:t>
            </a:r>
            <a:endParaRPr lang="zh-CN" altLang="en-US" sz="1600" dirty="0">
              <a:solidFill>
                <a:schemeClr val="bg1"/>
              </a:solidFill>
            </a:endParaRPr>
          </a:p>
        </p:txBody>
      </p:sp>
      <p:sp>
        <p:nvSpPr>
          <p:cNvPr id="393" name="文本框 120"/>
          <p:cNvSpPr txBox="1"/>
          <p:nvPr/>
        </p:nvSpPr>
        <p:spPr>
          <a:xfrm flipH="1">
            <a:off x="7804802" y="2053566"/>
            <a:ext cx="3077349" cy="1354217"/>
          </a:xfrm>
          <a:prstGeom prst="rect">
            <a:avLst/>
          </a:prstGeom>
          <a:noFill/>
        </p:spPr>
        <p:txBody>
          <a:bodyPr wrap="square" rtlCol="0">
            <a:spAutoFit/>
          </a:bodyPr>
          <a:lstStyle/>
          <a:p>
            <a:r>
              <a:rPr lang="zh-CN" altLang="zh-CN" sz="1600" dirty="0">
                <a:solidFill>
                  <a:schemeClr val="bg1"/>
                </a:solidFill>
              </a:rPr>
              <a:t>未来二十年，人口结构、经济发展、消费升级、医疗支出、政策利好等因素将持续释放保险需求，</a:t>
            </a:r>
            <a:r>
              <a:rPr lang="en-US" altLang="zh-CN" sz="1600" dirty="0">
                <a:solidFill>
                  <a:schemeClr val="bg1"/>
                </a:solidFill>
              </a:rPr>
              <a:t>“</a:t>
            </a:r>
            <a:r>
              <a:rPr lang="zh-CN" altLang="zh-CN" sz="1600" dirty="0">
                <a:solidFill>
                  <a:schemeClr val="bg1"/>
                </a:solidFill>
              </a:rPr>
              <a:t>空间</a:t>
            </a:r>
            <a:r>
              <a:rPr lang="en-US" altLang="zh-CN" sz="1600" dirty="0">
                <a:solidFill>
                  <a:schemeClr val="bg1"/>
                </a:solidFill>
              </a:rPr>
              <a:t>+</a:t>
            </a:r>
            <a:r>
              <a:rPr lang="zh-CN" altLang="zh-CN" sz="1600" dirty="0">
                <a:solidFill>
                  <a:schemeClr val="bg1"/>
                </a:solidFill>
              </a:rPr>
              <a:t>机遇</a:t>
            </a:r>
            <a:r>
              <a:rPr lang="en-US" altLang="zh-CN" sz="1600" dirty="0">
                <a:solidFill>
                  <a:schemeClr val="bg1"/>
                </a:solidFill>
              </a:rPr>
              <a:t>”</a:t>
            </a:r>
            <a:r>
              <a:rPr lang="zh-CN" altLang="zh-CN" sz="1600" dirty="0">
                <a:solidFill>
                  <a:schemeClr val="bg1"/>
                </a:solidFill>
              </a:rPr>
              <a:t>，让寿险业发展仍然可期</a:t>
            </a:r>
            <a:endParaRPr lang="zh-CN" altLang="en-US" sz="1600" dirty="0">
              <a:solidFill>
                <a:schemeClr val="bg1"/>
              </a:solidFill>
            </a:endParaRPr>
          </a:p>
        </p:txBody>
      </p:sp>
      <p:sp>
        <p:nvSpPr>
          <p:cNvPr id="394" name="文本框 121"/>
          <p:cNvSpPr txBox="1"/>
          <p:nvPr/>
        </p:nvSpPr>
        <p:spPr>
          <a:xfrm flipH="1">
            <a:off x="7804799" y="3682867"/>
            <a:ext cx="3221034" cy="1815882"/>
          </a:xfrm>
          <a:prstGeom prst="rect">
            <a:avLst/>
          </a:prstGeom>
          <a:noFill/>
        </p:spPr>
        <p:txBody>
          <a:bodyPr wrap="square" rtlCol="0">
            <a:spAutoFit/>
          </a:bodyPr>
          <a:lstStyle/>
          <a:p>
            <a:r>
              <a:rPr lang="zh-CN" altLang="zh-CN" sz="1600" dirty="0">
                <a:solidFill>
                  <a:schemeClr val="bg1"/>
                </a:solidFill>
              </a:rPr>
              <a:t>科技创新为保险业带来两大趋势</a:t>
            </a:r>
            <a:r>
              <a:rPr lang="en-US" altLang="zh-CN" sz="1600" dirty="0">
                <a:solidFill>
                  <a:schemeClr val="bg1"/>
                </a:solidFill>
              </a:rPr>
              <a:t>:</a:t>
            </a:r>
            <a:r>
              <a:rPr lang="zh-CN" altLang="zh-CN" sz="1600" dirty="0">
                <a:solidFill>
                  <a:schemeClr val="bg1"/>
                </a:solidFill>
              </a:rPr>
              <a:t>平台化和智能化</a:t>
            </a:r>
            <a:r>
              <a:rPr lang="zh-CN" altLang="en-US" sz="1600" dirty="0">
                <a:solidFill>
                  <a:schemeClr val="bg1"/>
                </a:solidFill>
              </a:rPr>
              <a:t>，</a:t>
            </a:r>
            <a:r>
              <a:rPr lang="zh-CN" altLang="zh-CN" sz="1600" dirty="0">
                <a:solidFill>
                  <a:schemeClr val="bg1"/>
                </a:solidFill>
              </a:rPr>
              <a:t>保险科技正推动保险业在产品、渠道、服务及风控等方面持续提升，在重塑传统保险业的同时，与传统保险业优势互补，共同促进行业转型升级 </a:t>
            </a:r>
            <a:endParaRPr lang="en-US" altLang="zh-CN" sz="1600" dirty="0">
              <a:solidFill>
                <a:schemeClr val="bg1"/>
              </a:solidFill>
            </a:endParaRPr>
          </a:p>
        </p:txBody>
      </p:sp>
      <p:pic>
        <p:nvPicPr>
          <p:cNvPr id="4" name="图片 3"/>
          <p:cNvPicPr>
            <a:picLocks noChangeAspect="1"/>
          </p:cNvPicPr>
          <p:nvPr/>
        </p:nvPicPr>
        <p:blipFill>
          <a:blip r:embed="rId9">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4524258" y="2230657"/>
            <a:ext cx="2764950" cy="2805695"/>
          </a:xfrm>
          <a:prstGeom prst="ellipse">
            <a:avLst/>
          </a:prstGeom>
        </p:spPr>
      </p:pic>
    </p:spTree>
    <p:extLst>
      <p:ext uri="{BB962C8B-B14F-4D97-AF65-F5344CB8AC3E}">
        <p14:creationId xmlns:p14="http://schemas.microsoft.com/office/powerpoint/2010/main" val="22082525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vertical)">
                                      <p:cBhvr>
                                        <p:cTn id="17" dur="75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16"/>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16"/>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15"/>
                                        </p:tgtEl>
                                        <p:attrNameLst>
                                          <p:attrName>style.visibility</p:attrName>
                                        </p:attrNameLst>
                                      </p:cBhvr>
                                      <p:to>
                                        <p:strVal val="visible"/>
                                      </p:to>
                                    </p:set>
                                    <p:animEffect transition="in" filter="wipe(right)">
                                      <p:cBhvr>
                                        <p:cTn id="27" dur="1700"/>
                                        <p:tgtEl>
                                          <p:spTgt spid="15"/>
                                        </p:tgtEl>
                                      </p:cBhvr>
                                    </p:animEffect>
                                  </p:childTnLst>
                                </p:cTn>
                              </p:par>
                              <p:par>
                                <p:cTn id="28" presetID="22" presetClass="entr" presetSubtype="2" fill="hold" nodeType="withEffect">
                                  <p:stCondLst>
                                    <p:cond delay="300"/>
                                  </p:stCondLst>
                                  <p:childTnLst>
                                    <p:set>
                                      <p:cBhvr>
                                        <p:cTn id="29" dur="1" fill="hold">
                                          <p:stCondLst>
                                            <p:cond delay="0"/>
                                          </p:stCondLst>
                                        </p:cTn>
                                        <p:tgtEl>
                                          <p:spTgt spid="14"/>
                                        </p:tgtEl>
                                        <p:attrNameLst>
                                          <p:attrName>style.visibility</p:attrName>
                                        </p:attrNameLst>
                                      </p:cBhvr>
                                      <p:to>
                                        <p:strVal val="visible"/>
                                      </p:to>
                                    </p:set>
                                    <p:animEffect transition="in" filter="wipe(right)">
                                      <p:cBhvr>
                                        <p:cTn id="30" dur="17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sharpenSoften amount="-23000"/>
                    </a14:imgEffect>
                    <a14:imgEffect>
                      <a14:colorTemperature colorTemp="4625"/>
                    </a14:imgEffect>
                    <a14:imgEffect>
                      <a14:saturation sat="75000"/>
                    </a14:imgEffect>
                    <a14:imgEffect>
                      <a14:brightnessContrast bright="-59000" contrast="21000"/>
                    </a14:imgEffect>
                  </a14:imgLayer>
                </a14:imgProps>
              </a:ext>
              <a:ext uri="{28A0092B-C50C-407E-A947-70E740481C1C}">
                <a14:useLocalDpi xmlns:a14="http://schemas.microsoft.com/office/drawing/2010/main" val="0"/>
              </a:ext>
            </a:extLst>
          </a:blip>
          <a:stretch>
            <a:fillRect/>
          </a:stretch>
        </p:blipFill>
        <p:spPr>
          <a:xfrm>
            <a:off x="1027504" y="634000"/>
            <a:ext cx="10058400" cy="5657850"/>
          </a:xfrm>
          <a:prstGeom prst="rect">
            <a:avLst/>
          </a:prstGeom>
          <a:effectLst>
            <a:softEdge rad="927100"/>
          </a:effectLst>
        </p:spPr>
      </p:pic>
      <p:grpSp>
        <p:nvGrpSpPr>
          <p:cNvPr id="143" name="组合 142"/>
          <p:cNvGrpSpPr/>
          <p:nvPr/>
        </p:nvGrpSpPr>
        <p:grpSpPr>
          <a:xfrm>
            <a:off x="1180490" y="5013249"/>
            <a:ext cx="3622242" cy="2438400"/>
            <a:chOff x="7477558" y="4419600"/>
            <a:chExt cx="3622242" cy="2438400"/>
          </a:xfrm>
        </p:grpSpPr>
        <p:grpSp>
          <p:nvGrpSpPr>
            <p:cNvPr id="144" name="组合 143"/>
            <p:cNvGrpSpPr/>
            <p:nvPr/>
          </p:nvGrpSpPr>
          <p:grpSpPr>
            <a:xfrm>
              <a:off x="8531658" y="5953190"/>
              <a:ext cx="409142" cy="409142"/>
              <a:chOff x="2814405" y="2119805"/>
              <a:chExt cx="409142" cy="409142"/>
            </a:xfrm>
            <a:scene3d>
              <a:camera prst="isometricOffAxis1Top"/>
              <a:lightRig rig="threePt" dir="t"/>
            </a:scene3d>
          </p:grpSpPr>
          <p:sp>
            <p:nvSpPr>
              <p:cNvPr id="155" name="椭圆 15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矩形 144"/>
            <p:cNvSpPr/>
            <p:nvPr/>
          </p:nvSpPr>
          <p:spPr>
            <a:xfrm>
              <a:off x="8072542" y="4419600"/>
              <a:ext cx="2438400" cy="2438400"/>
            </a:xfrm>
            <a:prstGeom prst="rect">
              <a:avLst/>
            </a:prstGeom>
            <a:noFill/>
            <a:ln w="12700">
              <a:solidFill>
                <a:schemeClr val="bg1"/>
              </a:solidFill>
              <a:prstDash val="dash"/>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6" name="组合 145"/>
            <p:cNvGrpSpPr/>
            <p:nvPr/>
          </p:nvGrpSpPr>
          <p:grpSpPr>
            <a:xfrm>
              <a:off x="10690658" y="5610290"/>
              <a:ext cx="409142" cy="409142"/>
              <a:chOff x="2814405" y="2119805"/>
              <a:chExt cx="409142" cy="409142"/>
            </a:xfrm>
            <a:scene3d>
              <a:camera prst="isometricOffAxis1Top"/>
              <a:lightRig rig="threePt" dir="t"/>
            </a:scene3d>
          </p:grpSpPr>
          <p:sp>
            <p:nvSpPr>
              <p:cNvPr id="153" name="椭圆 15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7" name="组合 146"/>
            <p:cNvGrpSpPr/>
            <p:nvPr/>
          </p:nvGrpSpPr>
          <p:grpSpPr>
            <a:xfrm>
              <a:off x="9636558" y="4924490"/>
              <a:ext cx="409142" cy="409142"/>
              <a:chOff x="2814405" y="2119805"/>
              <a:chExt cx="409142" cy="409142"/>
            </a:xfrm>
            <a:scene3d>
              <a:camera prst="isometricOffAxis1Top"/>
              <a:lightRig rig="threePt" dir="t"/>
            </a:scene3d>
          </p:grpSpPr>
          <p:sp>
            <p:nvSpPr>
              <p:cNvPr id="151" name="椭圆 15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7477558" y="5241990"/>
              <a:ext cx="409142" cy="409142"/>
              <a:chOff x="2814405" y="2119805"/>
              <a:chExt cx="409142" cy="409142"/>
            </a:xfrm>
            <a:scene3d>
              <a:camera prst="isometricOffAxis1Top"/>
              <a:lightRig rig="threePt" dir="t"/>
            </a:scene3d>
          </p:grpSpPr>
          <p:sp>
            <p:nvSpPr>
              <p:cNvPr id="149" name="椭圆 14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椭圆 14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1" y="189703"/>
            <a:ext cx="299211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寿险业未来发展趋势</a:t>
            </a:r>
            <a:endParaRPr sz="2400" dirty="0"/>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9" name="矩形 98"/>
          <p:cNvSpPr/>
          <p:nvPr/>
        </p:nvSpPr>
        <p:spPr>
          <a:xfrm>
            <a:off x="1831311" y="4727050"/>
            <a:ext cx="2057400" cy="2057400"/>
          </a:xfrm>
          <a:prstGeom prst="rect">
            <a:avLst/>
          </a:prstGeom>
          <a:solidFill>
            <a:schemeClr val="bg1">
              <a:alpha val="4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5</a:t>
            </a:r>
            <a:endParaRPr lang="zh-CN" altLang="en-US" sz="5400" dirty="0">
              <a:latin typeface="黑体" pitchFamily="49" charset="-122"/>
              <a:ea typeface="黑体" pitchFamily="49" charset="-122"/>
            </a:endParaRPr>
          </a:p>
        </p:txBody>
      </p:sp>
      <p:sp>
        <p:nvSpPr>
          <p:cNvPr id="100" name="矩形 99"/>
          <p:cNvSpPr/>
          <p:nvPr/>
        </p:nvSpPr>
        <p:spPr>
          <a:xfrm>
            <a:off x="1824793" y="3759330"/>
            <a:ext cx="2057400" cy="2057400"/>
          </a:xfrm>
          <a:prstGeom prst="rect">
            <a:avLst/>
          </a:prstGeom>
          <a:solidFill>
            <a:schemeClr val="bg1">
              <a:alpha val="3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4</a:t>
            </a:r>
            <a:endParaRPr lang="zh-CN" altLang="en-US" sz="5400" dirty="0">
              <a:latin typeface="黑体" pitchFamily="49" charset="-122"/>
              <a:ea typeface="黑体" pitchFamily="49" charset="-122"/>
            </a:endParaRPr>
          </a:p>
        </p:txBody>
      </p:sp>
      <p:sp>
        <p:nvSpPr>
          <p:cNvPr id="101" name="矩形 100"/>
          <p:cNvSpPr/>
          <p:nvPr/>
        </p:nvSpPr>
        <p:spPr>
          <a:xfrm>
            <a:off x="1831311" y="2705767"/>
            <a:ext cx="2057400" cy="2057400"/>
          </a:xfrm>
          <a:prstGeom prst="rect">
            <a:avLst/>
          </a:prstGeom>
          <a:solidFill>
            <a:schemeClr val="bg1">
              <a:alpha val="2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3</a:t>
            </a:r>
            <a:endParaRPr lang="zh-CN" altLang="en-US" sz="5400" dirty="0">
              <a:latin typeface="黑体" pitchFamily="49" charset="-122"/>
              <a:ea typeface="黑体" pitchFamily="49" charset="-122"/>
            </a:endParaRPr>
          </a:p>
        </p:txBody>
      </p:sp>
      <p:sp>
        <p:nvSpPr>
          <p:cNvPr id="102" name="矩形 101"/>
          <p:cNvSpPr/>
          <p:nvPr/>
        </p:nvSpPr>
        <p:spPr>
          <a:xfrm>
            <a:off x="1730808" y="1707347"/>
            <a:ext cx="2057400" cy="2057400"/>
          </a:xfrm>
          <a:prstGeom prst="rect">
            <a:avLst/>
          </a:prstGeom>
          <a:solidFill>
            <a:schemeClr val="bg1">
              <a:alpha val="1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2</a:t>
            </a:r>
            <a:endParaRPr lang="zh-CN" altLang="en-US" sz="5400" dirty="0">
              <a:latin typeface="黑体" pitchFamily="49" charset="-122"/>
              <a:ea typeface="黑体" pitchFamily="49" charset="-122"/>
            </a:endParaRPr>
          </a:p>
        </p:txBody>
      </p:sp>
      <p:grpSp>
        <p:nvGrpSpPr>
          <p:cNvPr id="103" name="组合 102"/>
          <p:cNvGrpSpPr/>
          <p:nvPr/>
        </p:nvGrpSpPr>
        <p:grpSpPr>
          <a:xfrm>
            <a:off x="3549251" y="2430580"/>
            <a:ext cx="409142" cy="409142"/>
            <a:chOff x="972687" y="5316698"/>
            <a:chExt cx="409142" cy="409142"/>
          </a:xfrm>
        </p:grpSpPr>
        <p:sp>
          <p:nvSpPr>
            <p:cNvPr id="104" name="椭圆 103"/>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6" name="组合 105"/>
          <p:cNvGrpSpPr/>
          <p:nvPr/>
        </p:nvGrpSpPr>
        <p:grpSpPr>
          <a:xfrm>
            <a:off x="3676479" y="3439109"/>
            <a:ext cx="409142" cy="409142"/>
            <a:chOff x="972687" y="5316698"/>
            <a:chExt cx="409142" cy="409142"/>
          </a:xfrm>
        </p:grpSpPr>
        <p:sp>
          <p:nvSpPr>
            <p:cNvPr id="107" name="椭圆 106"/>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9" name="组合 108"/>
          <p:cNvGrpSpPr/>
          <p:nvPr/>
        </p:nvGrpSpPr>
        <p:grpSpPr>
          <a:xfrm>
            <a:off x="3753822" y="4488093"/>
            <a:ext cx="409142" cy="409142"/>
            <a:chOff x="972687" y="5316698"/>
            <a:chExt cx="409142" cy="409142"/>
          </a:xfrm>
        </p:grpSpPr>
        <p:sp>
          <p:nvSpPr>
            <p:cNvPr id="110" name="椭圆 109"/>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2" name="组合 111"/>
          <p:cNvGrpSpPr/>
          <p:nvPr/>
        </p:nvGrpSpPr>
        <p:grpSpPr>
          <a:xfrm>
            <a:off x="3745251" y="5517903"/>
            <a:ext cx="409142" cy="409142"/>
            <a:chOff x="972687" y="5316698"/>
            <a:chExt cx="409142" cy="409142"/>
          </a:xfrm>
        </p:grpSpPr>
        <p:sp>
          <p:nvSpPr>
            <p:cNvPr id="113" name="椭圆 112"/>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13"/>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5" name="组合 114"/>
          <p:cNvGrpSpPr/>
          <p:nvPr/>
        </p:nvGrpSpPr>
        <p:grpSpPr>
          <a:xfrm>
            <a:off x="3817611" y="2158357"/>
            <a:ext cx="6109834" cy="462190"/>
            <a:chOff x="4139066" y="2509837"/>
            <a:chExt cx="6109834" cy="462190"/>
          </a:xfrm>
        </p:grpSpPr>
        <p:grpSp>
          <p:nvGrpSpPr>
            <p:cNvPr id="116" name="组合 115"/>
            <p:cNvGrpSpPr/>
            <p:nvPr/>
          </p:nvGrpSpPr>
          <p:grpSpPr>
            <a:xfrm>
              <a:off x="4139066" y="2521857"/>
              <a:ext cx="3197905" cy="450170"/>
              <a:chOff x="5205866" y="2293257"/>
              <a:chExt cx="3197905" cy="450170"/>
            </a:xfrm>
          </p:grpSpPr>
          <p:cxnSp>
            <p:nvCxnSpPr>
              <p:cNvPr id="118" name="直接连接符 117"/>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7" name="任意多边形 116"/>
            <p:cNvSpPr/>
            <p:nvPr/>
          </p:nvSpPr>
          <p:spPr>
            <a:xfrm>
              <a:off x="5886451" y="2509837"/>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0" name="组合 119"/>
          <p:cNvGrpSpPr/>
          <p:nvPr/>
        </p:nvGrpSpPr>
        <p:grpSpPr>
          <a:xfrm>
            <a:off x="3941235" y="3119259"/>
            <a:ext cx="6109834" cy="457427"/>
            <a:chOff x="4139066" y="3073400"/>
            <a:chExt cx="6109834" cy="457427"/>
          </a:xfrm>
        </p:grpSpPr>
        <p:grpSp>
          <p:nvGrpSpPr>
            <p:cNvPr id="121" name="组合 120"/>
            <p:cNvGrpSpPr/>
            <p:nvPr/>
          </p:nvGrpSpPr>
          <p:grpSpPr>
            <a:xfrm>
              <a:off x="4139066" y="3080657"/>
              <a:ext cx="3197905" cy="450170"/>
              <a:chOff x="5205866" y="2293257"/>
              <a:chExt cx="3197905" cy="450170"/>
            </a:xfrm>
          </p:grpSpPr>
          <p:cxnSp>
            <p:nvCxnSpPr>
              <p:cNvPr id="123" name="直接连接符 122"/>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2" name="任意多边形 121"/>
            <p:cNvSpPr/>
            <p:nvPr/>
          </p:nvSpPr>
          <p:spPr>
            <a:xfrm>
              <a:off x="5886451" y="3073400"/>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3985012" y="4235237"/>
            <a:ext cx="6109834" cy="457427"/>
            <a:chOff x="4139066" y="3635375"/>
            <a:chExt cx="6109834" cy="457427"/>
          </a:xfrm>
        </p:grpSpPr>
        <p:grpSp>
          <p:nvGrpSpPr>
            <p:cNvPr id="126" name="组合 125"/>
            <p:cNvGrpSpPr/>
            <p:nvPr/>
          </p:nvGrpSpPr>
          <p:grpSpPr>
            <a:xfrm>
              <a:off x="4139066" y="3642632"/>
              <a:ext cx="3197905" cy="450170"/>
              <a:chOff x="5205866" y="2293257"/>
              <a:chExt cx="3197905" cy="450170"/>
            </a:xfrm>
          </p:grpSpPr>
          <p:cxnSp>
            <p:nvCxnSpPr>
              <p:cNvPr id="128" name="直接连接符 127"/>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7" name="任意多边形 126"/>
            <p:cNvSpPr/>
            <p:nvPr/>
          </p:nvSpPr>
          <p:spPr>
            <a:xfrm>
              <a:off x="5886451" y="3635375"/>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129"/>
          <p:cNvGrpSpPr/>
          <p:nvPr/>
        </p:nvGrpSpPr>
        <p:grpSpPr>
          <a:xfrm>
            <a:off x="3958877" y="5230661"/>
            <a:ext cx="6109834" cy="457427"/>
            <a:chOff x="4139066" y="4187825"/>
            <a:chExt cx="6109834" cy="457427"/>
          </a:xfrm>
        </p:grpSpPr>
        <p:grpSp>
          <p:nvGrpSpPr>
            <p:cNvPr id="131" name="组合 130"/>
            <p:cNvGrpSpPr/>
            <p:nvPr/>
          </p:nvGrpSpPr>
          <p:grpSpPr>
            <a:xfrm>
              <a:off x="4139066" y="4195082"/>
              <a:ext cx="3197905" cy="450170"/>
              <a:chOff x="5205866" y="2293257"/>
              <a:chExt cx="3197905" cy="450170"/>
            </a:xfrm>
          </p:grpSpPr>
          <p:cxnSp>
            <p:nvCxnSpPr>
              <p:cNvPr id="133" name="直接连接符 132"/>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32" name="任意多边形 131"/>
            <p:cNvSpPr/>
            <p:nvPr/>
          </p:nvSpPr>
          <p:spPr>
            <a:xfrm>
              <a:off x="5886451" y="4187825"/>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7" name="矩形 156"/>
          <p:cNvSpPr/>
          <p:nvPr/>
        </p:nvSpPr>
        <p:spPr>
          <a:xfrm>
            <a:off x="1560436" y="755193"/>
            <a:ext cx="2248613" cy="2057400"/>
          </a:xfrm>
          <a:prstGeom prst="rect">
            <a:avLst/>
          </a:prstGeom>
          <a:solidFill>
            <a:schemeClr val="bg1">
              <a:alpha val="1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1</a:t>
            </a:r>
            <a:endParaRPr lang="zh-CN" altLang="en-US" sz="5400" dirty="0">
              <a:latin typeface="黑体" pitchFamily="49" charset="-122"/>
              <a:ea typeface="黑体" pitchFamily="49" charset="-122"/>
            </a:endParaRPr>
          </a:p>
        </p:txBody>
      </p:sp>
      <p:grpSp>
        <p:nvGrpSpPr>
          <p:cNvPr id="158" name="组合 157"/>
          <p:cNvGrpSpPr/>
          <p:nvPr/>
        </p:nvGrpSpPr>
        <p:grpSpPr>
          <a:xfrm>
            <a:off x="3374083" y="1405038"/>
            <a:ext cx="409142" cy="409142"/>
            <a:chOff x="972687" y="5316698"/>
            <a:chExt cx="409142" cy="409142"/>
          </a:xfrm>
        </p:grpSpPr>
        <p:sp>
          <p:nvSpPr>
            <p:cNvPr id="159" name="椭圆 158"/>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椭圆 159"/>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1" name="组合 160"/>
          <p:cNvGrpSpPr/>
          <p:nvPr/>
        </p:nvGrpSpPr>
        <p:grpSpPr>
          <a:xfrm>
            <a:off x="3613040" y="1147419"/>
            <a:ext cx="6109834" cy="462190"/>
            <a:chOff x="4139066" y="2509837"/>
            <a:chExt cx="6109834" cy="462190"/>
          </a:xfrm>
        </p:grpSpPr>
        <p:grpSp>
          <p:nvGrpSpPr>
            <p:cNvPr id="162" name="组合 161"/>
            <p:cNvGrpSpPr/>
            <p:nvPr/>
          </p:nvGrpSpPr>
          <p:grpSpPr>
            <a:xfrm>
              <a:off x="4139066" y="2521857"/>
              <a:ext cx="3197905" cy="450170"/>
              <a:chOff x="5205866" y="2293257"/>
              <a:chExt cx="3197905" cy="450170"/>
            </a:xfrm>
          </p:grpSpPr>
          <p:cxnSp>
            <p:nvCxnSpPr>
              <p:cNvPr id="164" name="直接连接符 163"/>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63" name="任意多边形 162"/>
            <p:cNvSpPr/>
            <p:nvPr/>
          </p:nvSpPr>
          <p:spPr>
            <a:xfrm>
              <a:off x="5886451" y="2509837"/>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a:extLst>
              <a:ext uri="{FF2B5EF4-FFF2-40B4-BE49-F238E27FC236}">
                <a16:creationId xmlns:a16="http://schemas.microsoft.com/office/drawing/2014/main" id="{CF04E231-C01B-CE44-AC01-59DD9D7D6D26}"/>
              </a:ext>
            </a:extLst>
          </p:cNvPr>
          <p:cNvSpPr/>
          <p:nvPr/>
        </p:nvSpPr>
        <p:spPr>
          <a:xfrm>
            <a:off x="4267477" y="1350177"/>
            <a:ext cx="6647640" cy="646331"/>
          </a:xfrm>
          <a:prstGeom prst="rect">
            <a:avLst/>
          </a:prstGeom>
        </p:spPr>
        <p:txBody>
          <a:bodyPr wrap="square">
            <a:spAutoFit/>
          </a:bodyPr>
          <a:lstStyle/>
          <a:p>
            <a:r>
              <a:rPr lang="zh-CN" altLang="zh-CN" dirty="0">
                <a:solidFill>
                  <a:schemeClr val="bg1"/>
                </a:solidFill>
                <a:highlight>
                  <a:srgbClr val="000000"/>
                </a:highlight>
                <a:cs typeface="Times New Roman" panose="02020603050405020304" pitchFamily="18" charset="0"/>
              </a:rPr>
              <a:t>偿二代实施以来，保险业监管力度更大、覆盖更广，覆盖险企经营管理的各个方面，推动险企合规经营，监管趋严是确定的趋势</a:t>
            </a:r>
            <a:r>
              <a:rPr lang="zh-CN" altLang="zh-CN" dirty="0">
                <a:solidFill>
                  <a:schemeClr val="bg1"/>
                </a:solidFill>
                <a:highlight>
                  <a:srgbClr val="000000"/>
                </a:highlight>
              </a:rPr>
              <a:t> </a:t>
            </a:r>
            <a:endParaRPr lang="zh-CN" altLang="en-US" dirty="0">
              <a:solidFill>
                <a:schemeClr val="bg1"/>
              </a:solidFill>
              <a:highlight>
                <a:srgbClr val="000000"/>
              </a:highlight>
            </a:endParaRPr>
          </a:p>
        </p:txBody>
      </p:sp>
      <p:sp>
        <p:nvSpPr>
          <p:cNvPr id="44" name="矩形 43">
            <a:extLst>
              <a:ext uri="{FF2B5EF4-FFF2-40B4-BE49-F238E27FC236}">
                <a16:creationId xmlns:a16="http://schemas.microsoft.com/office/drawing/2014/main" id="{CB99FD45-4773-8045-8E47-CDA5D13BDAF8}"/>
              </a:ext>
            </a:extLst>
          </p:cNvPr>
          <p:cNvSpPr/>
          <p:nvPr/>
        </p:nvSpPr>
        <p:spPr>
          <a:xfrm>
            <a:off x="4304672" y="2387678"/>
            <a:ext cx="6781232" cy="646331"/>
          </a:xfrm>
          <a:prstGeom prst="rect">
            <a:avLst/>
          </a:prstGeom>
        </p:spPr>
        <p:txBody>
          <a:bodyPr wrap="square">
            <a:spAutoFit/>
          </a:bodyPr>
          <a:lstStyle/>
          <a:p>
            <a:r>
              <a:rPr lang="zh-CN" altLang="zh-CN" dirty="0">
                <a:solidFill>
                  <a:schemeClr val="bg1"/>
                </a:solidFill>
                <a:highlight>
                  <a:srgbClr val="000000"/>
                </a:highlight>
                <a:cs typeface="Times New Roman" panose="02020603050405020304" pitchFamily="18" charset="0"/>
              </a:rPr>
              <a:t>保险</a:t>
            </a:r>
            <a:r>
              <a:rPr lang="en-US" altLang="zh-CN" dirty="0">
                <a:solidFill>
                  <a:schemeClr val="bg1"/>
                </a:solidFill>
                <a:highlight>
                  <a:srgbClr val="000000"/>
                </a:highlight>
                <a:cs typeface="Times New Roman" panose="02020603050405020304" pitchFamily="18" charset="0"/>
              </a:rPr>
              <a:t>“</a:t>
            </a:r>
            <a:r>
              <a:rPr lang="zh-CN" altLang="zh-CN" dirty="0">
                <a:solidFill>
                  <a:schemeClr val="bg1"/>
                </a:solidFill>
                <a:highlight>
                  <a:srgbClr val="000000"/>
                </a:highlight>
                <a:cs typeface="Times New Roman" panose="02020603050405020304" pitchFamily="18" charset="0"/>
              </a:rPr>
              <a:t>回归保障本源</a:t>
            </a:r>
            <a:r>
              <a:rPr lang="en-US" altLang="zh-CN" dirty="0">
                <a:solidFill>
                  <a:schemeClr val="bg1"/>
                </a:solidFill>
                <a:highlight>
                  <a:srgbClr val="000000"/>
                </a:highlight>
                <a:cs typeface="Times New Roman" panose="02020603050405020304" pitchFamily="18" charset="0"/>
              </a:rPr>
              <a:t>”</a:t>
            </a:r>
            <a:r>
              <a:rPr lang="zh-CN" altLang="zh-CN" dirty="0">
                <a:solidFill>
                  <a:schemeClr val="bg1"/>
                </a:solidFill>
                <a:highlight>
                  <a:srgbClr val="000000"/>
                </a:highlight>
                <a:cs typeface="Times New Roman" panose="02020603050405020304" pitchFamily="18" charset="0"/>
              </a:rPr>
              <a:t>已成为行业共识，险企进入业务结构调整期，将聚焦长期保障型业务，确实</a:t>
            </a:r>
            <a:r>
              <a:rPr lang="en-US" altLang="zh-CN" dirty="0">
                <a:solidFill>
                  <a:schemeClr val="bg1"/>
                </a:solidFill>
                <a:highlight>
                  <a:srgbClr val="000000"/>
                </a:highlight>
                <a:cs typeface="Times New Roman" panose="02020603050405020304" pitchFamily="18" charset="0"/>
              </a:rPr>
              <a:t>“</a:t>
            </a:r>
            <a:r>
              <a:rPr lang="zh-CN" altLang="zh-CN" dirty="0">
                <a:solidFill>
                  <a:schemeClr val="bg1"/>
                </a:solidFill>
                <a:highlight>
                  <a:srgbClr val="000000"/>
                </a:highlight>
                <a:cs typeface="Times New Roman" panose="02020603050405020304" pitchFamily="18" charset="0"/>
              </a:rPr>
              <a:t>保险姓保</a:t>
            </a:r>
            <a:r>
              <a:rPr lang="en-US" altLang="zh-CN" dirty="0">
                <a:solidFill>
                  <a:schemeClr val="bg1"/>
                </a:solidFill>
                <a:highlight>
                  <a:srgbClr val="000000"/>
                </a:highlight>
                <a:cs typeface="Times New Roman" panose="02020603050405020304" pitchFamily="18" charset="0"/>
              </a:rPr>
              <a:t>”</a:t>
            </a:r>
            <a:r>
              <a:rPr lang="zh-CN" altLang="zh-CN" dirty="0">
                <a:solidFill>
                  <a:schemeClr val="bg1"/>
                </a:solidFill>
                <a:highlight>
                  <a:srgbClr val="000000"/>
                </a:highlight>
                <a:cs typeface="Times New Roman" panose="02020603050405020304" pitchFamily="18" charset="0"/>
              </a:rPr>
              <a:t>是保险公司坚守信念之一</a:t>
            </a:r>
            <a:r>
              <a:rPr lang="zh-CN" altLang="zh-CN" dirty="0">
                <a:solidFill>
                  <a:schemeClr val="bg1"/>
                </a:solidFill>
                <a:highlight>
                  <a:srgbClr val="000000"/>
                </a:highlight>
              </a:rPr>
              <a:t> </a:t>
            </a:r>
            <a:endParaRPr lang="zh-CN" altLang="en-US" dirty="0">
              <a:solidFill>
                <a:schemeClr val="bg1"/>
              </a:solidFill>
              <a:highlight>
                <a:srgbClr val="000000"/>
              </a:highlight>
            </a:endParaRPr>
          </a:p>
        </p:txBody>
      </p:sp>
      <p:sp>
        <p:nvSpPr>
          <p:cNvPr id="45" name="矩形 44">
            <a:extLst>
              <a:ext uri="{FF2B5EF4-FFF2-40B4-BE49-F238E27FC236}">
                <a16:creationId xmlns:a16="http://schemas.microsoft.com/office/drawing/2014/main" id="{651EE640-5B9E-E841-9935-BDF60B51B377}"/>
              </a:ext>
            </a:extLst>
          </p:cNvPr>
          <p:cNvSpPr/>
          <p:nvPr/>
        </p:nvSpPr>
        <p:spPr>
          <a:xfrm>
            <a:off x="4341524" y="3367338"/>
            <a:ext cx="6744380" cy="646331"/>
          </a:xfrm>
          <a:prstGeom prst="rect">
            <a:avLst/>
          </a:prstGeom>
        </p:spPr>
        <p:txBody>
          <a:bodyPr wrap="square">
            <a:spAutoFit/>
          </a:bodyPr>
          <a:lstStyle/>
          <a:p>
            <a:r>
              <a:rPr lang="zh-CN" altLang="zh-CN" dirty="0">
                <a:solidFill>
                  <a:schemeClr val="bg1"/>
                </a:solidFill>
                <a:highlight>
                  <a:srgbClr val="000000"/>
                </a:highlight>
                <a:cs typeface="Times New Roman" panose="02020603050405020304" pitchFamily="18" charset="0"/>
              </a:rPr>
              <a:t>金融科技、保险科技正越来越多地运用于保险业，并深刻地改变和重塑传统保险业的运作发展模式</a:t>
            </a:r>
            <a:r>
              <a:rPr lang="zh-CN" altLang="zh-CN" dirty="0">
                <a:solidFill>
                  <a:schemeClr val="bg1"/>
                </a:solidFill>
                <a:highlight>
                  <a:srgbClr val="000000"/>
                </a:highlight>
              </a:rPr>
              <a:t> </a:t>
            </a:r>
            <a:endParaRPr lang="zh-CN" altLang="en-US" dirty="0">
              <a:solidFill>
                <a:schemeClr val="bg1"/>
              </a:solidFill>
              <a:highlight>
                <a:srgbClr val="000000"/>
              </a:highlight>
            </a:endParaRPr>
          </a:p>
        </p:txBody>
      </p:sp>
      <p:sp>
        <p:nvSpPr>
          <p:cNvPr id="46" name="矩形 45">
            <a:extLst>
              <a:ext uri="{FF2B5EF4-FFF2-40B4-BE49-F238E27FC236}">
                <a16:creationId xmlns:a16="http://schemas.microsoft.com/office/drawing/2014/main" id="{699EF590-EA0F-0840-8373-4C26976F49EF}"/>
              </a:ext>
            </a:extLst>
          </p:cNvPr>
          <p:cNvSpPr/>
          <p:nvPr/>
        </p:nvSpPr>
        <p:spPr>
          <a:xfrm>
            <a:off x="4388409" y="4430366"/>
            <a:ext cx="6753332" cy="646331"/>
          </a:xfrm>
          <a:prstGeom prst="rect">
            <a:avLst/>
          </a:prstGeom>
        </p:spPr>
        <p:txBody>
          <a:bodyPr wrap="square">
            <a:spAutoFit/>
          </a:bodyPr>
          <a:lstStyle/>
          <a:p>
            <a:r>
              <a:rPr lang="zh-CN" altLang="zh-CN" dirty="0">
                <a:solidFill>
                  <a:schemeClr val="bg1"/>
                </a:solidFill>
                <a:highlight>
                  <a:srgbClr val="000000"/>
                </a:highlight>
                <a:cs typeface="Times New Roman" panose="02020603050405020304" pitchFamily="18" charset="0"/>
              </a:rPr>
              <a:t>大型保险公司仍将占据主要市场份额，市场集中度高的态势仍将持续，这将驱动中小险企寻求战略突破，探索新的发展模式</a:t>
            </a:r>
            <a:r>
              <a:rPr lang="zh-CN" altLang="zh-CN" dirty="0">
                <a:solidFill>
                  <a:schemeClr val="bg1"/>
                </a:solidFill>
                <a:highlight>
                  <a:srgbClr val="000000"/>
                </a:highlight>
              </a:rPr>
              <a:t> </a:t>
            </a:r>
            <a:endParaRPr lang="zh-CN" altLang="en-US" dirty="0">
              <a:solidFill>
                <a:schemeClr val="bg1"/>
              </a:solidFill>
              <a:highlight>
                <a:srgbClr val="000000"/>
              </a:highlight>
            </a:endParaRPr>
          </a:p>
        </p:txBody>
      </p:sp>
      <p:sp>
        <p:nvSpPr>
          <p:cNvPr id="47" name="矩形 46">
            <a:extLst>
              <a:ext uri="{FF2B5EF4-FFF2-40B4-BE49-F238E27FC236}">
                <a16:creationId xmlns:a16="http://schemas.microsoft.com/office/drawing/2014/main" id="{DD8048D3-5BE3-6E41-A5CC-C71272A326C1}"/>
              </a:ext>
            </a:extLst>
          </p:cNvPr>
          <p:cNvSpPr/>
          <p:nvPr/>
        </p:nvSpPr>
        <p:spPr>
          <a:xfrm>
            <a:off x="4498745" y="5480518"/>
            <a:ext cx="6096000" cy="646331"/>
          </a:xfrm>
          <a:prstGeom prst="rect">
            <a:avLst/>
          </a:prstGeom>
        </p:spPr>
        <p:txBody>
          <a:bodyPr>
            <a:spAutoFit/>
          </a:bodyPr>
          <a:lstStyle/>
          <a:p>
            <a:r>
              <a:rPr lang="zh-CN" altLang="zh-CN" dirty="0">
                <a:solidFill>
                  <a:schemeClr val="bg1"/>
                </a:solidFill>
                <a:highlight>
                  <a:srgbClr val="000000"/>
                </a:highlight>
                <a:cs typeface="Times New Roman" panose="02020603050405020304" pitchFamily="18" charset="0"/>
              </a:rPr>
              <a:t>未来，保险代理人渠道仍将是人身险销售的主要渠道，个人寿险代理人制度仍将发挥巨大作用</a:t>
            </a:r>
            <a:r>
              <a:rPr lang="zh-CN" altLang="zh-CN" dirty="0">
                <a:solidFill>
                  <a:schemeClr val="bg1"/>
                </a:solidFill>
                <a:highlight>
                  <a:srgbClr val="000000"/>
                </a:highlight>
              </a:rPr>
              <a:t> </a:t>
            </a:r>
            <a:endParaRPr lang="zh-CN" altLang="en-US" dirty="0">
              <a:solidFill>
                <a:schemeClr val="bg1"/>
              </a:solidFill>
              <a:highlight>
                <a:srgbClr val="000000"/>
              </a:highlight>
            </a:endParaRPr>
          </a:p>
        </p:txBody>
      </p:sp>
    </p:spTree>
    <p:extLst>
      <p:ext uri="{BB962C8B-B14F-4D97-AF65-F5344CB8AC3E}">
        <p14:creationId xmlns:p14="http://schemas.microsoft.com/office/powerpoint/2010/main" val="41439605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vertical)">
                                      <p:cBhvr>
                                        <p:cTn id="17" dur="75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16"/>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16"/>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15"/>
                                        </p:tgtEl>
                                        <p:attrNameLst>
                                          <p:attrName>style.visibility</p:attrName>
                                        </p:attrNameLst>
                                      </p:cBhvr>
                                      <p:to>
                                        <p:strVal val="visible"/>
                                      </p:to>
                                    </p:set>
                                    <p:animEffect transition="in" filter="wipe(right)">
                                      <p:cBhvr>
                                        <p:cTn id="27" dur="1700"/>
                                        <p:tgtEl>
                                          <p:spTgt spid="15"/>
                                        </p:tgtEl>
                                      </p:cBhvr>
                                    </p:animEffect>
                                  </p:childTnLst>
                                </p:cTn>
                              </p:par>
                              <p:par>
                                <p:cTn id="28" presetID="22" presetClass="entr" presetSubtype="2" fill="hold" nodeType="withEffect">
                                  <p:stCondLst>
                                    <p:cond delay="300"/>
                                  </p:stCondLst>
                                  <p:childTnLst>
                                    <p:set>
                                      <p:cBhvr>
                                        <p:cTn id="29" dur="1" fill="hold">
                                          <p:stCondLst>
                                            <p:cond delay="0"/>
                                          </p:stCondLst>
                                        </p:cTn>
                                        <p:tgtEl>
                                          <p:spTgt spid="14"/>
                                        </p:tgtEl>
                                        <p:attrNameLst>
                                          <p:attrName>style.visibility</p:attrName>
                                        </p:attrNameLst>
                                      </p:cBhvr>
                                      <p:to>
                                        <p:strVal val="visible"/>
                                      </p:to>
                                    </p:set>
                                    <p:animEffect transition="in" filter="wipe(right)">
                                      <p:cBhvr>
                                        <p:cTn id="30" dur="1700"/>
                                        <p:tgtEl>
                                          <p:spTgt spid="14"/>
                                        </p:tgtEl>
                                      </p:cBhvr>
                                    </p:animEffect>
                                  </p:childTnLst>
                                </p:cTn>
                              </p:par>
                            </p:childTnLst>
                          </p:cTn>
                        </p:par>
                        <p:par>
                          <p:cTn id="31" fill="hold">
                            <p:stCondLst>
                              <p:cond delay="8200"/>
                            </p:stCondLst>
                            <p:childTnLst>
                              <p:par>
                                <p:cTn id="32" presetID="42" presetClass="entr" presetSubtype="0" fill="hold" nodeType="afterEffect">
                                  <p:stCondLst>
                                    <p:cond delay="0"/>
                                  </p:stCondLst>
                                  <p:childTnLst>
                                    <p:set>
                                      <p:cBhvr>
                                        <p:cTn id="33" dur="1" fill="hold">
                                          <p:stCondLst>
                                            <p:cond delay="0"/>
                                          </p:stCondLst>
                                        </p:cTn>
                                        <p:tgtEl>
                                          <p:spTgt spid="143"/>
                                        </p:tgtEl>
                                        <p:attrNameLst>
                                          <p:attrName>style.visibility</p:attrName>
                                        </p:attrNameLst>
                                      </p:cBhvr>
                                      <p:to>
                                        <p:strVal val="visible"/>
                                      </p:to>
                                    </p:set>
                                    <p:animEffect transition="in" filter="fade">
                                      <p:cBhvr>
                                        <p:cTn id="34" dur="1000"/>
                                        <p:tgtEl>
                                          <p:spTgt spid="143"/>
                                        </p:tgtEl>
                                      </p:cBhvr>
                                    </p:animEffect>
                                    <p:anim calcmode="lin" valueType="num">
                                      <p:cBhvr>
                                        <p:cTn id="35" dur="1000" fill="hold"/>
                                        <p:tgtEl>
                                          <p:spTgt spid="143"/>
                                        </p:tgtEl>
                                        <p:attrNameLst>
                                          <p:attrName>ppt_x</p:attrName>
                                        </p:attrNameLst>
                                      </p:cBhvr>
                                      <p:tavLst>
                                        <p:tav tm="0">
                                          <p:val>
                                            <p:strVal val="#ppt_x"/>
                                          </p:val>
                                        </p:tav>
                                        <p:tav tm="100000">
                                          <p:val>
                                            <p:strVal val="#ppt_x"/>
                                          </p:val>
                                        </p:tav>
                                      </p:tavLst>
                                    </p:anim>
                                    <p:anim calcmode="lin" valueType="num">
                                      <p:cBhvr>
                                        <p:cTn id="36" dur="1000" fill="hold"/>
                                        <p:tgtEl>
                                          <p:spTgt spid="143"/>
                                        </p:tgtEl>
                                        <p:attrNameLst>
                                          <p:attrName>ppt_y</p:attrName>
                                        </p:attrNameLst>
                                      </p:cBhvr>
                                      <p:tavLst>
                                        <p:tav tm="0">
                                          <p:val>
                                            <p:strVal val="#ppt_y+.1"/>
                                          </p:val>
                                        </p:tav>
                                        <p:tav tm="100000">
                                          <p:val>
                                            <p:strVal val="#ppt_y"/>
                                          </p:val>
                                        </p:tav>
                                      </p:tavLst>
                                    </p:anim>
                                  </p:childTnLst>
                                </p:cTn>
                              </p:par>
                            </p:childTnLst>
                          </p:cTn>
                        </p:par>
                        <p:par>
                          <p:cTn id="37" fill="hold">
                            <p:stCondLst>
                              <p:cond delay="9200"/>
                            </p:stCondLst>
                            <p:childTnLst>
                              <p:par>
                                <p:cTn id="38" presetID="42" presetClass="entr" presetSubtype="0" fill="hold" grpId="0" nodeType="after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fade">
                                      <p:cBhvr>
                                        <p:cTn id="40" dur="500"/>
                                        <p:tgtEl>
                                          <p:spTgt spid="99"/>
                                        </p:tgtEl>
                                      </p:cBhvr>
                                    </p:animEffect>
                                    <p:anim calcmode="lin" valueType="num">
                                      <p:cBhvr>
                                        <p:cTn id="41" dur="500" fill="hold"/>
                                        <p:tgtEl>
                                          <p:spTgt spid="99"/>
                                        </p:tgtEl>
                                        <p:attrNameLst>
                                          <p:attrName>ppt_x</p:attrName>
                                        </p:attrNameLst>
                                      </p:cBhvr>
                                      <p:tavLst>
                                        <p:tav tm="0">
                                          <p:val>
                                            <p:strVal val="#ppt_x"/>
                                          </p:val>
                                        </p:tav>
                                        <p:tav tm="100000">
                                          <p:val>
                                            <p:strVal val="#ppt_x"/>
                                          </p:val>
                                        </p:tav>
                                      </p:tavLst>
                                    </p:anim>
                                    <p:anim calcmode="lin" valueType="num">
                                      <p:cBhvr>
                                        <p:cTn id="42" dur="500" fill="hold"/>
                                        <p:tgtEl>
                                          <p:spTgt spid="99"/>
                                        </p:tgtEl>
                                        <p:attrNameLst>
                                          <p:attrName>ppt_y</p:attrName>
                                        </p:attrNameLst>
                                      </p:cBhvr>
                                      <p:tavLst>
                                        <p:tav tm="0">
                                          <p:val>
                                            <p:strVal val="#ppt_y+.1"/>
                                          </p:val>
                                        </p:tav>
                                        <p:tav tm="100000">
                                          <p:val>
                                            <p:strVal val="#ppt_y"/>
                                          </p:val>
                                        </p:tav>
                                      </p:tavLst>
                                    </p:anim>
                                  </p:childTnLst>
                                </p:cTn>
                              </p:par>
                            </p:childTnLst>
                          </p:cTn>
                        </p:par>
                        <p:par>
                          <p:cTn id="43" fill="hold">
                            <p:stCondLst>
                              <p:cond delay="9700"/>
                            </p:stCondLst>
                            <p:childTnLst>
                              <p:par>
                                <p:cTn id="44" presetID="42" presetClass="entr" presetSubtype="0" fill="hold" grpId="0" nodeType="afterEffect">
                                  <p:stCondLst>
                                    <p:cond delay="0"/>
                                  </p:stCondLst>
                                  <p:childTnLst>
                                    <p:set>
                                      <p:cBhvr>
                                        <p:cTn id="45" dur="1" fill="hold">
                                          <p:stCondLst>
                                            <p:cond delay="0"/>
                                          </p:stCondLst>
                                        </p:cTn>
                                        <p:tgtEl>
                                          <p:spTgt spid="100"/>
                                        </p:tgtEl>
                                        <p:attrNameLst>
                                          <p:attrName>style.visibility</p:attrName>
                                        </p:attrNameLst>
                                      </p:cBhvr>
                                      <p:to>
                                        <p:strVal val="visible"/>
                                      </p:to>
                                    </p:set>
                                    <p:animEffect transition="in" filter="fade">
                                      <p:cBhvr>
                                        <p:cTn id="46" dur="500"/>
                                        <p:tgtEl>
                                          <p:spTgt spid="100"/>
                                        </p:tgtEl>
                                      </p:cBhvr>
                                    </p:animEffect>
                                    <p:anim calcmode="lin" valueType="num">
                                      <p:cBhvr>
                                        <p:cTn id="47" dur="500" fill="hold"/>
                                        <p:tgtEl>
                                          <p:spTgt spid="100"/>
                                        </p:tgtEl>
                                        <p:attrNameLst>
                                          <p:attrName>ppt_x</p:attrName>
                                        </p:attrNameLst>
                                      </p:cBhvr>
                                      <p:tavLst>
                                        <p:tav tm="0">
                                          <p:val>
                                            <p:strVal val="#ppt_x"/>
                                          </p:val>
                                        </p:tav>
                                        <p:tav tm="100000">
                                          <p:val>
                                            <p:strVal val="#ppt_x"/>
                                          </p:val>
                                        </p:tav>
                                      </p:tavLst>
                                    </p:anim>
                                    <p:anim calcmode="lin" valueType="num">
                                      <p:cBhvr>
                                        <p:cTn id="48" dur="500" fill="hold"/>
                                        <p:tgtEl>
                                          <p:spTgt spid="100"/>
                                        </p:tgtEl>
                                        <p:attrNameLst>
                                          <p:attrName>ppt_y</p:attrName>
                                        </p:attrNameLst>
                                      </p:cBhvr>
                                      <p:tavLst>
                                        <p:tav tm="0">
                                          <p:val>
                                            <p:strVal val="#ppt_y+.1"/>
                                          </p:val>
                                        </p:tav>
                                        <p:tav tm="100000">
                                          <p:val>
                                            <p:strVal val="#ppt_y"/>
                                          </p:val>
                                        </p:tav>
                                      </p:tavLst>
                                    </p:anim>
                                  </p:childTnLst>
                                </p:cTn>
                              </p:par>
                            </p:childTnLst>
                          </p:cTn>
                        </p:par>
                        <p:par>
                          <p:cTn id="49" fill="hold">
                            <p:stCondLst>
                              <p:cond delay="10200"/>
                            </p:stCondLst>
                            <p:childTnLst>
                              <p:par>
                                <p:cTn id="50" presetID="42" presetClass="entr" presetSubtype="0" fill="hold" grpId="0" nodeType="afterEffect">
                                  <p:stCondLst>
                                    <p:cond delay="0"/>
                                  </p:stCondLst>
                                  <p:childTnLst>
                                    <p:set>
                                      <p:cBhvr>
                                        <p:cTn id="51" dur="1" fill="hold">
                                          <p:stCondLst>
                                            <p:cond delay="0"/>
                                          </p:stCondLst>
                                        </p:cTn>
                                        <p:tgtEl>
                                          <p:spTgt spid="101"/>
                                        </p:tgtEl>
                                        <p:attrNameLst>
                                          <p:attrName>style.visibility</p:attrName>
                                        </p:attrNameLst>
                                      </p:cBhvr>
                                      <p:to>
                                        <p:strVal val="visible"/>
                                      </p:to>
                                    </p:set>
                                    <p:animEffect transition="in" filter="fade">
                                      <p:cBhvr>
                                        <p:cTn id="52" dur="500"/>
                                        <p:tgtEl>
                                          <p:spTgt spid="101"/>
                                        </p:tgtEl>
                                      </p:cBhvr>
                                    </p:animEffect>
                                    <p:anim calcmode="lin" valueType="num">
                                      <p:cBhvr>
                                        <p:cTn id="53" dur="500" fill="hold"/>
                                        <p:tgtEl>
                                          <p:spTgt spid="101"/>
                                        </p:tgtEl>
                                        <p:attrNameLst>
                                          <p:attrName>ppt_x</p:attrName>
                                        </p:attrNameLst>
                                      </p:cBhvr>
                                      <p:tavLst>
                                        <p:tav tm="0">
                                          <p:val>
                                            <p:strVal val="#ppt_x"/>
                                          </p:val>
                                        </p:tav>
                                        <p:tav tm="100000">
                                          <p:val>
                                            <p:strVal val="#ppt_x"/>
                                          </p:val>
                                        </p:tav>
                                      </p:tavLst>
                                    </p:anim>
                                    <p:anim calcmode="lin" valueType="num">
                                      <p:cBhvr>
                                        <p:cTn id="54" dur="500" fill="hold"/>
                                        <p:tgtEl>
                                          <p:spTgt spid="101"/>
                                        </p:tgtEl>
                                        <p:attrNameLst>
                                          <p:attrName>ppt_y</p:attrName>
                                        </p:attrNameLst>
                                      </p:cBhvr>
                                      <p:tavLst>
                                        <p:tav tm="0">
                                          <p:val>
                                            <p:strVal val="#ppt_y+.1"/>
                                          </p:val>
                                        </p:tav>
                                        <p:tav tm="100000">
                                          <p:val>
                                            <p:strVal val="#ppt_y"/>
                                          </p:val>
                                        </p:tav>
                                      </p:tavLst>
                                    </p:anim>
                                  </p:childTnLst>
                                </p:cTn>
                              </p:par>
                            </p:childTnLst>
                          </p:cTn>
                        </p:par>
                        <p:par>
                          <p:cTn id="55" fill="hold">
                            <p:stCondLst>
                              <p:cond delay="10700"/>
                            </p:stCondLst>
                            <p:childTnLst>
                              <p:par>
                                <p:cTn id="56" presetID="42" presetClass="entr" presetSubtype="0" fill="hold" grpId="0" nodeType="afterEffect">
                                  <p:stCondLst>
                                    <p:cond delay="0"/>
                                  </p:stCondLst>
                                  <p:childTnLst>
                                    <p:set>
                                      <p:cBhvr>
                                        <p:cTn id="57" dur="1" fill="hold">
                                          <p:stCondLst>
                                            <p:cond delay="0"/>
                                          </p:stCondLst>
                                        </p:cTn>
                                        <p:tgtEl>
                                          <p:spTgt spid="102"/>
                                        </p:tgtEl>
                                        <p:attrNameLst>
                                          <p:attrName>style.visibility</p:attrName>
                                        </p:attrNameLst>
                                      </p:cBhvr>
                                      <p:to>
                                        <p:strVal val="visible"/>
                                      </p:to>
                                    </p:set>
                                    <p:animEffect transition="in" filter="fade">
                                      <p:cBhvr>
                                        <p:cTn id="58" dur="500"/>
                                        <p:tgtEl>
                                          <p:spTgt spid="102"/>
                                        </p:tgtEl>
                                      </p:cBhvr>
                                    </p:animEffect>
                                    <p:anim calcmode="lin" valueType="num">
                                      <p:cBhvr>
                                        <p:cTn id="59" dur="500" fill="hold"/>
                                        <p:tgtEl>
                                          <p:spTgt spid="102"/>
                                        </p:tgtEl>
                                        <p:attrNameLst>
                                          <p:attrName>ppt_x</p:attrName>
                                        </p:attrNameLst>
                                      </p:cBhvr>
                                      <p:tavLst>
                                        <p:tav tm="0">
                                          <p:val>
                                            <p:strVal val="#ppt_x"/>
                                          </p:val>
                                        </p:tav>
                                        <p:tav tm="100000">
                                          <p:val>
                                            <p:strVal val="#ppt_x"/>
                                          </p:val>
                                        </p:tav>
                                      </p:tavLst>
                                    </p:anim>
                                    <p:anim calcmode="lin" valueType="num">
                                      <p:cBhvr>
                                        <p:cTn id="60" dur="500" fill="hold"/>
                                        <p:tgtEl>
                                          <p:spTgt spid="102"/>
                                        </p:tgtEl>
                                        <p:attrNameLst>
                                          <p:attrName>ppt_y</p:attrName>
                                        </p:attrNameLst>
                                      </p:cBhvr>
                                      <p:tavLst>
                                        <p:tav tm="0">
                                          <p:val>
                                            <p:strVal val="#ppt_y+.1"/>
                                          </p:val>
                                        </p:tav>
                                        <p:tav tm="100000">
                                          <p:val>
                                            <p:strVal val="#ppt_y"/>
                                          </p:val>
                                        </p:tav>
                                      </p:tavLst>
                                    </p:anim>
                                  </p:childTnLst>
                                </p:cTn>
                              </p:par>
                            </p:childTnLst>
                          </p:cTn>
                        </p:par>
                        <p:par>
                          <p:cTn id="61" fill="hold">
                            <p:stCondLst>
                              <p:cond delay="11200"/>
                            </p:stCondLst>
                            <p:childTnLst>
                              <p:par>
                                <p:cTn id="62" presetID="42" presetClass="entr" presetSubtype="0" fill="hold" grpId="0" nodeType="afterEffect">
                                  <p:stCondLst>
                                    <p:cond delay="0"/>
                                  </p:stCondLst>
                                  <p:childTnLst>
                                    <p:set>
                                      <p:cBhvr>
                                        <p:cTn id="63" dur="1" fill="hold">
                                          <p:stCondLst>
                                            <p:cond delay="0"/>
                                          </p:stCondLst>
                                        </p:cTn>
                                        <p:tgtEl>
                                          <p:spTgt spid="157"/>
                                        </p:tgtEl>
                                        <p:attrNameLst>
                                          <p:attrName>style.visibility</p:attrName>
                                        </p:attrNameLst>
                                      </p:cBhvr>
                                      <p:to>
                                        <p:strVal val="visible"/>
                                      </p:to>
                                    </p:set>
                                    <p:animEffect transition="in" filter="fade">
                                      <p:cBhvr>
                                        <p:cTn id="64" dur="500"/>
                                        <p:tgtEl>
                                          <p:spTgt spid="157"/>
                                        </p:tgtEl>
                                      </p:cBhvr>
                                    </p:animEffect>
                                    <p:anim calcmode="lin" valueType="num">
                                      <p:cBhvr>
                                        <p:cTn id="65" dur="500" fill="hold"/>
                                        <p:tgtEl>
                                          <p:spTgt spid="157"/>
                                        </p:tgtEl>
                                        <p:attrNameLst>
                                          <p:attrName>ppt_x</p:attrName>
                                        </p:attrNameLst>
                                      </p:cBhvr>
                                      <p:tavLst>
                                        <p:tav tm="0">
                                          <p:val>
                                            <p:strVal val="#ppt_x"/>
                                          </p:val>
                                        </p:tav>
                                        <p:tav tm="100000">
                                          <p:val>
                                            <p:strVal val="#ppt_x"/>
                                          </p:val>
                                        </p:tav>
                                      </p:tavLst>
                                    </p:anim>
                                    <p:anim calcmode="lin" valueType="num">
                                      <p:cBhvr>
                                        <p:cTn id="66" dur="500" fill="hold"/>
                                        <p:tgtEl>
                                          <p:spTgt spid="157"/>
                                        </p:tgtEl>
                                        <p:attrNameLst>
                                          <p:attrName>ppt_y</p:attrName>
                                        </p:attrNameLst>
                                      </p:cBhvr>
                                      <p:tavLst>
                                        <p:tav tm="0">
                                          <p:val>
                                            <p:strVal val="#ppt_y+.1"/>
                                          </p:val>
                                        </p:tav>
                                        <p:tav tm="100000">
                                          <p:val>
                                            <p:strVal val="#ppt_y"/>
                                          </p:val>
                                        </p:tav>
                                      </p:tavLst>
                                    </p:anim>
                                  </p:childTnLst>
                                </p:cTn>
                              </p:par>
                            </p:childTnLst>
                          </p:cTn>
                        </p:par>
                        <p:par>
                          <p:cTn id="67" fill="hold">
                            <p:stCondLst>
                              <p:cond delay="11700"/>
                            </p:stCondLst>
                            <p:childTnLst>
                              <p:par>
                                <p:cTn id="68" presetID="10" presetClass="entr" presetSubtype="0" fill="hold" nodeType="afterEffect">
                                  <p:stCondLst>
                                    <p:cond delay="0"/>
                                  </p:stCondLst>
                                  <p:childTnLst>
                                    <p:set>
                                      <p:cBhvr>
                                        <p:cTn id="69" dur="1" fill="hold">
                                          <p:stCondLst>
                                            <p:cond delay="0"/>
                                          </p:stCondLst>
                                        </p:cTn>
                                        <p:tgtEl>
                                          <p:spTgt spid="112"/>
                                        </p:tgtEl>
                                        <p:attrNameLst>
                                          <p:attrName>style.visibility</p:attrName>
                                        </p:attrNameLst>
                                      </p:cBhvr>
                                      <p:to>
                                        <p:strVal val="visible"/>
                                      </p:to>
                                    </p:set>
                                    <p:animEffect transition="in" filter="fade">
                                      <p:cBhvr>
                                        <p:cTn id="70" dur="500"/>
                                        <p:tgtEl>
                                          <p:spTgt spid="112"/>
                                        </p:tgtEl>
                                      </p:cBhvr>
                                    </p:animEffect>
                                  </p:childTnLst>
                                </p:cTn>
                              </p:par>
                              <p:par>
                                <p:cTn id="71" presetID="22" presetClass="entr" presetSubtype="8" fill="hold" nodeType="withEffect">
                                  <p:stCondLst>
                                    <p:cond delay="250"/>
                                  </p:stCondLst>
                                  <p:childTnLst>
                                    <p:set>
                                      <p:cBhvr>
                                        <p:cTn id="72" dur="1" fill="hold">
                                          <p:stCondLst>
                                            <p:cond delay="0"/>
                                          </p:stCondLst>
                                        </p:cTn>
                                        <p:tgtEl>
                                          <p:spTgt spid="130"/>
                                        </p:tgtEl>
                                        <p:attrNameLst>
                                          <p:attrName>style.visibility</p:attrName>
                                        </p:attrNameLst>
                                      </p:cBhvr>
                                      <p:to>
                                        <p:strVal val="visible"/>
                                      </p:to>
                                    </p:set>
                                    <p:animEffect transition="in" filter="wipe(left)">
                                      <p:cBhvr>
                                        <p:cTn id="73" dur="750"/>
                                        <p:tgtEl>
                                          <p:spTgt spid="130"/>
                                        </p:tgtEl>
                                      </p:cBhvr>
                                    </p:animEffect>
                                  </p:childTnLst>
                                </p:cTn>
                              </p:par>
                            </p:childTnLst>
                          </p:cTn>
                        </p:par>
                        <p:par>
                          <p:cTn id="74" fill="hold">
                            <p:stCondLst>
                              <p:cond delay="12700"/>
                            </p:stCondLst>
                            <p:childTnLst>
                              <p:par>
                                <p:cTn id="75" presetID="10" presetClass="entr" presetSubtype="0" fill="hold" nodeType="afterEffect">
                                  <p:stCondLst>
                                    <p:cond delay="0"/>
                                  </p:stCondLst>
                                  <p:childTnLst>
                                    <p:set>
                                      <p:cBhvr>
                                        <p:cTn id="76" dur="1" fill="hold">
                                          <p:stCondLst>
                                            <p:cond delay="0"/>
                                          </p:stCondLst>
                                        </p:cTn>
                                        <p:tgtEl>
                                          <p:spTgt spid="109"/>
                                        </p:tgtEl>
                                        <p:attrNameLst>
                                          <p:attrName>style.visibility</p:attrName>
                                        </p:attrNameLst>
                                      </p:cBhvr>
                                      <p:to>
                                        <p:strVal val="visible"/>
                                      </p:to>
                                    </p:set>
                                    <p:animEffect transition="in" filter="fade">
                                      <p:cBhvr>
                                        <p:cTn id="77" dur="500"/>
                                        <p:tgtEl>
                                          <p:spTgt spid="109"/>
                                        </p:tgtEl>
                                      </p:cBhvr>
                                    </p:animEffect>
                                  </p:childTnLst>
                                </p:cTn>
                              </p:par>
                              <p:par>
                                <p:cTn id="78" presetID="22" presetClass="entr" presetSubtype="8" fill="hold" nodeType="withEffect">
                                  <p:stCondLst>
                                    <p:cond delay="250"/>
                                  </p:stCondLst>
                                  <p:childTnLst>
                                    <p:set>
                                      <p:cBhvr>
                                        <p:cTn id="79" dur="1" fill="hold">
                                          <p:stCondLst>
                                            <p:cond delay="0"/>
                                          </p:stCondLst>
                                        </p:cTn>
                                        <p:tgtEl>
                                          <p:spTgt spid="125"/>
                                        </p:tgtEl>
                                        <p:attrNameLst>
                                          <p:attrName>style.visibility</p:attrName>
                                        </p:attrNameLst>
                                      </p:cBhvr>
                                      <p:to>
                                        <p:strVal val="visible"/>
                                      </p:to>
                                    </p:set>
                                    <p:animEffect transition="in" filter="wipe(left)">
                                      <p:cBhvr>
                                        <p:cTn id="80" dur="750"/>
                                        <p:tgtEl>
                                          <p:spTgt spid="125"/>
                                        </p:tgtEl>
                                      </p:cBhvr>
                                    </p:animEffect>
                                  </p:childTnLst>
                                </p:cTn>
                              </p:par>
                            </p:childTnLst>
                          </p:cTn>
                        </p:par>
                        <p:par>
                          <p:cTn id="81" fill="hold">
                            <p:stCondLst>
                              <p:cond delay="13700"/>
                            </p:stCondLst>
                            <p:childTnLst>
                              <p:par>
                                <p:cTn id="82" presetID="10" presetClass="entr" presetSubtype="0" fill="hold" nodeType="afterEffect">
                                  <p:stCondLst>
                                    <p:cond delay="0"/>
                                  </p:stCondLst>
                                  <p:childTnLst>
                                    <p:set>
                                      <p:cBhvr>
                                        <p:cTn id="83" dur="1" fill="hold">
                                          <p:stCondLst>
                                            <p:cond delay="0"/>
                                          </p:stCondLst>
                                        </p:cTn>
                                        <p:tgtEl>
                                          <p:spTgt spid="106"/>
                                        </p:tgtEl>
                                        <p:attrNameLst>
                                          <p:attrName>style.visibility</p:attrName>
                                        </p:attrNameLst>
                                      </p:cBhvr>
                                      <p:to>
                                        <p:strVal val="visible"/>
                                      </p:to>
                                    </p:set>
                                    <p:animEffect transition="in" filter="fade">
                                      <p:cBhvr>
                                        <p:cTn id="84" dur="500"/>
                                        <p:tgtEl>
                                          <p:spTgt spid="106"/>
                                        </p:tgtEl>
                                      </p:cBhvr>
                                    </p:animEffect>
                                  </p:childTnLst>
                                </p:cTn>
                              </p:par>
                              <p:par>
                                <p:cTn id="85" presetID="22" presetClass="entr" presetSubtype="8" fill="hold" nodeType="withEffect">
                                  <p:stCondLst>
                                    <p:cond delay="250"/>
                                  </p:stCondLst>
                                  <p:childTnLst>
                                    <p:set>
                                      <p:cBhvr>
                                        <p:cTn id="86" dur="1" fill="hold">
                                          <p:stCondLst>
                                            <p:cond delay="0"/>
                                          </p:stCondLst>
                                        </p:cTn>
                                        <p:tgtEl>
                                          <p:spTgt spid="120"/>
                                        </p:tgtEl>
                                        <p:attrNameLst>
                                          <p:attrName>style.visibility</p:attrName>
                                        </p:attrNameLst>
                                      </p:cBhvr>
                                      <p:to>
                                        <p:strVal val="visible"/>
                                      </p:to>
                                    </p:set>
                                    <p:animEffect transition="in" filter="wipe(left)">
                                      <p:cBhvr>
                                        <p:cTn id="87" dur="750"/>
                                        <p:tgtEl>
                                          <p:spTgt spid="120"/>
                                        </p:tgtEl>
                                      </p:cBhvr>
                                    </p:animEffect>
                                  </p:childTnLst>
                                </p:cTn>
                              </p:par>
                            </p:childTnLst>
                          </p:cTn>
                        </p:par>
                        <p:par>
                          <p:cTn id="88" fill="hold">
                            <p:stCondLst>
                              <p:cond delay="14700"/>
                            </p:stCondLst>
                            <p:childTnLst>
                              <p:par>
                                <p:cTn id="89" presetID="10" presetClass="entr" presetSubtype="0" fill="hold" nodeType="afterEffect">
                                  <p:stCondLst>
                                    <p:cond delay="0"/>
                                  </p:stCondLst>
                                  <p:childTnLst>
                                    <p:set>
                                      <p:cBhvr>
                                        <p:cTn id="90" dur="1" fill="hold">
                                          <p:stCondLst>
                                            <p:cond delay="0"/>
                                          </p:stCondLst>
                                        </p:cTn>
                                        <p:tgtEl>
                                          <p:spTgt spid="103"/>
                                        </p:tgtEl>
                                        <p:attrNameLst>
                                          <p:attrName>style.visibility</p:attrName>
                                        </p:attrNameLst>
                                      </p:cBhvr>
                                      <p:to>
                                        <p:strVal val="visible"/>
                                      </p:to>
                                    </p:set>
                                    <p:animEffect transition="in" filter="fade">
                                      <p:cBhvr>
                                        <p:cTn id="91" dur="500"/>
                                        <p:tgtEl>
                                          <p:spTgt spid="103"/>
                                        </p:tgtEl>
                                      </p:cBhvr>
                                    </p:animEffect>
                                  </p:childTnLst>
                                </p:cTn>
                              </p:par>
                              <p:par>
                                <p:cTn id="92" presetID="22" presetClass="entr" presetSubtype="8" fill="hold" nodeType="withEffect">
                                  <p:stCondLst>
                                    <p:cond delay="250"/>
                                  </p:stCondLst>
                                  <p:childTnLst>
                                    <p:set>
                                      <p:cBhvr>
                                        <p:cTn id="93" dur="1" fill="hold">
                                          <p:stCondLst>
                                            <p:cond delay="0"/>
                                          </p:stCondLst>
                                        </p:cTn>
                                        <p:tgtEl>
                                          <p:spTgt spid="115"/>
                                        </p:tgtEl>
                                        <p:attrNameLst>
                                          <p:attrName>style.visibility</p:attrName>
                                        </p:attrNameLst>
                                      </p:cBhvr>
                                      <p:to>
                                        <p:strVal val="visible"/>
                                      </p:to>
                                    </p:set>
                                    <p:animEffect transition="in" filter="wipe(left)">
                                      <p:cBhvr>
                                        <p:cTn id="94" dur="750"/>
                                        <p:tgtEl>
                                          <p:spTgt spid="115"/>
                                        </p:tgtEl>
                                      </p:cBhvr>
                                    </p:animEffect>
                                  </p:childTnLst>
                                </p:cTn>
                              </p:par>
                            </p:childTnLst>
                          </p:cTn>
                        </p:par>
                        <p:par>
                          <p:cTn id="95" fill="hold">
                            <p:stCondLst>
                              <p:cond delay="15700"/>
                            </p:stCondLst>
                            <p:childTnLst>
                              <p:par>
                                <p:cTn id="96" presetID="10" presetClass="entr" presetSubtype="0" fill="hold" nodeType="afterEffect">
                                  <p:stCondLst>
                                    <p:cond delay="0"/>
                                  </p:stCondLst>
                                  <p:childTnLst>
                                    <p:set>
                                      <p:cBhvr>
                                        <p:cTn id="97" dur="1" fill="hold">
                                          <p:stCondLst>
                                            <p:cond delay="0"/>
                                          </p:stCondLst>
                                        </p:cTn>
                                        <p:tgtEl>
                                          <p:spTgt spid="158"/>
                                        </p:tgtEl>
                                        <p:attrNameLst>
                                          <p:attrName>style.visibility</p:attrName>
                                        </p:attrNameLst>
                                      </p:cBhvr>
                                      <p:to>
                                        <p:strVal val="visible"/>
                                      </p:to>
                                    </p:set>
                                    <p:animEffect transition="in" filter="fade">
                                      <p:cBhvr>
                                        <p:cTn id="98" dur="500"/>
                                        <p:tgtEl>
                                          <p:spTgt spid="158"/>
                                        </p:tgtEl>
                                      </p:cBhvr>
                                    </p:animEffect>
                                  </p:childTnLst>
                                </p:cTn>
                              </p:par>
                              <p:par>
                                <p:cTn id="99" presetID="22" presetClass="entr" presetSubtype="8" fill="hold" nodeType="withEffect">
                                  <p:stCondLst>
                                    <p:cond delay="250"/>
                                  </p:stCondLst>
                                  <p:childTnLst>
                                    <p:set>
                                      <p:cBhvr>
                                        <p:cTn id="100" dur="1" fill="hold">
                                          <p:stCondLst>
                                            <p:cond delay="0"/>
                                          </p:stCondLst>
                                        </p:cTn>
                                        <p:tgtEl>
                                          <p:spTgt spid="161"/>
                                        </p:tgtEl>
                                        <p:attrNameLst>
                                          <p:attrName>style.visibility</p:attrName>
                                        </p:attrNameLst>
                                      </p:cBhvr>
                                      <p:to>
                                        <p:strVal val="visible"/>
                                      </p:to>
                                    </p:set>
                                    <p:animEffect transition="in" filter="wipe(left)">
                                      <p:cBhvr>
                                        <p:cTn id="101" dur="75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2" fill="hold" display="0">
                  <p:stCondLst>
                    <p:cond delay="indefinite"/>
                  </p:stCondLst>
                  <p:endCondLst>
                    <p:cond evt="onStopAudio" delay="0">
                      <p:tgtEl>
                        <p:sldTgt/>
                      </p:tgtEl>
                    </p:cond>
                  </p:endCondLst>
                </p:cTn>
                <p:tgtEl>
                  <p:spTgt spid="2"/>
                </p:tgtEl>
              </p:cMediaNode>
            </p:audio>
          </p:childTnLst>
        </p:cTn>
      </p:par>
    </p:tnLst>
    <p:bldLst>
      <p:bldP spid="5" grpId="0"/>
      <p:bldP spid="3" grpId="0"/>
      <p:bldP spid="15" grpId="0"/>
      <p:bldP spid="99" grpId="0" animBg="1"/>
      <p:bldP spid="100" grpId="0" animBg="1"/>
      <p:bldP spid="101" grpId="0" animBg="1"/>
      <p:bldP spid="102" grpId="0" animBg="1"/>
      <p:bldP spid="157"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6776215" y="2970706"/>
            <a:ext cx="5587373" cy="947351"/>
            <a:chOff x="7502579" y="4942798"/>
            <a:chExt cx="5587373"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7502579" y="5179044"/>
              <a:ext cx="5587373"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个人代理人相关概念</a:t>
              </a:r>
              <a:r>
                <a:rPr lang="zh-CN" altLang="en-US" dirty="0"/>
                <a:t>分析</a:t>
              </a:r>
              <a:endParaRPr dirty="0"/>
            </a:p>
          </p:txBody>
        </p:sp>
      </p:grpSp>
      <p:grpSp>
        <p:nvGrpSpPr>
          <p:cNvPr id="2" name="组合 1"/>
          <p:cNvGrpSpPr/>
          <p:nvPr/>
        </p:nvGrpSpPr>
        <p:grpSpPr>
          <a:xfrm>
            <a:off x="4947174" y="2271245"/>
            <a:ext cx="2288540" cy="2288541"/>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8" name="文本框 145"/>
            <p:cNvSpPr txBox="1"/>
            <p:nvPr userDrawn="1"/>
          </p:nvSpPr>
          <p:spPr>
            <a:xfrm>
              <a:off x="8206904" y="3076110"/>
              <a:ext cx="420831" cy="812838"/>
            </a:xfrm>
            <a:prstGeom prst="rect">
              <a:avLst/>
            </a:prstGeom>
            <a:noFill/>
          </p:spPr>
          <p:txBody>
            <a:bodyPr wrap="none" rtlCol="0">
              <a:spAutoFit/>
            </a:bodyPr>
            <a:lstStyle/>
            <a:p>
              <a:r>
                <a:rPr lang="en-US" altLang="zh-CN" sz="8800" dirty="0">
                  <a:solidFill>
                    <a:prstClr val="white"/>
                  </a:solidFill>
                  <a:latin typeface="汉仪菱心体简" panose="02010609000101010101" pitchFamily="49" charset="-122"/>
                  <a:ea typeface="汉仪菱心体简" panose="02010609000101010101" pitchFamily="49" charset="-122"/>
                </a:rPr>
                <a:t>3</a:t>
              </a:r>
              <a:endParaRPr lang="zh-CN" altLang="en-US" sz="8800" dirty="0">
                <a:solidFill>
                  <a:prstClr val="white"/>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6357816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brightnessContrast bright="-35000" contrast="13000"/>
                    </a14:imgEffect>
                  </a14:imgLayer>
                </a14:imgProps>
              </a:ext>
              <a:ext uri="{28A0092B-C50C-407E-A947-70E740481C1C}">
                <a14:useLocalDpi xmlns:a14="http://schemas.microsoft.com/office/drawing/2010/main" val="0"/>
              </a:ext>
            </a:extLst>
          </a:blip>
          <a:stretch>
            <a:fillRect/>
          </a:stretch>
        </p:blipFill>
        <p:spPr>
          <a:xfrm>
            <a:off x="1618937" y="775502"/>
            <a:ext cx="9158990" cy="5281244"/>
          </a:xfrm>
          <a:prstGeom prst="rect">
            <a:avLst/>
          </a:prstGeom>
          <a:effectLst>
            <a:softEdge rad="647700"/>
          </a:effectLst>
        </p:spPr>
      </p:pic>
      <p:pic>
        <p:nvPicPr>
          <p:cNvPr id="7" name="图片 6"/>
          <p:cNvPicPr>
            <a:picLocks noChangeAspect="1"/>
          </p:cNvPicPr>
          <p:nvPr/>
        </p:nvPicPr>
        <p:blipFill>
          <a:blip r:embed="rId9">
            <a:duotone>
              <a:prstClr val="black"/>
              <a:schemeClr val="accent4">
                <a:tint val="45000"/>
                <a:satMod val="400000"/>
              </a:schemeClr>
            </a:duotone>
            <a:extLst>
              <a:ext uri="{BEBA8EAE-BF5A-486C-A8C5-ECC9F3942E4B}">
                <a14:imgProps xmlns:a14="http://schemas.microsoft.com/office/drawing/2010/main">
                  <a14:imgLayer r:embed="rId10">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grpSp>
        <p:nvGrpSpPr>
          <p:cNvPr id="8" name="组合 7"/>
          <p:cNvGrpSpPr/>
          <p:nvPr/>
        </p:nvGrpSpPr>
        <p:grpSpPr>
          <a:xfrm>
            <a:off x="564163" y="755194"/>
            <a:ext cx="10846890" cy="5635718"/>
            <a:chOff x="6056117" y="2946399"/>
            <a:chExt cx="4713482" cy="2692402"/>
          </a:xfrm>
        </p:grpSpPr>
        <p:sp>
          <p:nvSpPr>
            <p:cNvPr id="9" name="任意多边形 8"/>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0" name="梯形 9"/>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直角三角形 10"/>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梯形 11"/>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0" y="189703"/>
            <a:ext cx="584162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个人代理人的概念与范围界定</a:t>
            </a:r>
            <a:endParaRPr sz="2400" dirty="0"/>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44" name="组合 43"/>
          <p:cNvGrpSpPr/>
          <p:nvPr/>
        </p:nvGrpSpPr>
        <p:grpSpPr>
          <a:xfrm>
            <a:off x="1342275" y="1160831"/>
            <a:ext cx="9069975" cy="4654741"/>
            <a:chOff x="2380903" y="2300699"/>
            <a:chExt cx="3559276" cy="3600662"/>
          </a:xfrm>
        </p:grpSpPr>
        <p:sp>
          <p:nvSpPr>
            <p:cNvPr id="45" name="圆角矩形 44"/>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6" name="矩形 45"/>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7" name="矩形 46"/>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8" name="矩形 47"/>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9" name="矩形 48"/>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51" name="矩形 50">
            <a:extLst>
              <a:ext uri="{FF2B5EF4-FFF2-40B4-BE49-F238E27FC236}">
                <a16:creationId xmlns:a16="http://schemas.microsoft.com/office/drawing/2014/main" id="{82FE8AC0-3F8F-DD40-929E-E32B287C1665}"/>
              </a:ext>
            </a:extLst>
          </p:cNvPr>
          <p:cNvSpPr/>
          <p:nvPr/>
        </p:nvSpPr>
        <p:spPr>
          <a:xfrm>
            <a:off x="2210028" y="1898480"/>
            <a:ext cx="7454196" cy="1200329"/>
          </a:xfrm>
          <a:prstGeom prst="rect">
            <a:avLst/>
          </a:prstGeom>
        </p:spPr>
        <p:txBody>
          <a:bodyPr wrap="square">
            <a:spAutoFit/>
          </a:bodyPr>
          <a:lstStyle/>
          <a:p>
            <a:r>
              <a:rPr lang="zh-CN" altLang="zh-CN" sz="2400" dirty="0">
                <a:solidFill>
                  <a:schemeClr val="bg1"/>
                </a:solidFill>
                <a:cs typeface="Times New Roman" panose="02020603050405020304" pitchFamily="18" charset="0"/>
              </a:rPr>
              <a:t>根据《中华人民共和国保险法》的条款，保险代理人是根据保险人的委托，向保险人收取佣金并在保险人授权范围内代为办理保险业务的机构或者个人</a:t>
            </a:r>
            <a:r>
              <a:rPr lang="zh-CN" altLang="zh-CN" sz="2400" dirty="0">
                <a:solidFill>
                  <a:schemeClr val="bg1"/>
                </a:solidFill>
              </a:rPr>
              <a:t> </a:t>
            </a:r>
            <a:endParaRPr lang="zh-CN" altLang="en-US" sz="2400" dirty="0">
              <a:solidFill>
                <a:schemeClr val="bg1"/>
              </a:solidFill>
            </a:endParaRPr>
          </a:p>
        </p:txBody>
      </p:sp>
      <p:sp>
        <p:nvSpPr>
          <p:cNvPr id="52" name="矩形 51">
            <a:extLst>
              <a:ext uri="{FF2B5EF4-FFF2-40B4-BE49-F238E27FC236}">
                <a16:creationId xmlns:a16="http://schemas.microsoft.com/office/drawing/2014/main" id="{071AC917-A5EC-1846-86B4-8F3836ABE891}"/>
              </a:ext>
            </a:extLst>
          </p:cNvPr>
          <p:cNvSpPr/>
          <p:nvPr/>
        </p:nvSpPr>
        <p:spPr>
          <a:xfrm>
            <a:off x="2210028" y="3757107"/>
            <a:ext cx="7454197" cy="1569660"/>
          </a:xfrm>
          <a:prstGeom prst="rect">
            <a:avLst/>
          </a:prstGeom>
        </p:spPr>
        <p:txBody>
          <a:bodyPr wrap="square">
            <a:spAutoFit/>
          </a:bodyPr>
          <a:lstStyle/>
          <a:p>
            <a:r>
              <a:rPr lang="zh-CN" altLang="zh-CN" sz="2400" dirty="0">
                <a:solidFill>
                  <a:schemeClr val="bg1"/>
                </a:solidFill>
                <a:cs typeface="Times New Roman" panose="02020603050405020304" pitchFamily="18" charset="0"/>
              </a:rPr>
              <a:t>论述的寿险个人代理人是指根据保险人的委托，以寿险产品为客体，以消费者的需求为导向，运用各种营销手段，将寿险产品转移给消费者，并向保险人收取手续费或佣金的个人，即寿险营销员</a:t>
            </a:r>
            <a:r>
              <a:rPr lang="zh-CN" altLang="zh-CN" sz="2400" dirty="0">
                <a:solidFill>
                  <a:schemeClr val="bg1"/>
                </a:solidFill>
              </a:rPr>
              <a:t> </a:t>
            </a:r>
            <a:endParaRPr lang="zh-CN" altLang="en-US" sz="2400" dirty="0">
              <a:solidFill>
                <a:schemeClr val="bg1"/>
              </a:solidFill>
            </a:endParaRPr>
          </a:p>
        </p:txBody>
      </p:sp>
    </p:spTree>
    <p:extLst>
      <p:ext uri="{BB962C8B-B14F-4D97-AF65-F5344CB8AC3E}">
        <p14:creationId xmlns:p14="http://schemas.microsoft.com/office/powerpoint/2010/main" val="42674470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vertical)">
                                      <p:cBhvr>
                                        <p:cTn id="17" dur="75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16"/>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16"/>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15"/>
                                        </p:tgtEl>
                                        <p:attrNameLst>
                                          <p:attrName>style.visibility</p:attrName>
                                        </p:attrNameLst>
                                      </p:cBhvr>
                                      <p:to>
                                        <p:strVal val="visible"/>
                                      </p:to>
                                    </p:set>
                                    <p:animEffect transition="in" filter="wipe(right)">
                                      <p:cBhvr>
                                        <p:cTn id="27" dur="1700"/>
                                        <p:tgtEl>
                                          <p:spTgt spid="15"/>
                                        </p:tgtEl>
                                      </p:cBhvr>
                                    </p:animEffect>
                                  </p:childTnLst>
                                </p:cTn>
                              </p:par>
                              <p:par>
                                <p:cTn id="28" presetID="22" presetClass="entr" presetSubtype="2" fill="hold" nodeType="withEffect">
                                  <p:stCondLst>
                                    <p:cond delay="300"/>
                                  </p:stCondLst>
                                  <p:childTnLst>
                                    <p:set>
                                      <p:cBhvr>
                                        <p:cTn id="29" dur="1" fill="hold">
                                          <p:stCondLst>
                                            <p:cond delay="0"/>
                                          </p:stCondLst>
                                        </p:cTn>
                                        <p:tgtEl>
                                          <p:spTgt spid="14"/>
                                        </p:tgtEl>
                                        <p:attrNameLst>
                                          <p:attrName>style.visibility</p:attrName>
                                        </p:attrNameLst>
                                      </p:cBhvr>
                                      <p:to>
                                        <p:strVal val="visible"/>
                                      </p:to>
                                    </p:set>
                                    <p:animEffect transition="in" filter="wipe(right)">
                                      <p:cBhvr>
                                        <p:cTn id="30" dur="17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21" presetClass="entr" presetSubtype="1"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heel(1)">
                                      <p:cBhvr>
                                        <p:cTn id="35" dur="20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6" fill="hold" display="0">
                  <p:stCondLst>
                    <p:cond delay="indefinite"/>
                  </p:stCondLst>
                  <p:endCondLst>
                    <p:cond evt="onStopAudio" delay="0">
                      <p:tgtEl>
                        <p:sldTgt/>
                      </p:tgtEl>
                    </p:cond>
                  </p:endCondLst>
                </p:cTn>
                <p:tgtEl>
                  <p:spTgt spid="2"/>
                </p:tgtEl>
              </p:cMediaNode>
            </p:audio>
          </p:childTnLst>
        </p:cTn>
      </p:par>
    </p:tnLst>
    <p:bldLst>
      <p:bldP spid="5" grpId="0"/>
      <p:bldP spid="3"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99" name="图片 98"/>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1" name="组合 100"/>
          <p:cNvGrpSpPr/>
          <p:nvPr/>
        </p:nvGrpSpPr>
        <p:grpSpPr>
          <a:xfrm>
            <a:off x="1272713" y="1207521"/>
            <a:ext cx="9350038" cy="4777990"/>
            <a:chOff x="2380903" y="2300699"/>
            <a:chExt cx="3559276" cy="3600662"/>
          </a:xfrm>
        </p:grpSpPr>
        <p:sp>
          <p:nvSpPr>
            <p:cNvPr id="102" name="圆角矩形 101"/>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4" name="矩形 103"/>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5" name="矩形 104"/>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6" name="矩形 105"/>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9" name="椭圆 48"/>
          <p:cNvSpPr/>
          <p:nvPr/>
        </p:nvSpPr>
        <p:spPr>
          <a:xfrm>
            <a:off x="5013825" y="4807334"/>
            <a:ext cx="2279919" cy="599979"/>
          </a:xfrm>
          <a:prstGeom prst="ellipse">
            <a:avLst/>
          </a:prstGeom>
          <a:solidFill>
            <a:schemeClr val="bg1">
              <a:alpha val="10000"/>
            </a:schemeClr>
          </a:solidFill>
          <a:ln>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347324" y="4825205"/>
            <a:ext cx="1612921" cy="424453"/>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4152791" y="4755374"/>
            <a:ext cx="4001987" cy="874437"/>
          </a:xfrm>
          <a:prstGeom prst="ellipse">
            <a:avLst/>
          </a:prstGeom>
          <a:noFill/>
          <a:ln>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385395" y="4719560"/>
            <a:ext cx="5536779" cy="1209790"/>
          </a:xfrm>
          <a:prstGeom prst="ellipse">
            <a:avLst/>
          </a:prstGeom>
          <a:noFill/>
          <a:ln>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52"/>
          <p:cNvSpPr/>
          <p:nvPr/>
        </p:nvSpPr>
        <p:spPr>
          <a:xfrm>
            <a:off x="4186133" y="3928659"/>
            <a:ext cx="3991836" cy="1472248"/>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4678422 w 4678422"/>
              <a:gd name="connsiteY0" fmla="*/ 1273031 h 1273031"/>
              <a:gd name="connsiteX1" fmla="*/ 174049 w 4678422"/>
              <a:gd name="connsiteY1" fmla="*/ 932988 h 1273031"/>
              <a:gd name="connsiteX0" fmla="*/ 4634282 w 4729310"/>
              <a:gd name="connsiteY0" fmla="*/ 1564930 h 1564930"/>
              <a:gd name="connsiteX1" fmla="*/ 129909 w 4729310"/>
              <a:gd name="connsiteY1" fmla="*/ 1224887 h 1564930"/>
              <a:gd name="connsiteX0" fmla="*/ 4504373 w 4817772"/>
              <a:gd name="connsiteY0" fmla="*/ 1762037 h 1762037"/>
              <a:gd name="connsiteX1" fmla="*/ 0 w 4817772"/>
              <a:gd name="connsiteY1" fmla="*/ 1421994 h 1762037"/>
              <a:gd name="connsiteX0" fmla="*/ 4458653 w 4777567"/>
              <a:gd name="connsiteY0" fmla="*/ 1762037 h 1762037"/>
              <a:gd name="connsiteX1" fmla="*/ 0 w 4777567"/>
              <a:gd name="connsiteY1" fmla="*/ 1421994 h 1762037"/>
            </a:gdLst>
            <a:ahLst/>
            <a:cxnLst>
              <a:cxn ang="0">
                <a:pos x="connsiteX0" y="connsiteY0"/>
              </a:cxn>
              <a:cxn ang="0">
                <a:pos x="connsiteX1" y="connsiteY1"/>
              </a:cxn>
            </a:cxnLst>
            <a:rect l="l" t="t" r="r" b="b"/>
            <a:pathLst>
              <a:path w="4777567" h="1762037">
                <a:moveTo>
                  <a:pt x="4458653" y="1762037"/>
                </a:moveTo>
                <a:cubicBezTo>
                  <a:pt x="5413692" y="-370611"/>
                  <a:pt x="4307523" y="-666838"/>
                  <a:pt x="0" y="1421994"/>
                </a:cubicBezTo>
              </a:path>
            </a:pathLst>
          </a:custGeom>
          <a:noFill/>
          <a:ln w="12700" cap="rnd">
            <a:solidFill>
              <a:schemeClr val="bg1">
                <a:alpha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Freeform 6 copy"/>
          <p:cNvSpPr/>
          <p:nvPr/>
        </p:nvSpPr>
        <p:spPr>
          <a:xfrm>
            <a:off x="4746957" y="4187226"/>
            <a:ext cx="1413679" cy="1005965"/>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Lst>
            <a:ahLst/>
            <a:cxnLst>
              <a:cxn ang="0">
                <a:pos x="connsiteX0" y="connsiteY0"/>
              </a:cxn>
              <a:cxn ang="0">
                <a:pos x="connsiteX1" y="connsiteY1"/>
              </a:cxn>
            </a:cxnLst>
            <a:rect l="l" t="t" r="r" b="b"/>
            <a:pathLst>
              <a:path w="1691940" h="1203974">
                <a:moveTo>
                  <a:pt x="1691940" y="942037"/>
                </a:moveTo>
                <a:cubicBezTo>
                  <a:pt x="726739" y="-329551"/>
                  <a:pt x="-714710" y="-381938"/>
                  <a:pt x="410827" y="1203974"/>
                </a:cubicBezTo>
              </a:path>
            </a:pathLst>
          </a:custGeom>
          <a:noFill/>
          <a:ln w="28575" cap="rnd">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5" name="任意多边形 54"/>
          <p:cNvSpPr/>
          <p:nvPr/>
        </p:nvSpPr>
        <p:spPr>
          <a:xfrm>
            <a:off x="5666764" y="4451449"/>
            <a:ext cx="493872" cy="748094"/>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516059 w 1163759"/>
              <a:gd name="connsiteY0" fmla="*/ 935314 h 1211539"/>
              <a:gd name="connsiteX1" fmla="*/ 1163759 w 1163759"/>
              <a:gd name="connsiteY1" fmla="*/ 1211539 h 1211539"/>
              <a:gd name="connsiteX0" fmla="*/ 244717 w 1006422"/>
              <a:gd name="connsiteY0" fmla="*/ 794164 h 1070389"/>
              <a:gd name="connsiteX1" fmla="*/ 892417 w 1006422"/>
              <a:gd name="connsiteY1" fmla="*/ 1070389 h 1070389"/>
              <a:gd name="connsiteX0" fmla="*/ 0 w 860434"/>
              <a:gd name="connsiteY0" fmla="*/ 608431 h 884656"/>
              <a:gd name="connsiteX1" fmla="*/ 647700 w 860434"/>
              <a:gd name="connsiteY1" fmla="*/ 884656 h 884656"/>
              <a:gd name="connsiteX0" fmla="*/ 0 w 773185"/>
              <a:gd name="connsiteY0" fmla="*/ 413837 h 690062"/>
              <a:gd name="connsiteX1" fmla="*/ 647700 w 773185"/>
              <a:gd name="connsiteY1" fmla="*/ 690062 h 690062"/>
              <a:gd name="connsiteX0" fmla="*/ 0 w 847966"/>
              <a:gd name="connsiteY0" fmla="*/ 319464 h 595689"/>
              <a:gd name="connsiteX1" fmla="*/ 647700 w 847966"/>
              <a:gd name="connsiteY1" fmla="*/ 595689 h 595689"/>
              <a:gd name="connsiteX0" fmla="*/ 370687 w 732650"/>
              <a:gd name="connsiteY0" fmla="*/ 310015 h 616640"/>
              <a:gd name="connsiteX1" fmla="*/ 0 w 732650"/>
              <a:gd name="connsiteY1" fmla="*/ 616640 h 616640"/>
              <a:gd name="connsiteX0" fmla="*/ 481924 w 705290"/>
              <a:gd name="connsiteY0" fmla="*/ 311955 h 618580"/>
              <a:gd name="connsiteX1" fmla="*/ 111237 w 705290"/>
              <a:gd name="connsiteY1" fmla="*/ 618580 h 618580"/>
              <a:gd name="connsiteX0" fmla="*/ 669772 w 669772"/>
              <a:gd name="connsiteY0" fmla="*/ 305254 h 611879"/>
              <a:gd name="connsiteX1" fmla="*/ 299085 w 669772"/>
              <a:gd name="connsiteY1" fmla="*/ 611879 h 611879"/>
              <a:gd name="connsiteX0" fmla="*/ 561996 w 561996"/>
              <a:gd name="connsiteY0" fmla="*/ 459799 h 766424"/>
              <a:gd name="connsiteX1" fmla="*/ 191309 w 561996"/>
              <a:gd name="connsiteY1" fmla="*/ 766424 h 766424"/>
              <a:gd name="connsiteX0" fmla="*/ 739814 w 739814"/>
              <a:gd name="connsiteY0" fmla="*/ 471082 h 739707"/>
              <a:gd name="connsiteX1" fmla="*/ 163930 w 739814"/>
              <a:gd name="connsiteY1" fmla="*/ 739707 h 739707"/>
              <a:gd name="connsiteX0" fmla="*/ 575884 w 575884"/>
              <a:gd name="connsiteY0" fmla="*/ 474966 h 743591"/>
              <a:gd name="connsiteX1" fmla="*/ 0 w 575884"/>
              <a:gd name="connsiteY1" fmla="*/ 743591 h 743591"/>
              <a:gd name="connsiteX0" fmla="*/ 591084 w 591084"/>
              <a:gd name="connsiteY0" fmla="*/ 470343 h 754167"/>
              <a:gd name="connsiteX1" fmla="*/ 0 w 591084"/>
              <a:gd name="connsiteY1" fmla="*/ 754168 h 754167"/>
              <a:gd name="connsiteX0" fmla="*/ 591084 w 591084"/>
              <a:gd name="connsiteY0" fmla="*/ 611521 h 895346"/>
              <a:gd name="connsiteX1" fmla="*/ 0 w 591084"/>
              <a:gd name="connsiteY1" fmla="*/ 895346 h 895346"/>
            </a:gdLst>
            <a:ahLst/>
            <a:cxnLst>
              <a:cxn ang="0">
                <a:pos x="connsiteX0" y="connsiteY0"/>
              </a:cxn>
              <a:cxn ang="0">
                <a:pos x="connsiteX1" y="connsiteY1"/>
              </a:cxn>
            </a:cxnLst>
            <a:rect l="l" t="t" r="r" b="b"/>
            <a:pathLst>
              <a:path w="591084" h="895346">
                <a:moveTo>
                  <a:pt x="591084" y="611521"/>
                </a:moveTo>
                <a:cubicBezTo>
                  <a:pt x="461833" y="-642149"/>
                  <a:pt x="52718" y="329622"/>
                  <a:pt x="0" y="895346"/>
                </a:cubicBezTo>
              </a:path>
            </a:pathLst>
          </a:custGeom>
          <a:noFill/>
          <a:ln w="28575" cap="rnd">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80 copy"/>
          <p:cNvSpPr/>
          <p:nvPr/>
        </p:nvSpPr>
        <p:spPr>
          <a:xfrm>
            <a:off x="6160640" y="4135532"/>
            <a:ext cx="2286678" cy="1423918"/>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516059 w 1163759"/>
              <a:gd name="connsiteY0" fmla="*/ 935314 h 1211539"/>
              <a:gd name="connsiteX1" fmla="*/ 1163759 w 1163759"/>
              <a:gd name="connsiteY1" fmla="*/ 1211539 h 1211539"/>
              <a:gd name="connsiteX0" fmla="*/ 244717 w 1006422"/>
              <a:gd name="connsiteY0" fmla="*/ 794164 h 1070389"/>
              <a:gd name="connsiteX1" fmla="*/ 892417 w 1006422"/>
              <a:gd name="connsiteY1" fmla="*/ 1070389 h 1070389"/>
              <a:gd name="connsiteX0" fmla="*/ 0 w 860434"/>
              <a:gd name="connsiteY0" fmla="*/ 608431 h 884656"/>
              <a:gd name="connsiteX1" fmla="*/ 647700 w 860434"/>
              <a:gd name="connsiteY1" fmla="*/ 884656 h 884656"/>
              <a:gd name="connsiteX0" fmla="*/ 0 w 773185"/>
              <a:gd name="connsiteY0" fmla="*/ 413837 h 690062"/>
              <a:gd name="connsiteX1" fmla="*/ 647700 w 773185"/>
              <a:gd name="connsiteY1" fmla="*/ 690062 h 690062"/>
              <a:gd name="connsiteX0" fmla="*/ 0 w 847966"/>
              <a:gd name="connsiteY0" fmla="*/ 319464 h 595689"/>
              <a:gd name="connsiteX1" fmla="*/ 647700 w 847966"/>
              <a:gd name="connsiteY1" fmla="*/ 595689 h 595689"/>
              <a:gd name="connsiteX0" fmla="*/ 0 w 1423568"/>
              <a:gd name="connsiteY0" fmla="*/ 226993 h 888980"/>
              <a:gd name="connsiteX1" fmla="*/ 1319212 w 1423568"/>
              <a:gd name="connsiteY1" fmla="*/ 888980 h 888980"/>
              <a:gd name="connsiteX0" fmla="*/ 0 w 1930636"/>
              <a:gd name="connsiteY0" fmla="*/ 1029360 h 1691347"/>
              <a:gd name="connsiteX1" fmla="*/ 1319212 w 1930636"/>
              <a:gd name="connsiteY1" fmla="*/ 1691347 h 1691347"/>
              <a:gd name="connsiteX0" fmla="*/ 0 w 1921905"/>
              <a:gd name="connsiteY0" fmla="*/ 1293897 h 1955884"/>
              <a:gd name="connsiteX1" fmla="*/ 1319212 w 1921905"/>
              <a:gd name="connsiteY1" fmla="*/ 1955884 h 1955884"/>
              <a:gd name="connsiteX0" fmla="*/ 0 w 1452957"/>
              <a:gd name="connsiteY0" fmla="*/ 1264319 h 1983456"/>
              <a:gd name="connsiteX1" fmla="*/ 733425 w 1452957"/>
              <a:gd name="connsiteY1" fmla="*/ 1983456 h 1983456"/>
              <a:gd name="connsiteX0" fmla="*/ 0 w 1795289"/>
              <a:gd name="connsiteY0" fmla="*/ 1049027 h 1768164"/>
              <a:gd name="connsiteX1" fmla="*/ 733425 w 1795289"/>
              <a:gd name="connsiteY1" fmla="*/ 1768164 h 1768164"/>
              <a:gd name="connsiteX0" fmla="*/ 0 w 2051450"/>
              <a:gd name="connsiteY0" fmla="*/ 1060352 h 1779489"/>
              <a:gd name="connsiteX1" fmla="*/ 733425 w 2051450"/>
              <a:gd name="connsiteY1" fmla="*/ 1779489 h 1779489"/>
              <a:gd name="connsiteX0" fmla="*/ 0 w 1810380"/>
              <a:gd name="connsiteY0" fmla="*/ 1363663 h 2082800"/>
              <a:gd name="connsiteX1" fmla="*/ 733425 w 1810380"/>
              <a:gd name="connsiteY1" fmla="*/ 2082800 h 2082800"/>
              <a:gd name="connsiteX0" fmla="*/ 0 w 1258475"/>
              <a:gd name="connsiteY0" fmla="*/ 1462141 h 2181278"/>
              <a:gd name="connsiteX1" fmla="*/ 733425 w 1258475"/>
              <a:gd name="connsiteY1" fmla="*/ 2181278 h 2181278"/>
              <a:gd name="connsiteX0" fmla="*/ 0 w 1258475"/>
              <a:gd name="connsiteY0" fmla="*/ 1431867 h 2222441"/>
              <a:gd name="connsiteX1" fmla="*/ 733425 w 1258475"/>
              <a:gd name="connsiteY1" fmla="*/ 2222441 h 2222441"/>
              <a:gd name="connsiteX0" fmla="*/ 0 w 1802832"/>
              <a:gd name="connsiteY0" fmla="*/ 1464100 h 2178675"/>
              <a:gd name="connsiteX1" fmla="*/ 1402216 w 1802832"/>
              <a:gd name="connsiteY1" fmla="*/ 2178675 h 2178675"/>
              <a:gd name="connsiteX0" fmla="*/ 0 w 2151611"/>
              <a:gd name="connsiteY0" fmla="*/ 1185843 h 1900418"/>
              <a:gd name="connsiteX1" fmla="*/ 1402216 w 2151611"/>
              <a:gd name="connsiteY1" fmla="*/ 1900418 h 1900418"/>
              <a:gd name="connsiteX0" fmla="*/ 0 w 2307773"/>
              <a:gd name="connsiteY0" fmla="*/ 884659 h 1599234"/>
              <a:gd name="connsiteX1" fmla="*/ 1402216 w 2307773"/>
              <a:gd name="connsiteY1" fmla="*/ 1599234 h 1599234"/>
              <a:gd name="connsiteX0" fmla="*/ 0 w 3334061"/>
              <a:gd name="connsiteY0" fmla="*/ 927594 h 1642169"/>
              <a:gd name="connsiteX1" fmla="*/ 1402216 w 3334061"/>
              <a:gd name="connsiteY1" fmla="*/ 1642169 h 1642169"/>
              <a:gd name="connsiteX0" fmla="*/ 0 w 3431087"/>
              <a:gd name="connsiteY0" fmla="*/ 978808 h 1693383"/>
              <a:gd name="connsiteX1" fmla="*/ 1402216 w 3431087"/>
              <a:gd name="connsiteY1" fmla="*/ 1693383 h 1693383"/>
              <a:gd name="connsiteX0" fmla="*/ 0 w 3006733"/>
              <a:gd name="connsiteY0" fmla="*/ 1331918 h 2046493"/>
              <a:gd name="connsiteX1" fmla="*/ 1402216 w 3006733"/>
              <a:gd name="connsiteY1" fmla="*/ 2046493 h 2046493"/>
              <a:gd name="connsiteX0" fmla="*/ 0 w 2736775"/>
              <a:gd name="connsiteY0" fmla="*/ 989619 h 1704194"/>
              <a:gd name="connsiteX1" fmla="*/ 1402216 w 2736775"/>
              <a:gd name="connsiteY1" fmla="*/ 1704194 h 1704194"/>
            </a:gdLst>
            <a:ahLst/>
            <a:cxnLst>
              <a:cxn ang="0">
                <a:pos x="connsiteX0" y="connsiteY0"/>
              </a:cxn>
              <a:cxn ang="0">
                <a:pos x="connsiteX1" y="connsiteY1"/>
              </a:cxn>
            </a:cxnLst>
            <a:rect l="l" t="t" r="r" b="b"/>
            <a:pathLst>
              <a:path w="2736775" h="1704194">
                <a:moveTo>
                  <a:pt x="0" y="989619"/>
                </a:moveTo>
                <a:cubicBezTo>
                  <a:pt x="2120491" y="-575914"/>
                  <a:pt x="4159005" y="-244493"/>
                  <a:pt x="1402216" y="1704194"/>
                </a:cubicBezTo>
              </a:path>
            </a:pathLst>
          </a:custGeom>
          <a:noFill/>
          <a:ln w="28575" cap="rnd">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7" name="Freeform 80 copy copy"/>
          <p:cNvSpPr/>
          <p:nvPr/>
        </p:nvSpPr>
        <p:spPr>
          <a:xfrm>
            <a:off x="6160638" y="2801256"/>
            <a:ext cx="956705" cy="3132077"/>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516059 w 1163759"/>
              <a:gd name="connsiteY0" fmla="*/ 935314 h 1211539"/>
              <a:gd name="connsiteX1" fmla="*/ 1163759 w 1163759"/>
              <a:gd name="connsiteY1" fmla="*/ 1211539 h 1211539"/>
              <a:gd name="connsiteX0" fmla="*/ 244717 w 1006422"/>
              <a:gd name="connsiteY0" fmla="*/ 794164 h 1070389"/>
              <a:gd name="connsiteX1" fmla="*/ 892417 w 1006422"/>
              <a:gd name="connsiteY1" fmla="*/ 1070389 h 1070389"/>
              <a:gd name="connsiteX0" fmla="*/ 0 w 860434"/>
              <a:gd name="connsiteY0" fmla="*/ 608431 h 884656"/>
              <a:gd name="connsiteX1" fmla="*/ 647700 w 860434"/>
              <a:gd name="connsiteY1" fmla="*/ 884656 h 884656"/>
              <a:gd name="connsiteX0" fmla="*/ 0 w 773185"/>
              <a:gd name="connsiteY0" fmla="*/ 413837 h 690062"/>
              <a:gd name="connsiteX1" fmla="*/ 647700 w 773185"/>
              <a:gd name="connsiteY1" fmla="*/ 690062 h 690062"/>
              <a:gd name="connsiteX0" fmla="*/ 0 w 847966"/>
              <a:gd name="connsiteY0" fmla="*/ 319464 h 595689"/>
              <a:gd name="connsiteX1" fmla="*/ 647700 w 847966"/>
              <a:gd name="connsiteY1" fmla="*/ 595689 h 595689"/>
              <a:gd name="connsiteX0" fmla="*/ 0 w 1423568"/>
              <a:gd name="connsiteY0" fmla="*/ 226993 h 888980"/>
              <a:gd name="connsiteX1" fmla="*/ 1319212 w 1423568"/>
              <a:gd name="connsiteY1" fmla="*/ 888980 h 888980"/>
              <a:gd name="connsiteX0" fmla="*/ 0 w 1930636"/>
              <a:gd name="connsiteY0" fmla="*/ 1029360 h 1691347"/>
              <a:gd name="connsiteX1" fmla="*/ 1319212 w 1930636"/>
              <a:gd name="connsiteY1" fmla="*/ 1691347 h 1691347"/>
              <a:gd name="connsiteX0" fmla="*/ 0 w 1921905"/>
              <a:gd name="connsiteY0" fmla="*/ 1293897 h 1955884"/>
              <a:gd name="connsiteX1" fmla="*/ 1319212 w 1921905"/>
              <a:gd name="connsiteY1" fmla="*/ 1955884 h 1955884"/>
              <a:gd name="connsiteX0" fmla="*/ 0 w 1452957"/>
              <a:gd name="connsiteY0" fmla="*/ 1264319 h 1983456"/>
              <a:gd name="connsiteX1" fmla="*/ 733425 w 1452957"/>
              <a:gd name="connsiteY1" fmla="*/ 1983456 h 1983456"/>
              <a:gd name="connsiteX0" fmla="*/ 0 w 1795289"/>
              <a:gd name="connsiteY0" fmla="*/ 1049027 h 1768164"/>
              <a:gd name="connsiteX1" fmla="*/ 733425 w 1795289"/>
              <a:gd name="connsiteY1" fmla="*/ 1768164 h 1768164"/>
              <a:gd name="connsiteX0" fmla="*/ 0 w 2051450"/>
              <a:gd name="connsiteY0" fmla="*/ 1060352 h 1779489"/>
              <a:gd name="connsiteX1" fmla="*/ 733425 w 2051450"/>
              <a:gd name="connsiteY1" fmla="*/ 1779489 h 1779489"/>
              <a:gd name="connsiteX0" fmla="*/ 0 w 1810380"/>
              <a:gd name="connsiteY0" fmla="*/ 1363663 h 2082800"/>
              <a:gd name="connsiteX1" fmla="*/ 733425 w 1810380"/>
              <a:gd name="connsiteY1" fmla="*/ 2082800 h 2082800"/>
              <a:gd name="connsiteX0" fmla="*/ 0 w 1258475"/>
              <a:gd name="connsiteY0" fmla="*/ 1462141 h 2181278"/>
              <a:gd name="connsiteX1" fmla="*/ 733425 w 1258475"/>
              <a:gd name="connsiteY1" fmla="*/ 2181278 h 2181278"/>
              <a:gd name="connsiteX0" fmla="*/ 0 w 2436823"/>
              <a:gd name="connsiteY0" fmla="*/ 1345664 h 2350551"/>
              <a:gd name="connsiteX1" fmla="*/ 2119313 w 2436823"/>
              <a:gd name="connsiteY1" fmla="*/ 2350551 h 2350551"/>
              <a:gd name="connsiteX0" fmla="*/ 0 w 2652565"/>
              <a:gd name="connsiteY0" fmla="*/ 2084714 h 3089601"/>
              <a:gd name="connsiteX1" fmla="*/ 2119313 w 2652565"/>
              <a:gd name="connsiteY1" fmla="*/ 3089601 h 3089601"/>
              <a:gd name="connsiteX0" fmla="*/ 0 w 2709488"/>
              <a:gd name="connsiteY0" fmla="*/ 2668782 h 3673669"/>
              <a:gd name="connsiteX1" fmla="*/ 2119313 w 2709488"/>
              <a:gd name="connsiteY1" fmla="*/ 3673669 h 3673669"/>
              <a:gd name="connsiteX0" fmla="*/ 0 w 2673843"/>
              <a:gd name="connsiteY0" fmla="*/ 2657503 h 3662390"/>
              <a:gd name="connsiteX1" fmla="*/ 2119313 w 2673843"/>
              <a:gd name="connsiteY1" fmla="*/ 3662390 h 3662390"/>
              <a:gd name="connsiteX0" fmla="*/ 0 w 1145018"/>
              <a:gd name="connsiteY0" fmla="*/ 2586527 h 3748577"/>
              <a:gd name="connsiteX1" fmla="*/ 147638 w 1145018"/>
              <a:gd name="connsiteY1" fmla="*/ 3748577 h 3748577"/>
            </a:gdLst>
            <a:ahLst/>
            <a:cxnLst>
              <a:cxn ang="0">
                <a:pos x="connsiteX0" y="connsiteY0"/>
              </a:cxn>
              <a:cxn ang="0">
                <a:pos x="connsiteX1" y="connsiteY1"/>
              </a:cxn>
            </a:cxnLst>
            <a:rect l="l" t="t" r="r" b="b"/>
            <a:pathLst>
              <a:path w="1145018" h="3748577">
                <a:moveTo>
                  <a:pt x="0" y="2586527"/>
                </a:moveTo>
                <a:cubicBezTo>
                  <a:pt x="1020760" y="-1071074"/>
                  <a:pt x="1893889" y="-994873"/>
                  <a:pt x="147638" y="3748577"/>
                </a:cubicBezTo>
              </a:path>
            </a:pathLst>
          </a:custGeom>
          <a:noFill/>
          <a:ln w="28575" cap="rnd">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8" name="椭圆 57"/>
          <p:cNvSpPr/>
          <p:nvPr/>
        </p:nvSpPr>
        <p:spPr>
          <a:xfrm>
            <a:off x="5981570" y="4940509"/>
            <a:ext cx="370070" cy="67648"/>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6065135" y="4954436"/>
            <a:ext cx="189015" cy="39792"/>
          </a:xfrm>
          <a:prstGeom prst="ellips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rot="3375645">
            <a:off x="4913209" y="5031195"/>
            <a:ext cx="341853" cy="341853"/>
            <a:chOff x="2814405" y="2119805"/>
            <a:chExt cx="409142" cy="409142"/>
          </a:xfrm>
        </p:grpSpPr>
        <p:sp>
          <p:nvSpPr>
            <p:cNvPr id="61" name="椭圆 6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3" name="组合 62"/>
          <p:cNvGrpSpPr/>
          <p:nvPr/>
        </p:nvGrpSpPr>
        <p:grpSpPr>
          <a:xfrm rot="3375645">
            <a:off x="6116534" y="5769744"/>
            <a:ext cx="341853" cy="341853"/>
            <a:chOff x="2814405" y="2119805"/>
            <a:chExt cx="409142" cy="409142"/>
          </a:xfrm>
        </p:grpSpPr>
        <p:sp>
          <p:nvSpPr>
            <p:cNvPr id="64" name="椭圆 63"/>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rot="3375645">
            <a:off x="7171911" y="5381537"/>
            <a:ext cx="341853" cy="341853"/>
            <a:chOff x="2814405" y="2119805"/>
            <a:chExt cx="409142" cy="409142"/>
          </a:xfrm>
        </p:grpSpPr>
        <p:sp>
          <p:nvSpPr>
            <p:cNvPr id="67" name="椭圆 6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rot="3375645">
            <a:off x="5495293" y="5043913"/>
            <a:ext cx="341853" cy="341853"/>
            <a:chOff x="2814405" y="2119805"/>
            <a:chExt cx="409142" cy="409142"/>
          </a:xfrm>
        </p:grpSpPr>
        <p:sp>
          <p:nvSpPr>
            <p:cNvPr id="70" name="椭圆 69"/>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中心亮"/>
          <p:cNvGrpSpPr/>
          <p:nvPr/>
        </p:nvGrpSpPr>
        <p:grpSpPr>
          <a:xfrm rot="3375645">
            <a:off x="6001933" y="4782890"/>
            <a:ext cx="341853" cy="341853"/>
            <a:chOff x="2814405" y="2119805"/>
            <a:chExt cx="409142" cy="409142"/>
          </a:xfrm>
        </p:grpSpPr>
        <p:sp>
          <p:nvSpPr>
            <p:cNvPr id="73" name="椭圆 7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任意多边形 74"/>
          <p:cNvSpPr/>
          <p:nvPr/>
        </p:nvSpPr>
        <p:spPr>
          <a:xfrm>
            <a:off x="5491328" y="4207044"/>
            <a:ext cx="665330" cy="1191475"/>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4678422 w 4678422"/>
              <a:gd name="connsiteY0" fmla="*/ 1273031 h 1273031"/>
              <a:gd name="connsiteX1" fmla="*/ 174049 w 4678422"/>
              <a:gd name="connsiteY1" fmla="*/ 932988 h 1273031"/>
              <a:gd name="connsiteX0" fmla="*/ 4634282 w 4729310"/>
              <a:gd name="connsiteY0" fmla="*/ 1564930 h 1564930"/>
              <a:gd name="connsiteX1" fmla="*/ 129909 w 4729310"/>
              <a:gd name="connsiteY1" fmla="*/ 1224887 h 1564930"/>
              <a:gd name="connsiteX0" fmla="*/ 4504373 w 4817772"/>
              <a:gd name="connsiteY0" fmla="*/ 1762037 h 1762037"/>
              <a:gd name="connsiteX1" fmla="*/ 0 w 4817772"/>
              <a:gd name="connsiteY1" fmla="*/ 1421994 h 1762037"/>
              <a:gd name="connsiteX0" fmla="*/ 4458653 w 4777567"/>
              <a:gd name="connsiteY0" fmla="*/ 1762037 h 1762037"/>
              <a:gd name="connsiteX1" fmla="*/ 0 w 4777567"/>
              <a:gd name="connsiteY1" fmla="*/ 1421994 h 1762037"/>
              <a:gd name="connsiteX0" fmla="*/ 2896553 w 3535662"/>
              <a:gd name="connsiteY0" fmla="*/ 1796262 h 1796262"/>
              <a:gd name="connsiteX1" fmla="*/ 0 w 3535662"/>
              <a:gd name="connsiteY1" fmla="*/ 1395259 h 1796262"/>
              <a:gd name="connsiteX0" fmla="*/ 496253 w 2310736"/>
              <a:gd name="connsiteY0" fmla="*/ 2024379 h 2024379"/>
              <a:gd name="connsiteX1" fmla="*/ 0 w 2310736"/>
              <a:gd name="connsiteY1" fmla="*/ 1242376 h 2024379"/>
              <a:gd name="connsiteX0" fmla="*/ 496253 w 2202784"/>
              <a:gd name="connsiteY0" fmla="*/ 1634911 h 1634911"/>
              <a:gd name="connsiteX1" fmla="*/ 0 w 2202784"/>
              <a:gd name="connsiteY1" fmla="*/ 852908 h 1634911"/>
              <a:gd name="connsiteX0" fmla="*/ 496253 w 848180"/>
              <a:gd name="connsiteY0" fmla="*/ 1200930 h 1200930"/>
              <a:gd name="connsiteX1" fmla="*/ 0 w 848180"/>
              <a:gd name="connsiteY1" fmla="*/ 418927 h 1200930"/>
              <a:gd name="connsiteX0" fmla="*/ 496253 w 958077"/>
              <a:gd name="connsiteY0" fmla="*/ 1489578 h 1489578"/>
              <a:gd name="connsiteX1" fmla="*/ 0 w 958077"/>
              <a:gd name="connsiteY1" fmla="*/ 707575 h 1489578"/>
              <a:gd name="connsiteX0" fmla="*/ 496253 w 822008"/>
              <a:gd name="connsiteY0" fmla="*/ 1489578 h 1489578"/>
              <a:gd name="connsiteX1" fmla="*/ 0 w 822008"/>
              <a:gd name="connsiteY1" fmla="*/ 707575 h 1489578"/>
              <a:gd name="connsiteX0" fmla="*/ 496253 w 881965"/>
              <a:gd name="connsiteY0" fmla="*/ 1228493 h 1228493"/>
              <a:gd name="connsiteX1" fmla="*/ 0 w 881965"/>
              <a:gd name="connsiteY1" fmla="*/ 446490 h 1228493"/>
              <a:gd name="connsiteX0" fmla="*/ 496253 w 950186"/>
              <a:gd name="connsiteY0" fmla="*/ 1127249 h 1142674"/>
              <a:gd name="connsiteX1" fmla="*/ 0 w 950186"/>
              <a:gd name="connsiteY1" fmla="*/ 345246 h 1142674"/>
              <a:gd name="connsiteX0" fmla="*/ 496253 w 864518"/>
              <a:gd name="connsiteY0" fmla="*/ 1171543 h 1171543"/>
              <a:gd name="connsiteX1" fmla="*/ 0 w 864518"/>
              <a:gd name="connsiteY1" fmla="*/ 389540 h 1171543"/>
              <a:gd name="connsiteX0" fmla="*/ 496253 w 565132"/>
              <a:gd name="connsiteY0" fmla="*/ 1289296 h 1289296"/>
              <a:gd name="connsiteX1" fmla="*/ 0 w 565132"/>
              <a:gd name="connsiteY1" fmla="*/ 507293 h 1289296"/>
              <a:gd name="connsiteX0" fmla="*/ 796290 w 833150"/>
              <a:gd name="connsiteY0" fmla="*/ 1261440 h 1261440"/>
              <a:gd name="connsiteX1" fmla="*/ 0 w 833150"/>
              <a:gd name="connsiteY1" fmla="*/ 512774 h 1261440"/>
              <a:gd name="connsiteX0" fmla="*/ 796290 w 940364"/>
              <a:gd name="connsiteY0" fmla="*/ 1272258 h 1272258"/>
              <a:gd name="connsiteX1" fmla="*/ 0 w 940364"/>
              <a:gd name="connsiteY1" fmla="*/ 523592 h 1272258"/>
              <a:gd name="connsiteX0" fmla="*/ 796290 w 1054113"/>
              <a:gd name="connsiteY0" fmla="*/ 1129568 h 1129568"/>
              <a:gd name="connsiteX1" fmla="*/ 0 w 1054113"/>
              <a:gd name="connsiteY1" fmla="*/ 380902 h 1129568"/>
              <a:gd name="connsiteX0" fmla="*/ 796290 w 1006947"/>
              <a:gd name="connsiteY0" fmla="*/ 1188156 h 1188156"/>
              <a:gd name="connsiteX1" fmla="*/ 0 w 1006947"/>
              <a:gd name="connsiteY1" fmla="*/ 439490 h 1188156"/>
              <a:gd name="connsiteX0" fmla="*/ 796290 w 885221"/>
              <a:gd name="connsiteY0" fmla="*/ 1118292 h 1118292"/>
              <a:gd name="connsiteX1" fmla="*/ 0 w 885221"/>
              <a:gd name="connsiteY1" fmla="*/ 369626 h 1118292"/>
              <a:gd name="connsiteX0" fmla="*/ 796290 w 796290"/>
              <a:gd name="connsiteY0" fmla="*/ 1108170 h 1108170"/>
              <a:gd name="connsiteX1" fmla="*/ 0 w 796290"/>
              <a:gd name="connsiteY1" fmla="*/ 359504 h 1108170"/>
              <a:gd name="connsiteX0" fmla="*/ 796290 w 796290"/>
              <a:gd name="connsiteY0" fmla="*/ 1182255 h 1182255"/>
              <a:gd name="connsiteX1" fmla="*/ 0 w 796290"/>
              <a:gd name="connsiteY1" fmla="*/ 433589 h 1182255"/>
              <a:gd name="connsiteX0" fmla="*/ 796290 w 796290"/>
              <a:gd name="connsiteY0" fmla="*/ 1425998 h 1425998"/>
              <a:gd name="connsiteX1" fmla="*/ 0 w 796290"/>
              <a:gd name="connsiteY1" fmla="*/ 677332 h 1425998"/>
            </a:gdLst>
            <a:ahLst/>
            <a:cxnLst>
              <a:cxn ang="0">
                <a:pos x="connsiteX0" y="connsiteY0"/>
              </a:cxn>
              <a:cxn ang="0">
                <a:pos x="connsiteX1" y="connsiteY1"/>
              </a:cxn>
            </a:cxnLst>
            <a:rect l="l" t="t" r="r" b="b"/>
            <a:pathLst>
              <a:path w="796290" h="1425998">
                <a:moveTo>
                  <a:pt x="796290" y="1425998"/>
                </a:moveTo>
                <a:cubicBezTo>
                  <a:pt x="548639" y="494453"/>
                  <a:pt x="230823" y="-817140"/>
                  <a:pt x="0" y="677332"/>
                </a:cubicBezTo>
              </a:path>
            </a:pathLst>
          </a:custGeom>
          <a:noFill/>
          <a:ln w="12700" cap="rnd">
            <a:solidFill>
              <a:schemeClr val="bg1">
                <a:alpha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3269826" y="4116827"/>
            <a:ext cx="4376662" cy="1358093"/>
          </a:xfrm>
          <a:custGeom>
            <a:avLst/>
            <a:gdLst>
              <a:gd name="connsiteX0" fmla="*/ 0 w 3890962"/>
              <a:gd name="connsiteY0" fmla="*/ 857116 h 1190491"/>
              <a:gd name="connsiteX1" fmla="*/ 1871662 w 3890962"/>
              <a:gd name="connsiteY1" fmla="*/ 4629 h 1190491"/>
              <a:gd name="connsiteX2" fmla="*/ 3890962 w 3890962"/>
              <a:gd name="connsiteY2" fmla="*/ 1190491 h 1190491"/>
              <a:gd name="connsiteX0" fmla="*/ 0 w 4748212"/>
              <a:gd name="connsiteY0" fmla="*/ 1314973 h 1314973"/>
              <a:gd name="connsiteX1" fmla="*/ 2728912 w 4748212"/>
              <a:gd name="connsiteY1" fmla="*/ 523 h 1314973"/>
              <a:gd name="connsiteX2" fmla="*/ 4748212 w 4748212"/>
              <a:gd name="connsiteY2" fmla="*/ 1186385 h 1314973"/>
              <a:gd name="connsiteX0" fmla="*/ 0 w 4748212"/>
              <a:gd name="connsiteY0" fmla="*/ 1323939 h 1323939"/>
              <a:gd name="connsiteX1" fmla="*/ 2728912 w 4748212"/>
              <a:gd name="connsiteY1" fmla="*/ 9489 h 1323939"/>
              <a:gd name="connsiteX2" fmla="*/ 4748212 w 4748212"/>
              <a:gd name="connsiteY2" fmla="*/ 1195351 h 1323939"/>
              <a:gd name="connsiteX0" fmla="*/ 0 w 4748212"/>
              <a:gd name="connsiteY0" fmla="*/ 128588 h 128588"/>
              <a:gd name="connsiteX1" fmla="*/ 4748212 w 4748212"/>
              <a:gd name="connsiteY1" fmla="*/ 0 h 128588"/>
              <a:gd name="connsiteX0" fmla="*/ 0 w 4748212"/>
              <a:gd name="connsiteY0" fmla="*/ 898720 h 898720"/>
              <a:gd name="connsiteX1" fmla="*/ 4748212 w 4748212"/>
              <a:gd name="connsiteY1" fmla="*/ 770132 h 898720"/>
              <a:gd name="connsiteX0" fmla="*/ 0 w 4748212"/>
              <a:gd name="connsiteY0" fmla="*/ 1322809 h 1322809"/>
              <a:gd name="connsiteX1" fmla="*/ 4748212 w 4748212"/>
              <a:gd name="connsiteY1" fmla="*/ 1194221 h 1322809"/>
              <a:gd name="connsiteX0" fmla="*/ 214787 w 4962999"/>
              <a:gd name="connsiteY0" fmla="*/ 1651479 h 1651479"/>
              <a:gd name="connsiteX1" fmla="*/ 4962999 w 4962999"/>
              <a:gd name="connsiteY1" fmla="*/ 1522891 h 1651479"/>
              <a:gd name="connsiteX0" fmla="*/ 14717 w 4762929"/>
              <a:gd name="connsiteY0" fmla="*/ 1296755 h 1296755"/>
              <a:gd name="connsiteX1" fmla="*/ 4762929 w 4762929"/>
              <a:gd name="connsiteY1" fmla="*/ 1168167 h 1296755"/>
              <a:gd name="connsiteX0" fmla="*/ 32110 w 3008672"/>
              <a:gd name="connsiteY0" fmla="*/ 1056081 h 1518043"/>
              <a:gd name="connsiteX1" fmla="*/ 3008672 w 3008672"/>
              <a:gd name="connsiteY1" fmla="*/ 1518043 h 1518043"/>
              <a:gd name="connsiteX0" fmla="*/ 30110 w 3006672"/>
              <a:gd name="connsiteY0" fmla="*/ 1286298 h 1748260"/>
              <a:gd name="connsiteX1" fmla="*/ 3006672 w 3006672"/>
              <a:gd name="connsiteY1" fmla="*/ 1748260 h 1748260"/>
              <a:gd name="connsiteX0" fmla="*/ 529762 w 1091736"/>
              <a:gd name="connsiteY0" fmla="*/ 1147967 h 1952829"/>
              <a:gd name="connsiteX1" fmla="*/ 1091736 w 1091736"/>
              <a:gd name="connsiteY1" fmla="*/ 1952829 h 1952829"/>
              <a:gd name="connsiteX0" fmla="*/ 1935517 w 1935517"/>
              <a:gd name="connsiteY0" fmla="*/ 1363430 h 1653942"/>
              <a:gd name="connsiteX1" fmla="*/ 625829 w 1935517"/>
              <a:gd name="connsiteY1" fmla="*/ 1653942 h 1653942"/>
              <a:gd name="connsiteX0" fmla="*/ 1886771 w 1886771"/>
              <a:gd name="connsiteY0" fmla="*/ 1410945 h 1601445"/>
              <a:gd name="connsiteX1" fmla="*/ 634233 w 1886771"/>
              <a:gd name="connsiteY1" fmla="*/ 1601445 h 1601445"/>
              <a:gd name="connsiteX0" fmla="*/ 1911118 w 1911118"/>
              <a:gd name="connsiteY0" fmla="*/ 1376815 h 1638752"/>
              <a:gd name="connsiteX1" fmla="*/ 630005 w 1911118"/>
              <a:gd name="connsiteY1" fmla="*/ 1638752 h 1638752"/>
              <a:gd name="connsiteX0" fmla="*/ 1970508 w 1970508"/>
              <a:gd name="connsiteY0" fmla="*/ 1182814 h 1444751"/>
              <a:gd name="connsiteX1" fmla="*/ 689395 w 1970508"/>
              <a:gd name="connsiteY1" fmla="*/ 1444751 h 1444751"/>
              <a:gd name="connsiteX0" fmla="*/ 1395035 w 1395035"/>
              <a:gd name="connsiteY0" fmla="*/ 807841 h 1069778"/>
              <a:gd name="connsiteX1" fmla="*/ 113922 w 1395035"/>
              <a:gd name="connsiteY1" fmla="*/ 1069778 h 1069778"/>
              <a:gd name="connsiteX0" fmla="*/ 1493383 w 1493383"/>
              <a:gd name="connsiteY0" fmla="*/ 633956 h 895893"/>
              <a:gd name="connsiteX1" fmla="*/ 212270 w 1493383"/>
              <a:gd name="connsiteY1" fmla="*/ 895893 h 895893"/>
              <a:gd name="connsiteX0" fmla="*/ 1327105 w 1744369"/>
              <a:gd name="connsiteY0" fmla="*/ 645736 h 907673"/>
              <a:gd name="connsiteX1" fmla="*/ 45992 w 1744369"/>
              <a:gd name="connsiteY1" fmla="*/ 907673 h 907673"/>
              <a:gd name="connsiteX0" fmla="*/ 1281113 w 2048681"/>
              <a:gd name="connsiteY0" fmla="*/ 713514 h 975451"/>
              <a:gd name="connsiteX1" fmla="*/ 0 w 2048681"/>
              <a:gd name="connsiteY1" fmla="*/ 975451 h 975451"/>
              <a:gd name="connsiteX0" fmla="*/ 1281113 w 2009821"/>
              <a:gd name="connsiteY0" fmla="*/ 806670 h 1068607"/>
              <a:gd name="connsiteX1" fmla="*/ 0 w 2009821"/>
              <a:gd name="connsiteY1" fmla="*/ 1068607 h 1068607"/>
              <a:gd name="connsiteX0" fmla="*/ 1281113 w 1859838"/>
              <a:gd name="connsiteY0" fmla="*/ 790746 h 1052683"/>
              <a:gd name="connsiteX1" fmla="*/ 0 w 1859838"/>
              <a:gd name="connsiteY1" fmla="*/ 1052683 h 1052683"/>
              <a:gd name="connsiteX0" fmla="*/ 1485752 w 1850692"/>
              <a:gd name="connsiteY0" fmla="*/ 838934 h 1100871"/>
              <a:gd name="connsiteX1" fmla="*/ 204639 w 1850692"/>
              <a:gd name="connsiteY1" fmla="*/ 1100871 h 1100871"/>
              <a:gd name="connsiteX0" fmla="*/ 1691940 w 1691940"/>
              <a:gd name="connsiteY0" fmla="*/ 942037 h 1203974"/>
              <a:gd name="connsiteX1" fmla="*/ 410827 w 1691940"/>
              <a:gd name="connsiteY1" fmla="*/ 1203974 h 1203974"/>
              <a:gd name="connsiteX0" fmla="*/ 4678422 w 4678422"/>
              <a:gd name="connsiteY0" fmla="*/ 1273031 h 1273031"/>
              <a:gd name="connsiteX1" fmla="*/ 174049 w 4678422"/>
              <a:gd name="connsiteY1" fmla="*/ 932988 h 1273031"/>
              <a:gd name="connsiteX0" fmla="*/ 4634282 w 4729310"/>
              <a:gd name="connsiteY0" fmla="*/ 1564930 h 1564930"/>
              <a:gd name="connsiteX1" fmla="*/ 129909 w 4729310"/>
              <a:gd name="connsiteY1" fmla="*/ 1224887 h 1564930"/>
              <a:gd name="connsiteX0" fmla="*/ 4504373 w 4817772"/>
              <a:gd name="connsiteY0" fmla="*/ 1762037 h 1762037"/>
              <a:gd name="connsiteX1" fmla="*/ 0 w 4817772"/>
              <a:gd name="connsiteY1" fmla="*/ 1421994 h 1762037"/>
              <a:gd name="connsiteX0" fmla="*/ 4458653 w 4777567"/>
              <a:gd name="connsiteY0" fmla="*/ 1762037 h 1762037"/>
              <a:gd name="connsiteX1" fmla="*/ 0 w 4777567"/>
              <a:gd name="connsiteY1" fmla="*/ 1421994 h 1762037"/>
              <a:gd name="connsiteX0" fmla="*/ 2896553 w 3535662"/>
              <a:gd name="connsiteY0" fmla="*/ 1796262 h 1796262"/>
              <a:gd name="connsiteX1" fmla="*/ 0 w 3535662"/>
              <a:gd name="connsiteY1" fmla="*/ 1395259 h 1796262"/>
              <a:gd name="connsiteX0" fmla="*/ 496253 w 2310736"/>
              <a:gd name="connsiteY0" fmla="*/ 2024379 h 2024379"/>
              <a:gd name="connsiteX1" fmla="*/ 0 w 2310736"/>
              <a:gd name="connsiteY1" fmla="*/ 1242376 h 2024379"/>
              <a:gd name="connsiteX0" fmla="*/ 496253 w 2202784"/>
              <a:gd name="connsiteY0" fmla="*/ 1634911 h 1634911"/>
              <a:gd name="connsiteX1" fmla="*/ 0 w 2202784"/>
              <a:gd name="connsiteY1" fmla="*/ 852908 h 1634911"/>
              <a:gd name="connsiteX0" fmla="*/ 496253 w 848180"/>
              <a:gd name="connsiteY0" fmla="*/ 1200930 h 1200930"/>
              <a:gd name="connsiteX1" fmla="*/ 0 w 848180"/>
              <a:gd name="connsiteY1" fmla="*/ 418927 h 1200930"/>
              <a:gd name="connsiteX0" fmla="*/ 496253 w 958077"/>
              <a:gd name="connsiteY0" fmla="*/ 1489578 h 1489578"/>
              <a:gd name="connsiteX1" fmla="*/ 0 w 958077"/>
              <a:gd name="connsiteY1" fmla="*/ 707575 h 1489578"/>
              <a:gd name="connsiteX0" fmla="*/ 496253 w 822008"/>
              <a:gd name="connsiteY0" fmla="*/ 1489578 h 1489578"/>
              <a:gd name="connsiteX1" fmla="*/ 0 w 822008"/>
              <a:gd name="connsiteY1" fmla="*/ 707575 h 1489578"/>
              <a:gd name="connsiteX0" fmla="*/ 496253 w 881965"/>
              <a:gd name="connsiteY0" fmla="*/ 1228493 h 1228493"/>
              <a:gd name="connsiteX1" fmla="*/ 0 w 881965"/>
              <a:gd name="connsiteY1" fmla="*/ 446490 h 1228493"/>
              <a:gd name="connsiteX0" fmla="*/ 496253 w 950186"/>
              <a:gd name="connsiteY0" fmla="*/ 1127249 h 1142674"/>
              <a:gd name="connsiteX1" fmla="*/ 0 w 950186"/>
              <a:gd name="connsiteY1" fmla="*/ 345246 h 1142674"/>
              <a:gd name="connsiteX0" fmla="*/ 496253 w 864518"/>
              <a:gd name="connsiteY0" fmla="*/ 1171543 h 1171543"/>
              <a:gd name="connsiteX1" fmla="*/ 0 w 864518"/>
              <a:gd name="connsiteY1" fmla="*/ 389540 h 1171543"/>
              <a:gd name="connsiteX0" fmla="*/ 496253 w 565132"/>
              <a:gd name="connsiteY0" fmla="*/ 1289296 h 1289296"/>
              <a:gd name="connsiteX1" fmla="*/ 0 w 565132"/>
              <a:gd name="connsiteY1" fmla="*/ 507293 h 1289296"/>
              <a:gd name="connsiteX0" fmla="*/ 796290 w 833150"/>
              <a:gd name="connsiteY0" fmla="*/ 1261440 h 1261440"/>
              <a:gd name="connsiteX1" fmla="*/ 0 w 833150"/>
              <a:gd name="connsiteY1" fmla="*/ 512774 h 1261440"/>
              <a:gd name="connsiteX0" fmla="*/ 796290 w 940364"/>
              <a:gd name="connsiteY0" fmla="*/ 1272258 h 1272258"/>
              <a:gd name="connsiteX1" fmla="*/ 0 w 940364"/>
              <a:gd name="connsiteY1" fmla="*/ 523592 h 1272258"/>
              <a:gd name="connsiteX0" fmla="*/ 796290 w 1054113"/>
              <a:gd name="connsiteY0" fmla="*/ 1129568 h 1129568"/>
              <a:gd name="connsiteX1" fmla="*/ 0 w 1054113"/>
              <a:gd name="connsiteY1" fmla="*/ 380902 h 1129568"/>
              <a:gd name="connsiteX0" fmla="*/ 796290 w 1006947"/>
              <a:gd name="connsiteY0" fmla="*/ 1188156 h 1188156"/>
              <a:gd name="connsiteX1" fmla="*/ 0 w 1006947"/>
              <a:gd name="connsiteY1" fmla="*/ 439490 h 1188156"/>
              <a:gd name="connsiteX0" fmla="*/ 796290 w 885221"/>
              <a:gd name="connsiteY0" fmla="*/ 1118292 h 1118292"/>
              <a:gd name="connsiteX1" fmla="*/ 0 w 885221"/>
              <a:gd name="connsiteY1" fmla="*/ 369626 h 1118292"/>
              <a:gd name="connsiteX0" fmla="*/ 796290 w 796290"/>
              <a:gd name="connsiteY0" fmla="*/ 1108170 h 1108170"/>
              <a:gd name="connsiteX1" fmla="*/ 0 w 796290"/>
              <a:gd name="connsiteY1" fmla="*/ 359504 h 1108170"/>
              <a:gd name="connsiteX0" fmla="*/ 796290 w 796290"/>
              <a:gd name="connsiteY0" fmla="*/ 1182255 h 1182255"/>
              <a:gd name="connsiteX1" fmla="*/ 0 w 796290"/>
              <a:gd name="connsiteY1" fmla="*/ 433589 h 1182255"/>
              <a:gd name="connsiteX0" fmla="*/ 796290 w 796290"/>
              <a:gd name="connsiteY0" fmla="*/ 1425998 h 1425998"/>
              <a:gd name="connsiteX1" fmla="*/ 0 w 796290"/>
              <a:gd name="connsiteY1" fmla="*/ 677332 h 1425998"/>
              <a:gd name="connsiteX0" fmla="*/ 1794510 w 1794510"/>
              <a:gd name="connsiteY0" fmla="*/ 986660 h 986660"/>
              <a:gd name="connsiteX1" fmla="*/ 0 w 1794510"/>
              <a:gd name="connsiteY1" fmla="*/ 878074 h 986660"/>
              <a:gd name="connsiteX0" fmla="*/ 5337810 w 5337810"/>
              <a:gd name="connsiteY0" fmla="*/ 1319334 h 1319334"/>
              <a:gd name="connsiteX1" fmla="*/ 0 w 5337810"/>
              <a:gd name="connsiteY1" fmla="*/ 715448 h 1319334"/>
              <a:gd name="connsiteX0" fmla="*/ 5337810 w 5337810"/>
              <a:gd name="connsiteY0" fmla="*/ 1801295 h 1801295"/>
              <a:gd name="connsiteX1" fmla="*/ 0 w 5337810"/>
              <a:gd name="connsiteY1" fmla="*/ 1197409 h 1801295"/>
              <a:gd name="connsiteX0" fmla="*/ 5449028 w 5449028"/>
              <a:gd name="connsiteY0" fmla="*/ 1821850 h 1821850"/>
              <a:gd name="connsiteX1" fmla="*/ 111218 w 5449028"/>
              <a:gd name="connsiteY1" fmla="*/ 1217964 h 1821850"/>
              <a:gd name="connsiteX0" fmla="*/ 5238140 w 5238140"/>
              <a:gd name="connsiteY0" fmla="*/ 1625412 h 1625412"/>
              <a:gd name="connsiteX1" fmla="*/ 128930 w 5238140"/>
              <a:gd name="connsiteY1" fmla="*/ 1425386 h 1625412"/>
            </a:gdLst>
            <a:ahLst/>
            <a:cxnLst>
              <a:cxn ang="0">
                <a:pos x="connsiteX0" y="connsiteY0"/>
              </a:cxn>
              <a:cxn ang="0">
                <a:pos x="connsiteX1" y="connsiteY1"/>
              </a:cxn>
            </a:cxnLst>
            <a:rect l="l" t="t" r="r" b="b"/>
            <a:pathLst>
              <a:path w="5238140" h="1625412">
                <a:moveTo>
                  <a:pt x="5238140" y="1625412"/>
                </a:moveTo>
                <a:cubicBezTo>
                  <a:pt x="106069" y="-875853"/>
                  <a:pt x="-303187" y="-122426"/>
                  <a:pt x="128930" y="1425386"/>
                </a:cubicBezTo>
              </a:path>
            </a:pathLst>
          </a:custGeom>
          <a:noFill/>
          <a:ln w="12700" cap="rnd">
            <a:solidFill>
              <a:schemeClr val="bg1">
                <a:alpha val="4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1760403" y="4667612"/>
            <a:ext cx="8671194" cy="1689646"/>
          </a:xfrm>
          <a:prstGeom prst="ellipse">
            <a:avLst/>
          </a:prstGeom>
          <a:noFill/>
          <a:ln>
            <a:solidFill>
              <a:schemeClr val="bg1">
                <a:alpha val="2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rot="3375645">
            <a:off x="6887013" y="2645538"/>
            <a:ext cx="429050" cy="429050"/>
            <a:chOff x="2814405" y="2119805"/>
            <a:chExt cx="409142" cy="409142"/>
          </a:xfrm>
        </p:grpSpPr>
        <p:sp>
          <p:nvSpPr>
            <p:cNvPr id="79" name="椭圆 7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a:off x="6351640" y="4636316"/>
            <a:ext cx="3454400" cy="635000"/>
            <a:chOff x="6724438" y="1956277"/>
            <a:chExt cx="3454400" cy="635000"/>
          </a:xfrm>
        </p:grpSpPr>
        <p:sp>
          <p:nvSpPr>
            <p:cNvPr id="82" name="任意多边形 81"/>
            <p:cNvSpPr/>
            <p:nvPr/>
          </p:nvSpPr>
          <p:spPr>
            <a:xfrm>
              <a:off x="6724438" y="1956277"/>
              <a:ext cx="3454400" cy="635000"/>
            </a:xfrm>
            <a:custGeom>
              <a:avLst/>
              <a:gdLst>
                <a:gd name="connsiteX0" fmla="*/ 44454 w 3454400"/>
                <a:gd name="connsiteY0" fmla="*/ 0 h 635000"/>
                <a:gd name="connsiteX1" fmla="*/ 315694 w 3454400"/>
                <a:gd name="connsiteY1" fmla="*/ 0 h 635000"/>
                <a:gd name="connsiteX2" fmla="*/ 353218 w 3454400"/>
                <a:gd name="connsiteY2" fmla="*/ 44449 h 635000"/>
                <a:gd name="connsiteX3" fmla="*/ 1088232 w 3454400"/>
                <a:gd name="connsiteY3" fmla="*/ 44449 h 635000"/>
                <a:gd name="connsiteX4" fmla="*/ 1125756 w 3454400"/>
                <a:gd name="connsiteY4" fmla="*/ 0 h 635000"/>
                <a:gd name="connsiteX5" fmla="*/ 3409946 w 3454400"/>
                <a:gd name="connsiteY5" fmla="*/ 0 h 635000"/>
                <a:gd name="connsiteX6" fmla="*/ 3454400 w 3454400"/>
                <a:gd name="connsiteY6" fmla="*/ 44454 h 635000"/>
                <a:gd name="connsiteX7" fmla="*/ 3454400 w 3454400"/>
                <a:gd name="connsiteY7" fmla="*/ 488946 h 635000"/>
                <a:gd name="connsiteX8" fmla="*/ 3409946 w 3454400"/>
                <a:gd name="connsiteY8" fmla="*/ 533400 h 635000"/>
                <a:gd name="connsiteX9" fmla="*/ 3163729 w 3454400"/>
                <a:gd name="connsiteY9" fmla="*/ 533400 h 635000"/>
                <a:gd name="connsiteX10" fmla="*/ 3141345 w 3454400"/>
                <a:gd name="connsiteY10" fmla="*/ 443865 h 635000"/>
                <a:gd name="connsiteX11" fmla="*/ 1594485 w 3454400"/>
                <a:gd name="connsiteY11" fmla="*/ 443865 h 635000"/>
                <a:gd name="connsiteX12" fmla="*/ 1572101 w 3454400"/>
                <a:gd name="connsiteY12" fmla="*/ 533400 h 635000"/>
                <a:gd name="connsiteX13" fmla="*/ 297815 w 3454400"/>
                <a:gd name="connsiteY13" fmla="*/ 533400 h 635000"/>
                <a:gd name="connsiteX14" fmla="*/ 244475 w 3454400"/>
                <a:gd name="connsiteY14" fmla="*/ 635000 h 635000"/>
                <a:gd name="connsiteX15" fmla="*/ 191135 w 3454400"/>
                <a:gd name="connsiteY15" fmla="*/ 533400 h 635000"/>
                <a:gd name="connsiteX16" fmla="*/ 44454 w 3454400"/>
                <a:gd name="connsiteY16" fmla="*/ 533400 h 635000"/>
                <a:gd name="connsiteX17" fmla="*/ 0 w 3454400"/>
                <a:gd name="connsiteY17" fmla="*/ 488946 h 635000"/>
                <a:gd name="connsiteX18" fmla="*/ 0 w 3454400"/>
                <a:gd name="connsiteY18" fmla="*/ 44454 h 635000"/>
                <a:gd name="connsiteX19" fmla="*/ 44454 w 3454400"/>
                <a:gd name="connsiteY19" fmla="*/ 0 h 6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54400" h="635000">
                  <a:moveTo>
                    <a:pt x="44454" y="0"/>
                  </a:moveTo>
                  <a:lnTo>
                    <a:pt x="315694" y="0"/>
                  </a:lnTo>
                  <a:lnTo>
                    <a:pt x="353218" y="44449"/>
                  </a:lnTo>
                  <a:lnTo>
                    <a:pt x="1088232" y="44449"/>
                  </a:lnTo>
                  <a:lnTo>
                    <a:pt x="1125756" y="0"/>
                  </a:lnTo>
                  <a:lnTo>
                    <a:pt x="3409946" y="0"/>
                  </a:lnTo>
                  <a:cubicBezTo>
                    <a:pt x="3434497" y="0"/>
                    <a:pt x="3454400" y="19903"/>
                    <a:pt x="3454400" y="44454"/>
                  </a:cubicBezTo>
                  <a:lnTo>
                    <a:pt x="3454400" y="488946"/>
                  </a:lnTo>
                  <a:cubicBezTo>
                    <a:pt x="3454400" y="513497"/>
                    <a:pt x="3434497" y="533400"/>
                    <a:pt x="3409946" y="533400"/>
                  </a:cubicBezTo>
                  <a:lnTo>
                    <a:pt x="3163729" y="533400"/>
                  </a:lnTo>
                  <a:lnTo>
                    <a:pt x="3141345" y="443865"/>
                  </a:lnTo>
                  <a:lnTo>
                    <a:pt x="1594485" y="443865"/>
                  </a:lnTo>
                  <a:lnTo>
                    <a:pt x="1572101" y="533400"/>
                  </a:lnTo>
                  <a:lnTo>
                    <a:pt x="297815" y="533400"/>
                  </a:lnTo>
                  <a:lnTo>
                    <a:pt x="244475" y="635000"/>
                  </a:lnTo>
                  <a:lnTo>
                    <a:pt x="191135" y="533400"/>
                  </a:lnTo>
                  <a:lnTo>
                    <a:pt x="44454" y="533400"/>
                  </a:lnTo>
                  <a:cubicBezTo>
                    <a:pt x="19903" y="533400"/>
                    <a:pt x="0" y="513497"/>
                    <a:pt x="0" y="488946"/>
                  </a:cubicBezTo>
                  <a:lnTo>
                    <a:pt x="0" y="44454"/>
                  </a:lnTo>
                  <a:cubicBezTo>
                    <a:pt x="0" y="19903"/>
                    <a:pt x="19903" y="0"/>
                    <a:pt x="44454" y="0"/>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文本框 109"/>
            <p:cNvSpPr txBox="1"/>
            <p:nvPr/>
          </p:nvSpPr>
          <p:spPr>
            <a:xfrm>
              <a:off x="6875536" y="2016971"/>
              <a:ext cx="955711" cy="461665"/>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2400" dirty="0">
                  <a:hlinkClick r:id="rId9" action="ppaction://hlinksldjump"/>
                </a:rPr>
                <a:t>No.</a:t>
              </a:r>
              <a:r>
                <a:rPr lang="en-US" altLang="zh-CN" sz="2400" dirty="0"/>
                <a:t>3</a:t>
              </a:r>
              <a:endParaRPr lang="zh-CN" altLang="en-US" sz="2400" dirty="0"/>
            </a:p>
          </p:txBody>
        </p:sp>
        <p:sp>
          <p:nvSpPr>
            <p:cNvPr id="84" name="文本框 110"/>
            <p:cNvSpPr txBox="1"/>
            <p:nvPr/>
          </p:nvSpPr>
          <p:spPr>
            <a:xfrm flipH="1">
              <a:off x="8413891" y="2000826"/>
              <a:ext cx="1307900" cy="400110"/>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寿险营销</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85" name="组合 84"/>
          <p:cNvGrpSpPr/>
          <p:nvPr/>
        </p:nvGrpSpPr>
        <p:grpSpPr>
          <a:xfrm rot="3375645">
            <a:off x="7932042" y="3908283"/>
            <a:ext cx="429050" cy="429050"/>
            <a:chOff x="2814405" y="2119805"/>
            <a:chExt cx="409142" cy="409142"/>
          </a:xfrm>
        </p:grpSpPr>
        <p:sp>
          <p:nvSpPr>
            <p:cNvPr id="86" name="椭圆 85"/>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2" name="组合 91"/>
          <p:cNvGrpSpPr/>
          <p:nvPr/>
        </p:nvGrpSpPr>
        <p:grpSpPr>
          <a:xfrm rot="3375645">
            <a:off x="4709870" y="3951826"/>
            <a:ext cx="429050" cy="429050"/>
            <a:chOff x="2814405" y="2119805"/>
            <a:chExt cx="409142" cy="409142"/>
          </a:xfrm>
        </p:grpSpPr>
        <p:sp>
          <p:nvSpPr>
            <p:cNvPr id="93" name="椭圆 9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p:nvGrpSpPr>
        <p:grpSpPr>
          <a:xfrm flipH="1">
            <a:off x="1714955" y="3377745"/>
            <a:ext cx="3472888" cy="635000"/>
            <a:chOff x="6849037" y="2085975"/>
            <a:chExt cx="3472888" cy="635000"/>
          </a:xfrm>
        </p:grpSpPr>
        <p:sp>
          <p:nvSpPr>
            <p:cNvPr id="96" name="任意多边形 95"/>
            <p:cNvSpPr/>
            <p:nvPr/>
          </p:nvSpPr>
          <p:spPr>
            <a:xfrm>
              <a:off x="6867525" y="2085975"/>
              <a:ext cx="3454400" cy="635000"/>
            </a:xfrm>
            <a:custGeom>
              <a:avLst/>
              <a:gdLst>
                <a:gd name="connsiteX0" fmla="*/ 44454 w 3454400"/>
                <a:gd name="connsiteY0" fmla="*/ 0 h 635000"/>
                <a:gd name="connsiteX1" fmla="*/ 315694 w 3454400"/>
                <a:gd name="connsiteY1" fmla="*/ 0 h 635000"/>
                <a:gd name="connsiteX2" fmla="*/ 353218 w 3454400"/>
                <a:gd name="connsiteY2" fmla="*/ 44449 h 635000"/>
                <a:gd name="connsiteX3" fmla="*/ 1088232 w 3454400"/>
                <a:gd name="connsiteY3" fmla="*/ 44449 h 635000"/>
                <a:gd name="connsiteX4" fmla="*/ 1125756 w 3454400"/>
                <a:gd name="connsiteY4" fmla="*/ 0 h 635000"/>
                <a:gd name="connsiteX5" fmla="*/ 3409946 w 3454400"/>
                <a:gd name="connsiteY5" fmla="*/ 0 h 635000"/>
                <a:gd name="connsiteX6" fmla="*/ 3454400 w 3454400"/>
                <a:gd name="connsiteY6" fmla="*/ 44454 h 635000"/>
                <a:gd name="connsiteX7" fmla="*/ 3454400 w 3454400"/>
                <a:gd name="connsiteY7" fmla="*/ 488946 h 635000"/>
                <a:gd name="connsiteX8" fmla="*/ 3409946 w 3454400"/>
                <a:gd name="connsiteY8" fmla="*/ 533400 h 635000"/>
                <a:gd name="connsiteX9" fmla="*/ 3163729 w 3454400"/>
                <a:gd name="connsiteY9" fmla="*/ 533400 h 635000"/>
                <a:gd name="connsiteX10" fmla="*/ 3141345 w 3454400"/>
                <a:gd name="connsiteY10" fmla="*/ 443865 h 635000"/>
                <a:gd name="connsiteX11" fmla="*/ 1594485 w 3454400"/>
                <a:gd name="connsiteY11" fmla="*/ 443865 h 635000"/>
                <a:gd name="connsiteX12" fmla="*/ 1572101 w 3454400"/>
                <a:gd name="connsiteY12" fmla="*/ 533400 h 635000"/>
                <a:gd name="connsiteX13" fmla="*/ 297815 w 3454400"/>
                <a:gd name="connsiteY13" fmla="*/ 533400 h 635000"/>
                <a:gd name="connsiteX14" fmla="*/ 244475 w 3454400"/>
                <a:gd name="connsiteY14" fmla="*/ 635000 h 635000"/>
                <a:gd name="connsiteX15" fmla="*/ 191135 w 3454400"/>
                <a:gd name="connsiteY15" fmla="*/ 533400 h 635000"/>
                <a:gd name="connsiteX16" fmla="*/ 44454 w 3454400"/>
                <a:gd name="connsiteY16" fmla="*/ 533400 h 635000"/>
                <a:gd name="connsiteX17" fmla="*/ 0 w 3454400"/>
                <a:gd name="connsiteY17" fmla="*/ 488946 h 635000"/>
                <a:gd name="connsiteX18" fmla="*/ 0 w 3454400"/>
                <a:gd name="connsiteY18" fmla="*/ 44454 h 635000"/>
                <a:gd name="connsiteX19" fmla="*/ 44454 w 3454400"/>
                <a:gd name="connsiteY19" fmla="*/ 0 h 6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54400" h="635000">
                  <a:moveTo>
                    <a:pt x="44454" y="0"/>
                  </a:moveTo>
                  <a:lnTo>
                    <a:pt x="315694" y="0"/>
                  </a:lnTo>
                  <a:lnTo>
                    <a:pt x="353218" y="44449"/>
                  </a:lnTo>
                  <a:lnTo>
                    <a:pt x="1088232" y="44449"/>
                  </a:lnTo>
                  <a:lnTo>
                    <a:pt x="1125756" y="0"/>
                  </a:lnTo>
                  <a:lnTo>
                    <a:pt x="3409946" y="0"/>
                  </a:lnTo>
                  <a:cubicBezTo>
                    <a:pt x="3434497" y="0"/>
                    <a:pt x="3454400" y="19903"/>
                    <a:pt x="3454400" y="44454"/>
                  </a:cubicBezTo>
                  <a:lnTo>
                    <a:pt x="3454400" y="488946"/>
                  </a:lnTo>
                  <a:cubicBezTo>
                    <a:pt x="3454400" y="513497"/>
                    <a:pt x="3434497" y="533400"/>
                    <a:pt x="3409946" y="533400"/>
                  </a:cubicBezTo>
                  <a:lnTo>
                    <a:pt x="3163729" y="533400"/>
                  </a:lnTo>
                  <a:lnTo>
                    <a:pt x="3141345" y="443865"/>
                  </a:lnTo>
                  <a:lnTo>
                    <a:pt x="1594485" y="443865"/>
                  </a:lnTo>
                  <a:lnTo>
                    <a:pt x="1572101" y="533400"/>
                  </a:lnTo>
                  <a:lnTo>
                    <a:pt x="297815" y="533400"/>
                  </a:lnTo>
                  <a:lnTo>
                    <a:pt x="244475" y="635000"/>
                  </a:lnTo>
                  <a:lnTo>
                    <a:pt x="191135" y="533400"/>
                  </a:lnTo>
                  <a:lnTo>
                    <a:pt x="44454" y="533400"/>
                  </a:lnTo>
                  <a:cubicBezTo>
                    <a:pt x="19903" y="533400"/>
                    <a:pt x="0" y="513497"/>
                    <a:pt x="0" y="488946"/>
                  </a:cubicBezTo>
                  <a:lnTo>
                    <a:pt x="0" y="44454"/>
                  </a:lnTo>
                  <a:cubicBezTo>
                    <a:pt x="0" y="19903"/>
                    <a:pt x="19903" y="0"/>
                    <a:pt x="44454" y="0"/>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文本框 123"/>
            <p:cNvSpPr txBox="1"/>
            <p:nvPr/>
          </p:nvSpPr>
          <p:spPr>
            <a:xfrm>
              <a:off x="6849037" y="2111492"/>
              <a:ext cx="955711" cy="461665"/>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2400" dirty="0">
                  <a:hlinkClick r:id="rId10" action="ppaction://hlinksldjump"/>
                </a:rPr>
                <a:t>No.</a:t>
              </a:r>
              <a:r>
                <a:rPr lang="en-US" altLang="zh-CN" sz="2400" dirty="0"/>
                <a:t>2</a:t>
              </a:r>
              <a:endParaRPr lang="zh-CN" altLang="en-US" sz="2400" dirty="0"/>
            </a:p>
          </p:txBody>
        </p:sp>
        <p:sp>
          <p:nvSpPr>
            <p:cNvPr id="98" name="文本框 124"/>
            <p:cNvSpPr txBox="1"/>
            <p:nvPr/>
          </p:nvSpPr>
          <p:spPr>
            <a:xfrm flipH="1">
              <a:off x="8870125" y="2120811"/>
              <a:ext cx="822855" cy="400110"/>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素质</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100" name="组合 99"/>
          <p:cNvGrpSpPr/>
          <p:nvPr/>
        </p:nvGrpSpPr>
        <p:grpSpPr>
          <a:xfrm rot="3375645">
            <a:off x="6280202" y="5075510"/>
            <a:ext cx="429050" cy="429050"/>
            <a:chOff x="2814405" y="2119805"/>
            <a:chExt cx="409142" cy="409142"/>
          </a:xfrm>
        </p:grpSpPr>
        <p:sp>
          <p:nvSpPr>
            <p:cNvPr id="107" name="椭圆 10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9" name="组合 108"/>
          <p:cNvGrpSpPr/>
          <p:nvPr/>
        </p:nvGrpSpPr>
        <p:grpSpPr>
          <a:xfrm>
            <a:off x="7019925" y="2238375"/>
            <a:ext cx="3454400" cy="635000"/>
            <a:chOff x="6867525" y="2085975"/>
            <a:chExt cx="3454400" cy="635000"/>
          </a:xfrm>
        </p:grpSpPr>
        <p:sp>
          <p:nvSpPr>
            <p:cNvPr id="110" name="任意多边形 109"/>
            <p:cNvSpPr/>
            <p:nvPr/>
          </p:nvSpPr>
          <p:spPr>
            <a:xfrm>
              <a:off x="6867525" y="2085975"/>
              <a:ext cx="3454400" cy="635000"/>
            </a:xfrm>
            <a:custGeom>
              <a:avLst/>
              <a:gdLst>
                <a:gd name="connsiteX0" fmla="*/ 44454 w 3454400"/>
                <a:gd name="connsiteY0" fmla="*/ 0 h 635000"/>
                <a:gd name="connsiteX1" fmla="*/ 315694 w 3454400"/>
                <a:gd name="connsiteY1" fmla="*/ 0 h 635000"/>
                <a:gd name="connsiteX2" fmla="*/ 353218 w 3454400"/>
                <a:gd name="connsiteY2" fmla="*/ 44449 h 635000"/>
                <a:gd name="connsiteX3" fmla="*/ 1088232 w 3454400"/>
                <a:gd name="connsiteY3" fmla="*/ 44449 h 635000"/>
                <a:gd name="connsiteX4" fmla="*/ 1125756 w 3454400"/>
                <a:gd name="connsiteY4" fmla="*/ 0 h 635000"/>
                <a:gd name="connsiteX5" fmla="*/ 3409946 w 3454400"/>
                <a:gd name="connsiteY5" fmla="*/ 0 h 635000"/>
                <a:gd name="connsiteX6" fmla="*/ 3454400 w 3454400"/>
                <a:gd name="connsiteY6" fmla="*/ 44454 h 635000"/>
                <a:gd name="connsiteX7" fmla="*/ 3454400 w 3454400"/>
                <a:gd name="connsiteY7" fmla="*/ 488946 h 635000"/>
                <a:gd name="connsiteX8" fmla="*/ 3409946 w 3454400"/>
                <a:gd name="connsiteY8" fmla="*/ 533400 h 635000"/>
                <a:gd name="connsiteX9" fmla="*/ 3163729 w 3454400"/>
                <a:gd name="connsiteY9" fmla="*/ 533400 h 635000"/>
                <a:gd name="connsiteX10" fmla="*/ 3141345 w 3454400"/>
                <a:gd name="connsiteY10" fmla="*/ 443865 h 635000"/>
                <a:gd name="connsiteX11" fmla="*/ 1594485 w 3454400"/>
                <a:gd name="connsiteY11" fmla="*/ 443865 h 635000"/>
                <a:gd name="connsiteX12" fmla="*/ 1572101 w 3454400"/>
                <a:gd name="connsiteY12" fmla="*/ 533400 h 635000"/>
                <a:gd name="connsiteX13" fmla="*/ 297815 w 3454400"/>
                <a:gd name="connsiteY13" fmla="*/ 533400 h 635000"/>
                <a:gd name="connsiteX14" fmla="*/ 244475 w 3454400"/>
                <a:gd name="connsiteY14" fmla="*/ 635000 h 635000"/>
                <a:gd name="connsiteX15" fmla="*/ 191135 w 3454400"/>
                <a:gd name="connsiteY15" fmla="*/ 533400 h 635000"/>
                <a:gd name="connsiteX16" fmla="*/ 44454 w 3454400"/>
                <a:gd name="connsiteY16" fmla="*/ 533400 h 635000"/>
                <a:gd name="connsiteX17" fmla="*/ 0 w 3454400"/>
                <a:gd name="connsiteY17" fmla="*/ 488946 h 635000"/>
                <a:gd name="connsiteX18" fmla="*/ 0 w 3454400"/>
                <a:gd name="connsiteY18" fmla="*/ 44454 h 635000"/>
                <a:gd name="connsiteX19" fmla="*/ 44454 w 3454400"/>
                <a:gd name="connsiteY19" fmla="*/ 0 h 6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54400" h="635000">
                  <a:moveTo>
                    <a:pt x="44454" y="0"/>
                  </a:moveTo>
                  <a:lnTo>
                    <a:pt x="315694" y="0"/>
                  </a:lnTo>
                  <a:lnTo>
                    <a:pt x="353218" y="44449"/>
                  </a:lnTo>
                  <a:lnTo>
                    <a:pt x="1088232" y="44449"/>
                  </a:lnTo>
                  <a:lnTo>
                    <a:pt x="1125756" y="0"/>
                  </a:lnTo>
                  <a:lnTo>
                    <a:pt x="3409946" y="0"/>
                  </a:lnTo>
                  <a:cubicBezTo>
                    <a:pt x="3434497" y="0"/>
                    <a:pt x="3454400" y="19903"/>
                    <a:pt x="3454400" y="44454"/>
                  </a:cubicBezTo>
                  <a:lnTo>
                    <a:pt x="3454400" y="488946"/>
                  </a:lnTo>
                  <a:cubicBezTo>
                    <a:pt x="3454400" y="513497"/>
                    <a:pt x="3434497" y="533400"/>
                    <a:pt x="3409946" y="533400"/>
                  </a:cubicBezTo>
                  <a:lnTo>
                    <a:pt x="3163729" y="533400"/>
                  </a:lnTo>
                  <a:lnTo>
                    <a:pt x="3141345" y="443865"/>
                  </a:lnTo>
                  <a:lnTo>
                    <a:pt x="1594485" y="443865"/>
                  </a:lnTo>
                  <a:lnTo>
                    <a:pt x="1572101" y="533400"/>
                  </a:lnTo>
                  <a:lnTo>
                    <a:pt x="297815" y="533400"/>
                  </a:lnTo>
                  <a:lnTo>
                    <a:pt x="244475" y="635000"/>
                  </a:lnTo>
                  <a:lnTo>
                    <a:pt x="191135" y="533400"/>
                  </a:lnTo>
                  <a:lnTo>
                    <a:pt x="44454" y="533400"/>
                  </a:lnTo>
                  <a:cubicBezTo>
                    <a:pt x="19903" y="533400"/>
                    <a:pt x="0" y="513497"/>
                    <a:pt x="0" y="488946"/>
                  </a:cubicBezTo>
                  <a:lnTo>
                    <a:pt x="0" y="44454"/>
                  </a:lnTo>
                  <a:cubicBezTo>
                    <a:pt x="0" y="19903"/>
                    <a:pt x="19903" y="0"/>
                    <a:pt x="44454" y="0"/>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文本框 109"/>
            <p:cNvSpPr txBox="1"/>
            <p:nvPr/>
          </p:nvSpPr>
          <p:spPr>
            <a:xfrm>
              <a:off x="6900333" y="2111492"/>
              <a:ext cx="904415" cy="461665"/>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2400" dirty="0">
                  <a:hlinkClick r:id="rId11" action="ppaction://hlinksldjump"/>
                </a:rPr>
                <a:t>No.1</a:t>
              </a:r>
              <a:endParaRPr lang="zh-CN" altLang="en-US" sz="2400" dirty="0"/>
            </a:p>
          </p:txBody>
        </p:sp>
        <p:sp>
          <p:nvSpPr>
            <p:cNvPr id="112" name="文本框 110"/>
            <p:cNvSpPr txBox="1"/>
            <p:nvPr/>
          </p:nvSpPr>
          <p:spPr>
            <a:xfrm flipH="1">
              <a:off x="8542643" y="2138807"/>
              <a:ext cx="904416" cy="400110"/>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薪酬</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sp>
        <p:nvSpPr>
          <p:cNvPr id="4" name="云形 3"/>
          <p:cNvSpPr/>
          <p:nvPr/>
        </p:nvSpPr>
        <p:spPr>
          <a:xfrm>
            <a:off x="10367841" y="5900821"/>
            <a:ext cx="1043212" cy="490091"/>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hlinkClick r:id="rId12" action="ppaction://hlinksldjump"/>
              </a:rPr>
              <a:t>继续</a:t>
            </a:r>
            <a:endParaRPr lang="zh-CN" altLang="en-US" b="1" dirty="0">
              <a:solidFill>
                <a:schemeClr val="tx1"/>
              </a:solidFill>
            </a:endParaRPr>
          </a:p>
        </p:txBody>
      </p:sp>
      <p:sp>
        <p:nvSpPr>
          <p:cNvPr id="114" name="矩形 113">
            <a:extLst>
              <a:ext uri="{FF2B5EF4-FFF2-40B4-BE49-F238E27FC236}">
                <a16:creationId xmlns:a16="http://schemas.microsoft.com/office/drawing/2014/main" id="{587A6C3B-E47B-7245-B78F-9541A233A129}"/>
              </a:ext>
            </a:extLst>
          </p:cNvPr>
          <p:cNvSpPr/>
          <p:nvPr/>
        </p:nvSpPr>
        <p:spPr>
          <a:xfrm>
            <a:off x="877502" y="27341"/>
            <a:ext cx="3057247" cy="584775"/>
          </a:xfrm>
          <a:prstGeom prst="rect">
            <a:avLst/>
          </a:prstGeom>
        </p:spPr>
        <p:txBody>
          <a:bodyPr wrap="none">
            <a:spAutoFit/>
          </a:bodyPr>
          <a:lstStyle/>
          <a:p>
            <a:r>
              <a:rPr lang="zh-CN" altLang="zh-CN" sz="3200" b="1" dirty="0">
                <a:solidFill>
                  <a:schemeClr val="bg1"/>
                </a:solidFill>
                <a:latin typeface="Microsoft YaHei" panose="020B0503020204020204" pitchFamily="34" charset="-122"/>
                <a:ea typeface="Microsoft YaHei" panose="020B0503020204020204" pitchFamily="34" charset="-122"/>
              </a:rPr>
              <a:t>其他概念的界定</a:t>
            </a:r>
            <a:endParaRPr lang="zh-CN" altLang="en-US" sz="3200" b="1"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443231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vertical)">
                                      <p:cBhvr>
                                        <p:cTn id="17" dur="75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16"/>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16"/>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14"/>
                                        </p:tgtEl>
                                        <p:attrNameLst>
                                          <p:attrName>style.visibility</p:attrName>
                                        </p:attrNameLst>
                                      </p:cBhvr>
                                      <p:to>
                                        <p:strVal val="visible"/>
                                      </p:to>
                                    </p:set>
                                    <p:animEffect transition="in" filter="wipe(right)">
                                      <p:cBhvr>
                                        <p:cTn id="27" dur="1700"/>
                                        <p:tgtEl>
                                          <p:spTgt spid="14"/>
                                        </p:tgtEl>
                                      </p:cBhvr>
                                    </p:animEffect>
                                  </p:childTnLst>
                                </p:cTn>
                              </p:par>
                              <p:par>
                                <p:cTn id="28" presetID="21" presetClass="entr" presetSubtype="1" fill="hold" nodeType="withEffect">
                                  <p:stCondLst>
                                    <p:cond delay="300"/>
                                  </p:stCondLst>
                                  <p:childTnLst>
                                    <p:set>
                                      <p:cBhvr>
                                        <p:cTn id="29" dur="1" fill="hold">
                                          <p:stCondLst>
                                            <p:cond delay="0"/>
                                          </p:stCondLst>
                                        </p:cTn>
                                        <p:tgtEl>
                                          <p:spTgt spid="101"/>
                                        </p:tgtEl>
                                        <p:attrNameLst>
                                          <p:attrName>style.visibility</p:attrName>
                                        </p:attrNameLst>
                                      </p:cBhvr>
                                      <p:to>
                                        <p:strVal val="visible"/>
                                      </p:to>
                                    </p:set>
                                    <p:animEffect transition="in" filter="wheel(1)">
                                      <p:cBhvr>
                                        <p:cTn id="30" dur="2000"/>
                                        <p:tgtEl>
                                          <p:spTgt spid="101"/>
                                        </p:tgtEl>
                                      </p:cBhvr>
                                    </p:animEffect>
                                  </p:childTnLst>
                                </p:cTn>
                              </p:par>
                            </p:childTnLst>
                          </p:cTn>
                        </p:par>
                        <p:par>
                          <p:cTn id="31" fill="hold">
                            <p:stCondLst>
                              <p:cond delay="8500"/>
                            </p:stCondLst>
                            <p:childTnLst>
                              <p:par>
                                <p:cTn id="32" presetID="42" presetClass="entr" presetSubtype="0" fill="hold" nodeType="after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10"/>
                                        <p:tgtEl>
                                          <p:spTgt spid="72"/>
                                        </p:tgtEl>
                                      </p:cBhvr>
                                    </p:animEffect>
                                    <p:anim calcmode="lin" valueType="num">
                                      <p:cBhvr>
                                        <p:cTn id="35" dur="10" fill="hold"/>
                                        <p:tgtEl>
                                          <p:spTgt spid="72"/>
                                        </p:tgtEl>
                                        <p:attrNameLst>
                                          <p:attrName>ppt_x</p:attrName>
                                        </p:attrNameLst>
                                      </p:cBhvr>
                                      <p:tavLst>
                                        <p:tav tm="0">
                                          <p:val>
                                            <p:strVal val="#ppt_x"/>
                                          </p:val>
                                        </p:tav>
                                        <p:tav tm="100000">
                                          <p:val>
                                            <p:strVal val="#ppt_x"/>
                                          </p:val>
                                        </p:tav>
                                      </p:tavLst>
                                    </p:anim>
                                    <p:anim calcmode="lin" valueType="num">
                                      <p:cBhvr>
                                        <p:cTn id="36" dur="10" fill="hold"/>
                                        <p:tgtEl>
                                          <p:spTgt spid="72"/>
                                        </p:tgtEl>
                                        <p:attrNameLst>
                                          <p:attrName>ppt_y</p:attrName>
                                        </p:attrNameLst>
                                      </p:cBhvr>
                                      <p:tavLst>
                                        <p:tav tm="0">
                                          <p:val>
                                            <p:strVal val="#ppt_y+.1"/>
                                          </p:val>
                                        </p:tav>
                                        <p:tav tm="100000">
                                          <p:val>
                                            <p:strVal val="#ppt_y"/>
                                          </p:val>
                                        </p:tav>
                                      </p:tavLst>
                                    </p:anim>
                                  </p:childTnLst>
                                </p:cTn>
                              </p:par>
                            </p:childTnLst>
                          </p:cTn>
                        </p:par>
                        <p:par>
                          <p:cTn id="37" fill="hold">
                            <p:stCondLst>
                              <p:cond delay="8510"/>
                            </p:stCondLst>
                            <p:childTnLst>
                              <p:par>
                                <p:cTn id="38" presetID="53" presetClass="entr" presetSubtype="16" fill="hold" grpId="0" nodeType="afterEffect">
                                  <p:stCondLst>
                                    <p:cond delay="0"/>
                                  </p:stCondLst>
                                  <p:childTnLst>
                                    <p:set>
                                      <p:cBhvr>
                                        <p:cTn id="39" dur="1" fill="hold">
                                          <p:stCondLst>
                                            <p:cond delay="0"/>
                                          </p:stCondLst>
                                        </p:cTn>
                                        <p:tgtEl>
                                          <p:spTgt spid="59"/>
                                        </p:tgtEl>
                                        <p:attrNameLst>
                                          <p:attrName>style.visibility</p:attrName>
                                        </p:attrNameLst>
                                      </p:cBhvr>
                                      <p:to>
                                        <p:strVal val="visible"/>
                                      </p:to>
                                    </p:set>
                                    <p:anim calcmode="lin" valueType="num">
                                      <p:cBhvr>
                                        <p:cTn id="40" dur="10" fill="hold"/>
                                        <p:tgtEl>
                                          <p:spTgt spid="59"/>
                                        </p:tgtEl>
                                        <p:attrNameLst>
                                          <p:attrName>ppt_w</p:attrName>
                                        </p:attrNameLst>
                                      </p:cBhvr>
                                      <p:tavLst>
                                        <p:tav tm="0">
                                          <p:val>
                                            <p:fltVal val="0"/>
                                          </p:val>
                                        </p:tav>
                                        <p:tav tm="100000">
                                          <p:val>
                                            <p:strVal val="#ppt_w"/>
                                          </p:val>
                                        </p:tav>
                                      </p:tavLst>
                                    </p:anim>
                                    <p:anim calcmode="lin" valueType="num">
                                      <p:cBhvr>
                                        <p:cTn id="41" dur="10" fill="hold"/>
                                        <p:tgtEl>
                                          <p:spTgt spid="59"/>
                                        </p:tgtEl>
                                        <p:attrNameLst>
                                          <p:attrName>ppt_h</p:attrName>
                                        </p:attrNameLst>
                                      </p:cBhvr>
                                      <p:tavLst>
                                        <p:tav tm="0">
                                          <p:val>
                                            <p:fltVal val="0"/>
                                          </p:val>
                                        </p:tav>
                                        <p:tav tm="100000">
                                          <p:val>
                                            <p:strVal val="#ppt_h"/>
                                          </p:val>
                                        </p:tav>
                                      </p:tavLst>
                                    </p:anim>
                                    <p:animEffect transition="in" filter="fade">
                                      <p:cBhvr>
                                        <p:cTn id="42" dur="10"/>
                                        <p:tgtEl>
                                          <p:spTgt spid="59"/>
                                        </p:tgtEl>
                                      </p:cBhvr>
                                    </p:animEffect>
                                  </p:childTnLst>
                                </p:cTn>
                              </p:par>
                              <p:par>
                                <p:cTn id="43" presetID="53" presetClass="entr" presetSubtype="16" fill="hold" grpId="0" nodeType="withEffect">
                                  <p:stCondLst>
                                    <p:cond delay="250"/>
                                  </p:stCondLst>
                                  <p:childTnLst>
                                    <p:set>
                                      <p:cBhvr>
                                        <p:cTn id="44" dur="1" fill="hold">
                                          <p:stCondLst>
                                            <p:cond delay="0"/>
                                          </p:stCondLst>
                                        </p:cTn>
                                        <p:tgtEl>
                                          <p:spTgt spid="58"/>
                                        </p:tgtEl>
                                        <p:attrNameLst>
                                          <p:attrName>style.visibility</p:attrName>
                                        </p:attrNameLst>
                                      </p:cBhvr>
                                      <p:to>
                                        <p:strVal val="visible"/>
                                      </p:to>
                                    </p:set>
                                    <p:anim calcmode="lin" valueType="num">
                                      <p:cBhvr>
                                        <p:cTn id="45" dur="10" fill="hold"/>
                                        <p:tgtEl>
                                          <p:spTgt spid="58"/>
                                        </p:tgtEl>
                                        <p:attrNameLst>
                                          <p:attrName>ppt_w</p:attrName>
                                        </p:attrNameLst>
                                      </p:cBhvr>
                                      <p:tavLst>
                                        <p:tav tm="0">
                                          <p:val>
                                            <p:fltVal val="0"/>
                                          </p:val>
                                        </p:tav>
                                        <p:tav tm="100000">
                                          <p:val>
                                            <p:strVal val="#ppt_w"/>
                                          </p:val>
                                        </p:tav>
                                      </p:tavLst>
                                    </p:anim>
                                    <p:anim calcmode="lin" valueType="num">
                                      <p:cBhvr>
                                        <p:cTn id="46" dur="10" fill="hold"/>
                                        <p:tgtEl>
                                          <p:spTgt spid="58"/>
                                        </p:tgtEl>
                                        <p:attrNameLst>
                                          <p:attrName>ppt_h</p:attrName>
                                        </p:attrNameLst>
                                      </p:cBhvr>
                                      <p:tavLst>
                                        <p:tav tm="0">
                                          <p:val>
                                            <p:fltVal val="0"/>
                                          </p:val>
                                        </p:tav>
                                        <p:tav tm="100000">
                                          <p:val>
                                            <p:strVal val="#ppt_h"/>
                                          </p:val>
                                        </p:tav>
                                      </p:tavLst>
                                    </p:anim>
                                    <p:animEffect transition="in" filter="fade">
                                      <p:cBhvr>
                                        <p:cTn id="47" dur="10"/>
                                        <p:tgtEl>
                                          <p:spTgt spid="58"/>
                                        </p:tgtEl>
                                      </p:cBhvr>
                                    </p:animEffect>
                                  </p:childTnLst>
                                </p:cTn>
                              </p:par>
                              <p:par>
                                <p:cTn id="48" presetID="53" presetClass="entr" presetSubtype="16" fill="hold" grpId="0" nodeType="withEffect">
                                  <p:stCondLst>
                                    <p:cond delay="250"/>
                                  </p:stCondLst>
                                  <p:childTnLst>
                                    <p:set>
                                      <p:cBhvr>
                                        <p:cTn id="49" dur="1" fill="hold">
                                          <p:stCondLst>
                                            <p:cond delay="0"/>
                                          </p:stCondLst>
                                        </p:cTn>
                                        <p:tgtEl>
                                          <p:spTgt spid="50"/>
                                        </p:tgtEl>
                                        <p:attrNameLst>
                                          <p:attrName>style.visibility</p:attrName>
                                        </p:attrNameLst>
                                      </p:cBhvr>
                                      <p:to>
                                        <p:strVal val="visible"/>
                                      </p:to>
                                    </p:set>
                                    <p:anim calcmode="lin" valueType="num">
                                      <p:cBhvr>
                                        <p:cTn id="50" dur="10" fill="hold"/>
                                        <p:tgtEl>
                                          <p:spTgt spid="50"/>
                                        </p:tgtEl>
                                        <p:attrNameLst>
                                          <p:attrName>ppt_w</p:attrName>
                                        </p:attrNameLst>
                                      </p:cBhvr>
                                      <p:tavLst>
                                        <p:tav tm="0">
                                          <p:val>
                                            <p:fltVal val="0"/>
                                          </p:val>
                                        </p:tav>
                                        <p:tav tm="100000">
                                          <p:val>
                                            <p:strVal val="#ppt_w"/>
                                          </p:val>
                                        </p:tav>
                                      </p:tavLst>
                                    </p:anim>
                                    <p:anim calcmode="lin" valueType="num">
                                      <p:cBhvr>
                                        <p:cTn id="51" dur="10" fill="hold"/>
                                        <p:tgtEl>
                                          <p:spTgt spid="50"/>
                                        </p:tgtEl>
                                        <p:attrNameLst>
                                          <p:attrName>ppt_h</p:attrName>
                                        </p:attrNameLst>
                                      </p:cBhvr>
                                      <p:tavLst>
                                        <p:tav tm="0">
                                          <p:val>
                                            <p:fltVal val="0"/>
                                          </p:val>
                                        </p:tav>
                                        <p:tav tm="100000">
                                          <p:val>
                                            <p:strVal val="#ppt_h"/>
                                          </p:val>
                                        </p:tav>
                                      </p:tavLst>
                                    </p:anim>
                                    <p:animEffect transition="in" filter="fade">
                                      <p:cBhvr>
                                        <p:cTn id="52" dur="10"/>
                                        <p:tgtEl>
                                          <p:spTgt spid="50"/>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49"/>
                                        </p:tgtEl>
                                        <p:attrNameLst>
                                          <p:attrName>style.visibility</p:attrName>
                                        </p:attrNameLst>
                                      </p:cBhvr>
                                      <p:to>
                                        <p:strVal val="visible"/>
                                      </p:to>
                                    </p:set>
                                    <p:anim calcmode="lin" valueType="num">
                                      <p:cBhvr>
                                        <p:cTn id="55" dur="10" fill="hold"/>
                                        <p:tgtEl>
                                          <p:spTgt spid="49"/>
                                        </p:tgtEl>
                                        <p:attrNameLst>
                                          <p:attrName>ppt_w</p:attrName>
                                        </p:attrNameLst>
                                      </p:cBhvr>
                                      <p:tavLst>
                                        <p:tav tm="0">
                                          <p:val>
                                            <p:fltVal val="0"/>
                                          </p:val>
                                        </p:tav>
                                        <p:tav tm="100000">
                                          <p:val>
                                            <p:strVal val="#ppt_w"/>
                                          </p:val>
                                        </p:tav>
                                      </p:tavLst>
                                    </p:anim>
                                    <p:anim calcmode="lin" valueType="num">
                                      <p:cBhvr>
                                        <p:cTn id="56" dur="10" fill="hold"/>
                                        <p:tgtEl>
                                          <p:spTgt spid="49"/>
                                        </p:tgtEl>
                                        <p:attrNameLst>
                                          <p:attrName>ppt_h</p:attrName>
                                        </p:attrNameLst>
                                      </p:cBhvr>
                                      <p:tavLst>
                                        <p:tav tm="0">
                                          <p:val>
                                            <p:fltVal val="0"/>
                                          </p:val>
                                        </p:tav>
                                        <p:tav tm="100000">
                                          <p:val>
                                            <p:strVal val="#ppt_h"/>
                                          </p:val>
                                        </p:tav>
                                      </p:tavLst>
                                    </p:anim>
                                    <p:animEffect transition="in" filter="fade">
                                      <p:cBhvr>
                                        <p:cTn id="57" dur="10"/>
                                        <p:tgtEl>
                                          <p:spTgt spid="49"/>
                                        </p:tgtEl>
                                      </p:cBhvr>
                                    </p:animEffect>
                                  </p:childTnLst>
                                </p:cTn>
                              </p:par>
                              <p:par>
                                <p:cTn id="58" presetID="53" presetClass="entr" presetSubtype="16" fill="hold" grpId="0" nodeType="withEffect">
                                  <p:stCondLst>
                                    <p:cond delay="250"/>
                                  </p:stCondLst>
                                  <p:childTnLst>
                                    <p:set>
                                      <p:cBhvr>
                                        <p:cTn id="59" dur="1" fill="hold">
                                          <p:stCondLst>
                                            <p:cond delay="0"/>
                                          </p:stCondLst>
                                        </p:cTn>
                                        <p:tgtEl>
                                          <p:spTgt spid="51"/>
                                        </p:tgtEl>
                                        <p:attrNameLst>
                                          <p:attrName>style.visibility</p:attrName>
                                        </p:attrNameLst>
                                      </p:cBhvr>
                                      <p:to>
                                        <p:strVal val="visible"/>
                                      </p:to>
                                    </p:set>
                                    <p:anim calcmode="lin" valueType="num">
                                      <p:cBhvr>
                                        <p:cTn id="60" dur="10" fill="hold"/>
                                        <p:tgtEl>
                                          <p:spTgt spid="51"/>
                                        </p:tgtEl>
                                        <p:attrNameLst>
                                          <p:attrName>ppt_w</p:attrName>
                                        </p:attrNameLst>
                                      </p:cBhvr>
                                      <p:tavLst>
                                        <p:tav tm="0">
                                          <p:val>
                                            <p:fltVal val="0"/>
                                          </p:val>
                                        </p:tav>
                                        <p:tav tm="100000">
                                          <p:val>
                                            <p:strVal val="#ppt_w"/>
                                          </p:val>
                                        </p:tav>
                                      </p:tavLst>
                                    </p:anim>
                                    <p:anim calcmode="lin" valueType="num">
                                      <p:cBhvr>
                                        <p:cTn id="61" dur="10" fill="hold"/>
                                        <p:tgtEl>
                                          <p:spTgt spid="51"/>
                                        </p:tgtEl>
                                        <p:attrNameLst>
                                          <p:attrName>ppt_h</p:attrName>
                                        </p:attrNameLst>
                                      </p:cBhvr>
                                      <p:tavLst>
                                        <p:tav tm="0">
                                          <p:val>
                                            <p:fltVal val="0"/>
                                          </p:val>
                                        </p:tav>
                                        <p:tav tm="100000">
                                          <p:val>
                                            <p:strVal val="#ppt_h"/>
                                          </p:val>
                                        </p:tav>
                                      </p:tavLst>
                                    </p:anim>
                                    <p:animEffect transition="in" filter="fade">
                                      <p:cBhvr>
                                        <p:cTn id="62" dur="10"/>
                                        <p:tgtEl>
                                          <p:spTgt spid="51"/>
                                        </p:tgtEl>
                                      </p:cBhvr>
                                    </p:animEffect>
                                  </p:childTnLst>
                                </p:cTn>
                              </p:par>
                              <p:par>
                                <p:cTn id="63" presetID="53" presetClass="entr" presetSubtype="16" fill="hold" grpId="0" nodeType="withEffect">
                                  <p:stCondLst>
                                    <p:cond delay="250"/>
                                  </p:stCondLst>
                                  <p:childTnLst>
                                    <p:set>
                                      <p:cBhvr>
                                        <p:cTn id="64" dur="1" fill="hold">
                                          <p:stCondLst>
                                            <p:cond delay="0"/>
                                          </p:stCondLst>
                                        </p:cTn>
                                        <p:tgtEl>
                                          <p:spTgt spid="52"/>
                                        </p:tgtEl>
                                        <p:attrNameLst>
                                          <p:attrName>style.visibility</p:attrName>
                                        </p:attrNameLst>
                                      </p:cBhvr>
                                      <p:to>
                                        <p:strVal val="visible"/>
                                      </p:to>
                                    </p:set>
                                    <p:anim calcmode="lin" valueType="num">
                                      <p:cBhvr>
                                        <p:cTn id="65" dur="10" fill="hold"/>
                                        <p:tgtEl>
                                          <p:spTgt spid="52"/>
                                        </p:tgtEl>
                                        <p:attrNameLst>
                                          <p:attrName>ppt_w</p:attrName>
                                        </p:attrNameLst>
                                      </p:cBhvr>
                                      <p:tavLst>
                                        <p:tav tm="0">
                                          <p:val>
                                            <p:fltVal val="0"/>
                                          </p:val>
                                        </p:tav>
                                        <p:tav tm="100000">
                                          <p:val>
                                            <p:strVal val="#ppt_w"/>
                                          </p:val>
                                        </p:tav>
                                      </p:tavLst>
                                    </p:anim>
                                    <p:anim calcmode="lin" valueType="num">
                                      <p:cBhvr>
                                        <p:cTn id="66" dur="10" fill="hold"/>
                                        <p:tgtEl>
                                          <p:spTgt spid="52"/>
                                        </p:tgtEl>
                                        <p:attrNameLst>
                                          <p:attrName>ppt_h</p:attrName>
                                        </p:attrNameLst>
                                      </p:cBhvr>
                                      <p:tavLst>
                                        <p:tav tm="0">
                                          <p:val>
                                            <p:fltVal val="0"/>
                                          </p:val>
                                        </p:tav>
                                        <p:tav tm="100000">
                                          <p:val>
                                            <p:strVal val="#ppt_h"/>
                                          </p:val>
                                        </p:tav>
                                      </p:tavLst>
                                    </p:anim>
                                    <p:animEffect transition="in" filter="fade">
                                      <p:cBhvr>
                                        <p:cTn id="67" dur="10"/>
                                        <p:tgtEl>
                                          <p:spTgt spid="52"/>
                                        </p:tgtEl>
                                      </p:cBhvr>
                                    </p:animEffect>
                                  </p:childTnLst>
                                </p:cTn>
                              </p:par>
                              <p:par>
                                <p:cTn id="68" presetID="53" presetClass="entr" presetSubtype="16" fill="hold" grpId="0" nodeType="withEffect">
                                  <p:stCondLst>
                                    <p:cond delay="500"/>
                                  </p:stCondLst>
                                  <p:childTnLst>
                                    <p:set>
                                      <p:cBhvr>
                                        <p:cTn id="69" dur="1" fill="hold">
                                          <p:stCondLst>
                                            <p:cond delay="0"/>
                                          </p:stCondLst>
                                        </p:cTn>
                                        <p:tgtEl>
                                          <p:spTgt spid="77"/>
                                        </p:tgtEl>
                                        <p:attrNameLst>
                                          <p:attrName>style.visibility</p:attrName>
                                        </p:attrNameLst>
                                      </p:cBhvr>
                                      <p:to>
                                        <p:strVal val="visible"/>
                                      </p:to>
                                    </p:set>
                                    <p:anim calcmode="lin" valueType="num">
                                      <p:cBhvr>
                                        <p:cTn id="70" dur="10" fill="hold"/>
                                        <p:tgtEl>
                                          <p:spTgt spid="77"/>
                                        </p:tgtEl>
                                        <p:attrNameLst>
                                          <p:attrName>ppt_w</p:attrName>
                                        </p:attrNameLst>
                                      </p:cBhvr>
                                      <p:tavLst>
                                        <p:tav tm="0">
                                          <p:val>
                                            <p:fltVal val="0"/>
                                          </p:val>
                                        </p:tav>
                                        <p:tav tm="100000">
                                          <p:val>
                                            <p:strVal val="#ppt_w"/>
                                          </p:val>
                                        </p:tav>
                                      </p:tavLst>
                                    </p:anim>
                                    <p:anim calcmode="lin" valueType="num">
                                      <p:cBhvr>
                                        <p:cTn id="71" dur="10" fill="hold"/>
                                        <p:tgtEl>
                                          <p:spTgt spid="77"/>
                                        </p:tgtEl>
                                        <p:attrNameLst>
                                          <p:attrName>ppt_h</p:attrName>
                                        </p:attrNameLst>
                                      </p:cBhvr>
                                      <p:tavLst>
                                        <p:tav tm="0">
                                          <p:val>
                                            <p:fltVal val="0"/>
                                          </p:val>
                                        </p:tav>
                                        <p:tav tm="100000">
                                          <p:val>
                                            <p:strVal val="#ppt_h"/>
                                          </p:val>
                                        </p:tav>
                                      </p:tavLst>
                                    </p:anim>
                                    <p:animEffect transition="in" filter="fade">
                                      <p:cBhvr>
                                        <p:cTn id="72" dur="10"/>
                                        <p:tgtEl>
                                          <p:spTgt spid="77"/>
                                        </p:tgtEl>
                                      </p:cBhvr>
                                    </p:animEffect>
                                  </p:childTnLst>
                                </p:cTn>
                              </p:par>
                              <p:par>
                                <p:cTn id="73" presetID="10" presetClass="entr" presetSubtype="0" fill="hold" grpId="0" nodeType="withEffect">
                                  <p:stCondLst>
                                    <p:cond delay="500"/>
                                  </p:stCondLst>
                                  <p:childTnLst>
                                    <p:set>
                                      <p:cBhvr>
                                        <p:cTn id="74" dur="1" fill="hold">
                                          <p:stCondLst>
                                            <p:cond delay="0"/>
                                          </p:stCondLst>
                                        </p:cTn>
                                        <p:tgtEl>
                                          <p:spTgt spid="75"/>
                                        </p:tgtEl>
                                        <p:attrNameLst>
                                          <p:attrName>style.visibility</p:attrName>
                                        </p:attrNameLst>
                                      </p:cBhvr>
                                      <p:to>
                                        <p:strVal val="visible"/>
                                      </p:to>
                                    </p:set>
                                    <p:animEffect transition="in" filter="fade">
                                      <p:cBhvr>
                                        <p:cTn id="75" dur="250"/>
                                        <p:tgtEl>
                                          <p:spTgt spid="75"/>
                                        </p:tgtEl>
                                      </p:cBhvr>
                                    </p:animEffect>
                                  </p:childTnLst>
                                </p:cTn>
                              </p:par>
                              <p:par>
                                <p:cTn id="76" presetID="10" presetClass="entr" presetSubtype="0" fill="hold" grpId="0" nodeType="withEffect">
                                  <p:stCondLst>
                                    <p:cond delay="500"/>
                                  </p:stCondLst>
                                  <p:childTnLst>
                                    <p:set>
                                      <p:cBhvr>
                                        <p:cTn id="77" dur="1" fill="hold">
                                          <p:stCondLst>
                                            <p:cond delay="0"/>
                                          </p:stCondLst>
                                        </p:cTn>
                                        <p:tgtEl>
                                          <p:spTgt spid="53"/>
                                        </p:tgtEl>
                                        <p:attrNameLst>
                                          <p:attrName>style.visibility</p:attrName>
                                        </p:attrNameLst>
                                      </p:cBhvr>
                                      <p:to>
                                        <p:strVal val="visible"/>
                                      </p:to>
                                    </p:set>
                                    <p:animEffect transition="in" filter="fade">
                                      <p:cBhvr>
                                        <p:cTn id="78" dur="250"/>
                                        <p:tgtEl>
                                          <p:spTgt spid="53"/>
                                        </p:tgtEl>
                                      </p:cBhvr>
                                    </p:animEffect>
                                  </p:childTnLst>
                                </p:cTn>
                              </p:par>
                              <p:par>
                                <p:cTn id="79" presetID="10" presetClass="entr" presetSubtype="0" fill="hold" grpId="0" nodeType="withEffect">
                                  <p:stCondLst>
                                    <p:cond delay="500"/>
                                  </p:stCondLst>
                                  <p:childTnLst>
                                    <p:set>
                                      <p:cBhvr>
                                        <p:cTn id="80" dur="1" fill="hold">
                                          <p:stCondLst>
                                            <p:cond delay="0"/>
                                          </p:stCondLst>
                                        </p:cTn>
                                        <p:tgtEl>
                                          <p:spTgt spid="76"/>
                                        </p:tgtEl>
                                        <p:attrNameLst>
                                          <p:attrName>style.visibility</p:attrName>
                                        </p:attrNameLst>
                                      </p:cBhvr>
                                      <p:to>
                                        <p:strVal val="visible"/>
                                      </p:to>
                                    </p:set>
                                    <p:animEffect transition="in" filter="fade">
                                      <p:cBhvr>
                                        <p:cTn id="81" dur="250"/>
                                        <p:tgtEl>
                                          <p:spTgt spid="76"/>
                                        </p:tgtEl>
                                      </p:cBhvr>
                                    </p:animEffect>
                                  </p:childTnLst>
                                </p:cTn>
                              </p:par>
                            </p:childTnLst>
                          </p:cTn>
                        </p:par>
                        <p:par>
                          <p:cTn id="82" fill="hold">
                            <p:stCondLst>
                              <p:cond delay="9260"/>
                            </p:stCondLst>
                            <p:childTnLst>
                              <p:par>
                                <p:cTn id="83" presetID="10" presetClass="entr" presetSubtype="0" fill="hold" grpId="0" nodeType="afterEffect">
                                  <p:stCondLst>
                                    <p:cond delay="0"/>
                                  </p:stCondLst>
                                  <p:childTnLst>
                                    <p:set>
                                      <p:cBhvr>
                                        <p:cTn id="84" dur="1" fill="hold">
                                          <p:stCondLst>
                                            <p:cond delay="0"/>
                                          </p:stCondLst>
                                        </p:cTn>
                                        <p:tgtEl>
                                          <p:spTgt spid="55"/>
                                        </p:tgtEl>
                                        <p:attrNameLst>
                                          <p:attrName>style.visibility</p:attrName>
                                        </p:attrNameLst>
                                      </p:cBhvr>
                                      <p:to>
                                        <p:strVal val="visible"/>
                                      </p:to>
                                    </p:set>
                                    <p:animEffect transition="in" filter="fade">
                                      <p:cBhvr>
                                        <p:cTn id="85" dur="250"/>
                                        <p:tgtEl>
                                          <p:spTgt spid="55"/>
                                        </p:tgtEl>
                                      </p:cBhvr>
                                    </p:animEffect>
                                  </p:childTnLst>
                                </p:cTn>
                              </p:par>
                              <p:par>
                                <p:cTn id="86" presetID="10" presetClass="entr" presetSubtype="0" fill="hold" nodeType="withEffect">
                                  <p:stCondLst>
                                    <p:cond delay="25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250"/>
                                        <p:tgtEl>
                                          <p:spTgt spid="69"/>
                                        </p:tgtEl>
                                      </p:cBhvr>
                                    </p:animEffect>
                                  </p:childTnLst>
                                </p:cTn>
                              </p:par>
                            </p:childTnLst>
                          </p:cTn>
                        </p:par>
                        <p:par>
                          <p:cTn id="89" fill="hold">
                            <p:stCondLst>
                              <p:cond delay="9760"/>
                            </p:stCondLst>
                            <p:childTnLst>
                              <p:par>
                                <p:cTn id="90" presetID="10" presetClass="entr" presetSubtype="0" fill="hold" grpId="0" nodeType="afterEffect">
                                  <p:stCondLst>
                                    <p:cond delay="0"/>
                                  </p:stCondLst>
                                  <p:childTnLst>
                                    <p:set>
                                      <p:cBhvr>
                                        <p:cTn id="91" dur="1" fill="hold">
                                          <p:stCondLst>
                                            <p:cond delay="0"/>
                                          </p:stCondLst>
                                        </p:cTn>
                                        <p:tgtEl>
                                          <p:spTgt spid="54"/>
                                        </p:tgtEl>
                                        <p:attrNameLst>
                                          <p:attrName>style.visibility</p:attrName>
                                        </p:attrNameLst>
                                      </p:cBhvr>
                                      <p:to>
                                        <p:strVal val="visible"/>
                                      </p:to>
                                    </p:set>
                                    <p:animEffect transition="in" filter="fade">
                                      <p:cBhvr>
                                        <p:cTn id="92" dur="250"/>
                                        <p:tgtEl>
                                          <p:spTgt spid="54"/>
                                        </p:tgtEl>
                                      </p:cBhvr>
                                    </p:animEffect>
                                  </p:childTnLst>
                                </p:cTn>
                              </p:par>
                              <p:par>
                                <p:cTn id="93" presetID="10" presetClass="entr" presetSubtype="0" fill="hold" nodeType="withEffect">
                                  <p:stCondLst>
                                    <p:cond delay="250"/>
                                  </p:stCondLst>
                                  <p:childTnLst>
                                    <p:set>
                                      <p:cBhvr>
                                        <p:cTn id="94" dur="1" fill="hold">
                                          <p:stCondLst>
                                            <p:cond delay="0"/>
                                          </p:stCondLst>
                                        </p:cTn>
                                        <p:tgtEl>
                                          <p:spTgt spid="60"/>
                                        </p:tgtEl>
                                        <p:attrNameLst>
                                          <p:attrName>style.visibility</p:attrName>
                                        </p:attrNameLst>
                                      </p:cBhvr>
                                      <p:to>
                                        <p:strVal val="visible"/>
                                      </p:to>
                                    </p:set>
                                    <p:animEffect transition="in" filter="fade">
                                      <p:cBhvr>
                                        <p:cTn id="95" dur="250"/>
                                        <p:tgtEl>
                                          <p:spTgt spid="60"/>
                                        </p:tgtEl>
                                      </p:cBhvr>
                                    </p:animEffect>
                                  </p:childTnLst>
                                </p:cTn>
                              </p:par>
                            </p:childTnLst>
                          </p:cTn>
                        </p:par>
                        <p:par>
                          <p:cTn id="96" fill="hold">
                            <p:stCondLst>
                              <p:cond delay="10260"/>
                            </p:stCondLst>
                            <p:childTnLst>
                              <p:par>
                                <p:cTn id="97" presetID="10" presetClass="entr" presetSubtype="0" fill="hold" grpId="0" nodeType="afterEffect">
                                  <p:stCondLst>
                                    <p:cond delay="0"/>
                                  </p:stCondLst>
                                  <p:childTnLst>
                                    <p:set>
                                      <p:cBhvr>
                                        <p:cTn id="98" dur="1" fill="hold">
                                          <p:stCondLst>
                                            <p:cond delay="0"/>
                                          </p:stCondLst>
                                        </p:cTn>
                                        <p:tgtEl>
                                          <p:spTgt spid="56"/>
                                        </p:tgtEl>
                                        <p:attrNameLst>
                                          <p:attrName>style.visibility</p:attrName>
                                        </p:attrNameLst>
                                      </p:cBhvr>
                                      <p:to>
                                        <p:strVal val="visible"/>
                                      </p:to>
                                    </p:set>
                                    <p:animEffect transition="in" filter="fade">
                                      <p:cBhvr>
                                        <p:cTn id="99" dur="250"/>
                                        <p:tgtEl>
                                          <p:spTgt spid="56"/>
                                        </p:tgtEl>
                                      </p:cBhvr>
                                    </p:animEffect>
                                  </p:childTnLst>
                                </p:cTn>
                              </p:par>
                              <p:par>
                                <p:cTn id="100" presetID="10" presetClass="entr" presetSubtype="0" fill="hold" nodeType="withEffect">
                                  <p:stCondLst>
                                    <p:cond delay="25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250"/>
                                        <p:tgtEl>
                                          <p:spTgt spid="66"/>
                                        </p:tgtEl>
                                      </p:cBhvr>
                                    </p:animEffect>
                                  </p:childTnLst>
                                </p:cTn>
                              </p:par>
                            </p:childTnLst>
                          </p:cTn>
                        </p:par>
                        <p:par>
                          <p:cTn id="103" fill="hold">
                            <p:stCondLst>
                              <p:cond delay="10760"/>
                            </p:stCondLst>
                            <p:childTnLst>
                              <p:par>
                                <p:cTn id="104" presetID="10" presetClass="entr" presetSubtype="0" fill="hold" grpId="0" nodeType="afterEffect">
                                  <p:stCondLst>
                                    <p:cond delay="0"/>
                                  </p:stCondLst>
                                  <p:childTnLst>
                                    <p:set>
                                      <p:cBhvr>
                                        <p:cTn id="105" dur="1" fill="hold">
                                          <p:stCondLst>
                                            <p:cond delay="0"/>
                                          </p:stCondLst>
                                        </p:cTn>
                                        <p:tgtEl>
                                          <p:spTgt spid="57"/>
                                        </p:tgtEl>
                                        <p:attrNameLst>
                                          <p:attrName>style.visibility</p:attrName>
                                        </p:attrNameLst>
                                      </p:cBhvr>
                                      <p:to>
                                        <p:strVal val="visible"/>
                                      </p:to>
                                    </p:set>
                                    <p:animEffect transition="in" filter="fade">
                                      <p:cBhvr>
                                        <p:cTn id="106" dur="250"/>
                                        <p:tgtEl>
                                          <p:spTgt spid="57"/>
                                        </p:tgtEl>
                                      </p:cBhvr>
                                    </p:animEffect>
                                  </p:childTnLst>
                                </p:cTn>
                              </p:par>
                              <p:par>
                                <p:cTn id="107" presetID="10" presetClass="entr" presetSubtype="0" fill="hold" nodeType="withEffect">
                                  <p:stCondLst>
                                    <p:cond delay="250"/>
                                  </p:stCondLst>
                                  <p:childTnLst>
                                    <p:set>
                                      <p:cBhvr>
                                        <p:cTn id="108" dur="1" fill="hold">
                                          <p:stCondLst>
                                            <p:cond delay="0"/>
                                          </p:stCondLst>
                                        </p:cTn>
                                        <p:tgtEl>
                                          <p:spTgt spid="63"/>
                                        </p:tgtEl>
                                        <p:attrNameLst>
                                          <p:attrName>style.visibility</p:attrName>
                                        </p:attrNameLst>
                                      </p:cBhvr>
                                      <p:to>
                                        <p:strVal val="visible"/>
                                      </p:to>
                                    </p:set>
                                    <p:animEffect transition="in" filter="fade">
                                      <p:cBhvr>
                                        <p:cTn id="109" dur="750"/>
                                        <p:tgtEl>
                                          <p:spTgt spid="63"/>
                                        </p:tgtEl>
                                      </p:cBhvr>
                                    </p:animEffect>
                                  </p:childTnLst>
                                </p:cTn>
                              </p:par>
                            </p:childTnLst>
                          </p:cTn>
                        </p:par>
                        <p:par>
                          <p:cTn id="110" fill="hold">
                            <p:stCondLst>
                              <p:cond delay="11760"/>
                            </p:stCondLst>
                            <p:childTnLst>
                              <p:par>
                                <p:cTn id="111" presetID="47" presetClass="entr" presetSubtype="0" fill="hold" nodeType="afterEffect">
                                  <p:stCondLst>
                                    <p:cond delay="0"/>
                                  </p:stCondLst>
                                  <p:childTnLst>
                                    <p:set>
                                      <p:cBhvr>
                                        <p:cTn id="112" dur="1" fill="hold">
                                          <p:stCondLst>
                                            <p:cond delay="0"/>
                                          </p:stCondLst>
                                        </p:cTn>
                                        <p:tgtEl>
                                          <p:spTgt spid="78"/>
                                        </p:tgtEl>
                                        <p:attrNameLst>
                                          <p:attrName>style.visibility</p:attrName>
                                        </p:attrNameLst>
                                      </p:cBhvr>
                                      <p:to>
                                        <p:strVal val="visible"/>
                                      </p:to>
                                    </p:set>
                                    <p:animEffect transition="in" filter="fade">
                                      <p:cBhvr>
                                        <p:cTn id="113" dur="250"/>
                                        <p:tgtEl>
                                          <p:spTgt spid="78"/>
                                        </p:tgtEl>
                                      </p:cBhvr>
                                    </p:animEffect>
                                    <p:anim calcmode="lin" valueType="num">
                                      <p:cBhvr>
                                        <p:cTn id="114" dur="250" fill="hold"/>
                                        <p:tgtEl>
                                          <p:spTgt spid="78"/>
                                        </p:tgtEl>
                                        <p:attrNameLst>
                                          <p:attrName>ppt_x</p:attrName>
                                        </p:attrNameLst>
                                      </p:cBhvr>
                                      <p:tavLst>
                                        <p:tav tm="0">
                                          <p:val>
                                            <p:strVal val="#ppt_x"/>
                                          </p:val>
                                        </p:tav>
                                        <p:tav tm="100000">
                                          <p:val>
                                            <p:strVal val="#ppt_x"/>
                                          </p:val>
                                        </p:tav>
                                      </p:tavLst>
                                    </p:anim>
                                    <p:anim calcmode="lin" valueType="num">
                                      <p:cBhvr>
                                        <p:cTn id="115" dur="250" fill="hold"/>
                                        <p:tgtEl>
                                          <p:spTgt spid="78"/>
                                        </p:tgtEl>
                                        <p:attrNameLst>
                                          <p:attrName>ppt_y</p:attrName>
                                        </p:attrNameLst>
                                      </p:cBhvr>
                                      <p:tavLst>
                                        <p:tav tm="0">
                                          <p:val>
                                            <p:strVal val="#ppt_y-.1"/>
                                          </p:val>
                                        </p:tav>
                                        <p:tav tm="100000">
                                          <p:val>
                                            <p:strVal val="#ppt_y"/>
                                          </p:val>
                                        </p:tav>
                                      </p:tavLst>
                                    </p:anim>
                                  </p:childTnLst>
                                </p:cTn>
                              </p:par>
                            </p:childTnLst>
                          </p:cTn>
                        </p:par>
                        <p:par>
                          <p:cTn id="116" fill="hold">
                            <p:stCondLst>
                              <p:cond delay="12010"/>
                            </p:stCondLst>
                            <p:childTnLst>
                              <p:par>
                                <p:cTn id="117" presetID="22" presetClass="entr" presetSubtype="4" fill="hold" nodeType="afterEffect">
                                  <p:stCondLst>
                                    <p:cond delay="0"/>
                                  </p:stCondLst>
                                  <p:childTnLst>
                                    <p:set>
                                      <p:cBhvr>
                                        <p:cTn id="118" dur="1" fill="hold">
                                          <p:stCondLst>
                                            <p:cond delay="0"/>
                                          </p:stCondLst>
                                        </p:cTn>
                                        <p:tgtEl>
                                          <p:spTgt spid="109"/>
                                        </p:tgtEl>
                                        <p:attrNameLst>
                                          <p:attrName>style.visibility</p:attrName>
                                        </p:attrNameLst>
                                      </p:cBhvr>
                                      <p:to>
                                        <p:strVal val="visible"/>
                                      </p:to>
                                    </p:set>
                                    <p:animEffect transition="in" filter="wipe(down)">
                                      <p:cBhvr>
                                        <p:cTn id="119" dur="250"/>
                                        <p:tgtEl>
                                          <p:spTgt spid="109"/>
                                        </p:tgtEl>
                                      </p:cBhvr>
                                    </p:animEffect>
                                  </p:childTnLst>
                                </p:cTn>
                              </p:par>
                            </p:childTnLst>
                          </p:cTn>
                        </p:par>
                        <p:par>
                          <p:cTn id="120" fill="hold">
                            <p:stCondLst>
                              <p:cond delay="12260"/>
                            </p:stCondLst>
                            <p:childTnLst>
                              <p:par>
                                <p:cTn id="121" presetID="47" presetClass="entr" presetSubtype="0" fill="hold" nodeType="afterEffect">
                                  <p:stCondLst>
                                    <p:cond delay="0"/>
                                  </p:stCondLst>
                                  <p:childTnLst>
                                    <p:set>
                                      <p:cBhvr>
                                        <p:cTn id="122" dur="1" fill="hold">
                                          <p:stCondLst>
                                            <p:cond delay="0"/>
                                          </p:stCondLst>
                                        </p:cTn>
                                        <p:tgtEl>
                                          <p:spTgt spid="85"/>
                                        </p:tgtEl>
                                        <p:attrNameLst>
                                          <p:attrName>style.visibility</p:attrName>
                                        </p:attrNameLst>
                                      </p:cBhvr>
                                      <p:to>
                                        <p:strVal val="visible"/>
                                      </p:to>
                                    </p:set>
                                    <p:animEffect transition="in" filter="fade">
                                      <p:cBhvr>
                                        <p:cTn id="123" dur="250"/>
                                        <p:tgtEl>
                                          <p:spTgt spid="85"/>
                                        </p:tgtEl>
                                      </p:cBhvr>
                                    </p:animEffect>
                                    <p:anim calcmode="lin" valueType="num">
                                      <p:cBhvr>
                                        <p:cTn id="124" dur="250" fill="hold"/>
                                        <p:tgtEl>
                                          <p:spTgt spid="85"/>
                                        </p:tgtEl>
                                        <p:attrNameLst>
                                          <p:attrName>ppt_x</p:attrName>
                                        </p:attrNameLst>
                                      </p:cBhvr>
                                      <p:tavLst>
                                        <p:tav tm="0">
                                          <p:val>
                                            <p:strVal val="#ppt_x"/>
                                          </p:val>
                                        </p:tav>
                                        <p:tav tm="100000">
                                          <p:val>
                                            <p:strVal val="#ppt_x"/>
                                          </p:val>
                                        </p:tav>
                                      </p:tavLst>
                                    </p:anim>
                                    <p:anim calcmode="lin" valueType="num">
                                      <p:cBhvr>
                                        <p:cTn id="125" dur="250" fill="hold"/>
                                        <p:tgtEl>
                                          <p:spTgt spid="85"/>
                                        </p:tgtEl>
                                        <p:attrNameLst>
                                          <p:attrName>ppt_y</p:attrName>
                                        </p:attrNameLst>
                                      </p:cBhvr>
                                      <p:tavLst>
                                        <p:tav tm="0">
                                          <p:val>
                                            <p:strVal val="#ppt_y-.1"/>
                                          </p:val>
                                        </p:tav>
                                        <p:tav tm="100000">
                                          <p:val>
                                            <p:strVal val="#ppt_y"/>
                                          </p:val>
                                        </p:tav>
                                      </p:tavLst>
                                    </p:anim>
                                  </p:childTnLst>
                                </p:cTn>
                              </p:par>
                            </p:childTnLst>
                          </p:cTn>
                        </p:par>
                        <p:par>
                          <p:cTn id="126" fill="hold">
                            <p:stCondLst>
                              <p:cond delay="12510"/>
                            </p:stCondLst>
                            <p:childTnLst>
                              <p:par>
                                <p:cTn id="127" presetID="47" presetClass="entr" presetSubtype="0" fill="hold" nodeType="afterEffect">
                                  <p:stCondLst>
                                    <p:cond delay="0"/>
                                  </p:stCondLst>
                                  <p:childTnLst>
                                    <p:set>
                                      <p:cBhvr>
                                        <p:cTn id="128" dur="1" fill="hold">
                                          <p:stCondLst>
                                            <p:cond delay="0"/>
                                          </p:stCondLst>
                                        </p:cTn>
                                        <p:tgtEl>
                                          <p:spTgt spid="92"/>
                                        </p:tgtEl>
                                        <p:attrNameLst>
                                          <p:attrName>style.visibility</p:attrName>
                                        </p:attrNameLst>
                                      </p:cBhvr>
                                      <p:to>
                                        <p:strVal val="visible"/>
                                      </p:to>
                                    </p:set>
                                    <p:animEffect transition="in" filter="fade">
                                      <p:cBhvr>
                                        <p:cTn id="129" dur="250"/>
                                        <p:tgtEl>
                                          <p:spTgt spid="92"/>
                                        </p:tgtEl>
                                      </p:cBhvr>
                                    </p:animEffect>
                                    <p:anim calcmode="lin" valueType="num">
                                      <p:cBhvr>
                                        <p:cTn id="130" dur="250" fill="hold"/>
                                        <p:tgtEl>
                                          <p:spTgt spid="92"/>
                                        </p:tgtEl>
                                        <p:attrNameLst>
                                          <p:attrName>ppt_x</p:attrName>
                                        </p:attrNameLst>
                                      </p:cBhvr>
                                      <p:tavLst>
                                        <p:tav tm="0">
                                          <p:val>
                                            <p:strVal val="#ppt_x"/>
                                          </p:val>
                                        </p:tav>
                                        <p:tav tm="100000">
                                          <p:val>
                                            <p:strVal val="#ppt_x"/>
                                          </p:val>
                                        </p:tav>
                                      </p:tavLst>
                                    </p:anim>
                                    <p:anim calcmode="lin" valueType="num">
                                      <p:cBhvr>
                                        <p:cTn id="131" dur="250" fill="hold"/>
                                        <p:tgtEl>
                                          <p:spTgt spid="92"/>
                                        </p:tgtEl>
                                        <p:attrNameLst>
                                          <p:attrName>ppt_y</p:attrName>
                                        </p:attrNameLst>
                                      </p:cBhvr>
                                      <p:tavLst>
                                        <p:tav tm="0">
                                          <p:val>
                                            <p:strVal val="#ppt_y-.1"/>
                                          </p:val>
                                        </p:tav>
                                        <p:tav tm="100000">
                                          <p:val>
                                            <p:strVal val="#ppt_y"/>
                                          </p:val>
                                        </p:tav>
                                      </p:tavLst>
                                    </p:anim>
                                  </p:childTnLst>
                                </p:cTn>
                              </p:par>
                            </p:childTnLst>
                          </p:cTn>
                        </p:par>
                        <p:par>
                          <p:cTn id="132" fill="hold">
                            <p:stCondLst>
                              <p:cond delay="12760"/>
                            </p:stCondLst>
                            <p:childTnLst>
                              <p:par>
                                <p:cTn id="133" presetID="22" presetClass="entr" presetSubtype="4" fill="hold" nodeType="afterEffect">
                                  <p:stCondLst>
                                    <p:cond delay="0"/>
                                  </p:stCondLst>
                                  <p:childTnLst>
                                    <p:set>
                                      <p:cBhvr>
                                        <p:cTn id="134" dur="1" fill="hold">
                                          <p:stCondLst>
                                            <p:cond delay="0"/>
                                          </p:stCondLst>
                                        </p:cTn>
                                        <p:tgtEl>
                                          <p:spTgt spid="95"/>
                                        </p:tgtEl>
                                        <p:attrNameLst>
                                          <p:attrName>style.visibility</p:attrName>
                                        </p:attrNameLst>
                                      </p:cBhvr>
                                      <p:to>
                                        <p:strVal val="visible"/>
                                      </p:to>
                                    </p:set>
                                    <p:animEffect transition="in" filter="wipe(down)">
                                      <p:cBhvr>
                                        <p:cTn id="135" dur="250"/>
                                        <p:tgtEl>
                                          <p:spTgt spid="95"/>
                                        </p:tgtEl>
                                      </p:cBhvr>
                                    </p:animEffect>
                                  </p:childTnLst>
                                </p:cTn>
                              </p:par>
                            </p:childTnLst>
                          </p:cTn>
                        </p:par>
                        <p:par>
                          <p:cTn id="136" fill="hold">
                            <p:stCondLst>
                              <p:cond delay="13010"/>
                            </p:stCondLst>
                            <p:childTnLst>
                              <p:par>
                                <p:cTn id="137" presetID="47" presetClass="entr" presetSubtype="0" fill="hold" nodeType="afterEffect">
                                  <p:stCondLst>
                                    <p:cond delay="0"/>
                                  </p:stCondLst>
                                  <p:childTnLst>
                                    <p:set>
                                      <p:cBhvr>
                                        <p:cTn id="138" dur="1" fill="hold">
                                          <p:stCondLst>
                                            <p:cond delay="0"/>
                                          </p:stCondLst>
                                        </p:cTn>
                                        <p:tgtEl>
                                          <p:spTgt spid="100"/>
                                        </p:tgtEl>
                                        <p:attrNameLst>
                                          <p:attrName>style.visibility</p:attrName>
                                        </p:attrNameLst>
                                      </p:cBhvr>
                                      <p:to>
                                        <p:strVal val="visible"/>
                                      </p:to>
                                    </p:set>
                                    <p:animEffect transition="in" filter="fade">
                                      <p:cBhvr>
                                        <p:cTn id="139" dur="250"/>
                                        <p:tgtEl>
                                          <p:spTgt spid="100"/>
                                        </p:tgtEl>
                                      </p:cBhvr>
                                    </p:animEffect>
                                    <p:anim calcmode="lin" valueType="num">
                                      <p:cBhvr>
                                        <p:cTn id="140" dur="250" fill="hold"/>
                                        <p:tgtEl>
                                          <p:spTgt spid="100"/>
                                        </p:tgtEl>
                                        <p:attrNameLst>
                                          <p:attrName>ppt_x</p:attrName>
                                        </p:attrNameLst>
                                      </p:cBhvr>
                                      <p:tavLst>
                                        <p:tav tm="0">
                                          <p:val>
                                            <p:strVal val="#ppt_x"/>
                                          </p:val>
                                        </p:tav>
                                        <p:tav tm="100000">
                                          <p:val>
                                            <p:strVal val="#ppt_x"/>
                                          </p:val>
                                        </p:tav>
                                      </p:tavLst>
                                    </p:anim>
                                    <p:anim calcmode="lin" valueType="num">
                                      <p:cBhvr>
                                        <p:cTn id="141" dur="250" fill="hold"/>
                                        <p:tgtEl>
                                          <p:spTgt spid="100"/>
                                        </p:tgtEl>
                                        <p:attrNameLst>
                                          <p:attrName>ppt_y</p:attrName>
                                        </p:attrNameLst>
                                      </p:cBhvr>
                                      <p:tavLst>
                                        <p:tav tm="0">
                                          <p:val>
                                            <p:strVal val="#ppt_y-.1"/>
                                          </p:val>
                                        </p:tav>
                                        <p:tav tm="100000">
                                          <p:val>
                                            <p:strVal val="#ppt_y"/>
                                          </p:val>
                                        </p:tav>
                                      </p:tavLst>
                                    </p:anim>
                                  </p:childTnLst>
                                </p:cTn>
                              </p:par>
                            </p:childTnLst>
                          </p:cTn>
                        </p:par>
                        <p:par>
                          <p:cTn id="142" fill="hold">
                            <p:stCondLst>
                              <p:cond delay="13260"/>
                            </p:stCondLst>
                            <p:childTnLst>
                              <p:par>
                                <p:cTn id="143" presetID="22" presetClass="entr" presetSubtype="4" fill="hold" nodeType="afterEffect">
                                  <p:stCondLst>
                                    <p:cond delay="0"/>
                                  </p:stCondLst>
                                  <p:childTnLst>
                                    <p:set>
                                      <p:cBhvr>
                                        <p:cTn id="144" dur="1" fill="hold">
                                          <p:stCondLst>
                                            <p:cond delay="0"/>
                                          </p:stCondLst>
                                        </p:cTn>
                                        <p:tgtEl>
                                          <p:spTgt spid="81"/>
                                        </p:tgtEl>
                                        <p:attrNameLst>
                                          <p:attrName>style.visibility</p:attrName>
                                        </p:attrNameLst>
                                      </p:cBhvr>
                                      <p:to>
                                        <p:strVal val="visible"/>
                                      </p:to>
                                    </p:set>
                                    <p:animEffect transition="in" filter="wipe(down)">
                                      <p:cBhvr>
                                        <p:cTn id="145" dur="25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46" fill="hold" display="0">
                  <p:stCondLst>
                    <p:cond delay="indefinite"/>
                  </p:stCondLst>
                  <p:endCondLst>
                    <p:cond evt="onStopAudio" delay="0">
                      <p:tgtEl>
                        <p:sldTgt/>
                      </p:tgtEl>
                    </p:cond>
                  </p:endCondLst>
                </p:cTn>
                <p:tgtEl>
                  <p:spTgt spid="2"/>
                </p:tgtEl>
              </p:cMediaNode>
            </p:audio>
          </p:childTnLst>
        </p:cTn>
      </p:par>
    </p:tnLst>
    <p:bldLst>
      <p:bldP spid="5" grpId="0"/>
      <p:bldP spid="3" grpId="0"/>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75" grpId="0" animBg="1"/>
      <p:bldP spid="76" grpId="0" animBg="1"/>
      <p:bldP spid="7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99" name="图片 98"/>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38451" y="1075452"/>
            <a:ext cx="9776666" cy="4910059"/>
          </a:xfrm>
          <a:prstGeom prst="rect">
            <a:avLst/>
          </a:prstGeom>
          <a:effectLst>
            <a:softEdge rad="4699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薪酬</a:t>
            </a:r>
            <a:endParaRPr sz="2400" dirty="0"/>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1" name="组合 100"/>
          <p:cNvGrpSpPr/>
          <p:nvPr/>
        </p:nvGrpSpPr>
        <p:grpSpPr>
          <a:xfrm>
            <a:off x="1349611" y="1326446"/>
            <a:ext cx="9350038" cy="4777990"/>
            <a:chOff x="2380903" y="2300699"/>
            <a:chExt cx="3559276" cy="3600662"/>
          </a:xfrm>
        </p:grpSpPr>
        <p:sp>
          <p:nvSpPr>
            <p:cNvPr id="102" name="圆角矩形 101"/>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4" name="矩形 103"/>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5" name="矩形 104"/>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6" name="矩形 105"/>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 name="矩形 3"/>
          <p:cNvSpPr/>
          <p:nvPr/>
        </p:nvSpPr>
        <p:spPr>
          <a:xfrm>
            <a:off x="2118036" y="2461213"/>
            <a:ext cx="7928676" cy="2062103"/>
          </a:xfrm>
          <a:prstGeom prst="rect">
            <a:avLst/>
          </a:prstGeom>
        </p:spPr>
        <p:txBody>
          <a:bodyPr wrap="square">
            <a:spAutoFit/>
          </a:bodyPr>
          <a:lstStyle/>
          <a:p>
            <a:r>
              <a:rPr lang="zh-CN" altLang="zh-CN" sz="3200" dirty="0">
                <a:solidFill>
                  <a:schemeClr val="bg1"/>
                </a:solidFill>
              </a:rPr>
              <a:t>主要包括基本薪酬和可变薪酬，基本薪酬是指经济组织根据员工的职位或职责向员工支付相对稳定的经济性报酬，即工资；可变薪酬是指与绩效直接挂钩的经济性报酬 </a:t>
            </a:r>
            <a:endParaRPr lang="zh-CN" altLang="en-US" sz="3200" dirty="0">
              <a:solidFill>
                <a:schemeClr val="bg1"/>
              </a:solidFill>
              <a:effectLst>
                <a:outerShdw blurRad="38100" dist="38100" dir="2700000" algn="tl">
                  <a:srgbClr val="000000">
                    <a:alpha val="43137"/>
                  </a:srgbClr>
                </a:outerShdw>
              </a:effectLst>
            </a:endParaRPr>
          </a:p>
        </p:txBody>
      </p:sp>
      <p:sp>
        <p:nvSpPr>
          <p:cNvPr id="6" name="动作按钮: 自定义 5">
            <a:hlinkClick r:id="rId9" action="ppaction://hlinksldjump" highlightClick="1"/>
          </p:cNvPr>
          <p:cNvSpPr/>
          <p:nvPr/>
        </p:nvSpPr>
        <p:spPr>
          <a:xfrm>
            <a:off x="9425329" y="5207792"/>
            <a:ext cx="764499" cy="569627"/>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返回</a:t>
            </a:r>
          </a:p>
        </p:txBody>
      </p:sp>
    </p:spTree>
    <p:extLst>
      <p:ext uri="{BB962C8B-B14F-4D97-AF65-F5344CB8AC3E}">
        <p14:creationId xmlns:p14="http://schemas.microsoft.com/office/powerpoint/2010/main" val="331167377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99" name="图片 98"/>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38451" y="1075452"/>
            <a:ext cx="9776666" cy="4910059"/>
          </a:xfrm>
          <a:prstGeom prst="rect">
            <a:avLst/>
          </a:prstGeom>
          <a:effectLst>
            <a:softEdge rad="4699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素质</a:t>
            </a:r>
            <a:endParaRPr sz="2400" dirty="0"/>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1" name="组合 100"/>
          <p:cNvGrpSpPr/>
          <p:nvPr/>
        </p:nvGrpSpPr>
        <p:grpSpPr>
          <a:xfrm>
            <a:off x="1349611" y="1326446"/>
            <a:ext cx="9350038" cy="4777990"/>
            <a:chOff x="2380903" y="2300699"/>
            <a:chExt cx="3559276" cy="3600662"/>
          </a:xfrm>
        </p:grpSpPr>
        <p:sp>
          <p:nvSpPr>
            <p:cNvPr id="102" name="圆角矩形 101"/>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4" name="矩形 103"/>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5" name="矩形 104"/>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6" name="矩形 105"/>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51" name="动作按钮: 自定义 50">
            <a:hlinkClick r:id="rId9" action="ppaction://hlinksldjump" highlightClick="1"/>
          </p:cNvPr>
          <p:cNvSpPr/>
          <p:nvPr/>
        </p:nvSpPr>
        <p:spPr>
          <a:xfrm>
            <a:off x="9425329" y="5349881"/>
            <a:ext cx="764499" cy="569627"/>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返回</a:t>
            </a:r>
          </a:p>
        </p:txBody>
      </p:sp>
      <p:sp>
        <p:nvSpPr>
          <p:cNvPr id="4" name="矩形 3">
            <a:extLst>
              <a:ext uri="{FF2B5EF4-FFF2-40B4-BE49-F238E27FC236}">
                <a16:creationId xmlns:a16="http://schemas.microsoft.com/office/drawing/2014/main" id="{48031AF6-936C-454F-A9DA-4F7E8480F2D9}"/>
              </a:ext>
            </a:extLst>
          </p:cNvPr>
          <p:cNvSpPr/>
          <p:nvPr/>
        </p:nvSpPr>
        <p:spPr>
          <a:xfrm>
            <a:off x="2254515" y="1929918"/>
            <a:ext cx="7480756" cy="3539430"/>
          </a:xfrm>
          <a:prstGeom prst="rect">
            <a:avLst/>
          </a:prstGeom>
        </p:spPr>
        <p:txBody>
          <a:bodyPr wrap="square">
            <a:spAutoFit/>
          </a:bodyPr>
          <a:lstStyle/>
          <a:p>
            <a:r>
              <a:rPr lang="zh-CN" altLang="zh-CN" sz="2800" dirty="0">
                <a:solidFill>
                  <a:schemeClr val="bg1"/>
                </a:solidFill>
                <a:cs typeface="Times New Roman" panose="02020603050405020304" pitchFamily="18" charset="0"/>
              </a:rPr>
              <a:t>素质是指业务素质，即从业人员完成业务活动的综合能力。之所以这样界定，一方面是因为业务素质可以通过受教育程的高低来衡量，相反道德和心理素质是内在而深奥的；另一方面本文的主题是保险个人代理人制度，因此假定保险个人代理人没有侵犯保险人或投保人利益的主观愿望，所有的违法违规的行为都是制度不合理或存在漏洞所致</a:t>
            </a:r>
            <a:endParaRPr lang="zh-CN" altLang="en-US" sz="2800" dirty="0">
              <a:solidFill>
                <a:schemeClr val="bg1"/>
              </a:solidFill>
            </a:endParaRPr>
          </a:p>
        </p:txBody>
      </p:sp>
    </p:spTree>
    <p:extLst>
      <p:ext uri="{BB962C8B-B14F-4D97-AF65-F5344CB8AC3E}">
        <p14:creationId xmlns:p14="http://schemas.microsoft.com/office/powerpoint/2010/main" val="331167377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99" name="图片 98"/>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38451" y="1075452"/>
            <a:ext cx="9776666" cy="4910059"/>
          </a:xfrm>
          <a:prstGeom prst="rect">
            <a:avLst/>
          </a:prstGeom>
          <a:effectLst>
            <a:softEdge rad="4699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4" name="直接连接符 13"/>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15"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寿险营销</a:t>
            </a:r>
            <a:endParaRPr sz="2400" dirty="0"/>
          </a:p>
        </p:txBody>
      </p:sp>
      <p:grpSp>
        <p:nvGrpSpPr>
          <p:cNvPr id="16" name="组合 15"/>
          <p:cNvGrpSpPr/>
          <p:nvPr/>
        </p:nvGrpSpPr>
        <p:grpSpPr>
          <a:xfrm flipV="1">
            <a:off x="295542" y="130855"/>
            <a:ext cx="537242" cy="537243"/>
            <a:chOff x="7758139" y="2808362"/>
            <a:chExt cx="1285965" cy="1285965"/>
          </a:xfrm>
        </p:grpSpPr>
        <p:sp>
          <p:nvSpPr>
            <p:cNvPr id="17" name="任意多边形 16"/>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userDrawn="1"/>
          </p:nvGrpSpPr>
          <p:grpSpPr>
            <a:xfrm>
              <a:off x="7904995" y="2955216"/>
              <a:ext cx="992256" cy="992256"/>
              <a:chOff x="813435" y="4187372"/>
              <a:chExt cx="1292678" cy="1292678"/>
            </a:xfrm>
            <a:noFill/>
          </p:grpSpPr>
          <p:sp>
            <p:nvSpPr>
              <p:cNvPr id="20" name="圆角矩形 19"/>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圆角矩形 20"/>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圆角矩形 21"/>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圆角矩形 22"/>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圆角矩形 24"/>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圆角矩形 25"/>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圆角矩形 28"/>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圆角矩形 29"/>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圆角矩形 31"/>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圆角矩形 33"/>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圆角矩形 34"/>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1" name="组合 100"/>
          <p:cNvGrpSpPr/>
          <p:nvPr/>
        </p:nvGrpSpPr>
        <p:grpSpPr>
          <a:xfrm>
            <a:off x="1349611" y="1326446"/>
            <a:ext cx="9350038" cy="4777990"/>
            <a:chOff x="2380903" y="2300699"/>
            <a:chExt cx="3559276" cy="3600662"/>
          </a:xfrm>
        </p:grpSpPr>
        <p:sp>
          <p:nvSpPr>
            <p:cNvPr id="102" name="圆角矩形 101"/>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4" name="矩形 103"/>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5" name="矩形 104"/>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6" name="矩形 105"/>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 name="矩形 3"/>
          <p:cNvSpPr/>
          <p:nvPr/>
        </p:nvSpPr>
        <p:spPr>
          <a:xfrm>
            <a:off x="2070591" y="2191947"/>
            <a:ext cx="8049489" cy="3046988"/>
          </a:xfrm>
          <a:prstGeom prst="rect">
            <a:avLst/>
          </a:prstGeom>
        </p:spPr>
        <p:txBody>
          <a:bodyPr wrap="square">
            <a:spAutoFit/>
          </a:bodyPr>
          <a:lstStyle/>
          <a:p>
            <a:r>
              <a:rPr lang="zh-CN" altLang="zh-CN" sz="3200" dirty="0">
                <a:solidFill>
                  <a:schemeClr val="bg1"/>
                </a:solidFill>
              </a:rPr>
              <a:t>寿险营销是指以人寿保险为商品，以市场为中心，以满足被保险人需要为目的，实现保险企业目标的一系列活动。虽然寿险营销不等于推销，但由于寿险商品的特殊性，推销成为了整个寿险营销环节的重中之重，所以，本文将寿险营销等同于推销 </a:t>
            </a:r>
            <a:endParaRPr lang="zh-CN" altLang="en-US" sz="3200" dirty="0">
              <a:solidFill>
                <a:schemeClr val="bg1"/>
              </a:solidFill>
            </a:endParaRPr>
          </a:p>
        </p:txBody>
      </p:sp>
      <p:sp>
        <p:nvSpPr>
          <p:cNvPr id="49" name="动作按钮: 自定义 48">
            <a:hlinkClick r:id="rId9" action="ppaction://hlinksldjump" highlightClick="1"/>
          </p:cNvPr>
          <p:cNvSpPr/>
          <p:nvPr/>
        </p:nvSpPr>
        <p:spPr>
          <a:xfrm>
            <a:off x="9277313" y="5225886"/>
            <a:ext cx="764499" cy="569627"/>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返回</a:t>
            </a:r>
          </a:p>
        </p:txBody>
      </p:sp>
    </p:spTree>
    <p:extLst>
      <p:ext uri="{BB962C8B-B14F-4D97-AF65-F5344CB8AC3E}">
        <p14:creationId xmlns:p14="http://schemas.microsoft.com/office/powerpoint/2010/main" val="331167377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7017026" y="2970706"/>
            <a:ext cx="5238580" cy="947351"/>
            <a:chOff x="7743390" y="4942798"/>
            <a:chExt cx="5238580"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8040613" y="5160997"/>
              <a:ext cx="4941357"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2019</a:t>
              </a:r>
              <a:r>
                <a:rPr lang="zh-CN" altLang="en-US" dirty="0"/>
                <a:t>年</a:t>
              </a:r>
              <a:r>
                <a:rPr lang="zh-CN" altLang="zh-CN" dirty="0"/>
                <a:t>寿险业代理人调查 </a:t>
              </a:r>
              <a:endParaRPr dirty="0"/>
            </a:p>
          </p:txBody>
        </p:sp>
      </p:grpSp>
      <p:grpSp>
        <p:nvGrpSpPr>
          <p:cNvPr id="2" name="组合 1"/>
          <p:cNvGrpSpPr/>
          <p:nvPr/>
        </p:nvGrpSpPr>
        <p:grpSpPr>
          <a:xfrm>
            <a:off x="4947174" y="2271245"/>
            <a:ext cx="2288540" cy="2288541"/>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8" name="文本框 145"/>
            <p:cNvSpPr txBox="1"/>
            <p:nvPr userDrawn="1"/>
          </p:nvSpPr>
          <p:spPr>
            <a:xfrm>
              <a:off x="8206904" y="3076110"/>
              <a:ext cx="420831" cy="812838"/>
            </a:xfrm>
            <a:prstGeom prst="rect">
              <a:avLst/>
            </a:prstGeom>
            <a:noFill/>
          </p:spPr>
          <p:txBody>
            <a:bodyPr wrap="none" rtlCol="0">
              <a:spAutoFit/>
            </a:bodyPr>
            <a:lstStyle/>
            <a:p>
              <a:r>
                <a:rPr lang="en-US" altLang="zh-CN" sz="8800" dirty="0">
                  <a:solidFill>
                    <a:prstClr val="white"/>
                  </a:solidFill>
                  <a:latin typeface="汉仪菱心体简" panose="02010609000101010101" pitchFamily="49" charset="-122"/>
                  <a:ea typeface="汉仪菱心体简" panose="02010609000101010101" pitchFamily="49" charset="-122"/>
                </a:rPr>
                <a:t>4</a:t>
              </a:r>
              <a:endParaRPr lang="zh-CN" altLang="en-US" sz="8800" dirty="0">
                <a:solidFill>
                  <a:prstClr val="white"/>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628128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04925" y="496888"/>
            <a:ext cx="9577388" cy="587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0" name="组合 39"/>
          <p:cNvGrpSpPr/>
          <p:nvPr/>
        </p:nvGrpSpPr>
        <p:grpSpPr>
          <a:xfrm>
            <a:off x="2255584" y="2318964"/>
            <a:ext cx="7680832" cy="2220072"/>
            <a:chOff x="1589673" y="1347887"/>
            <a:chExt cx="9092682" cy="4252814"/>
          </a:xfrm>
        </p:grpSpPr>
        <p:sp>
          <p:nvSpPr>
            <p:cNvPr id="41" name="任意多边形 40"/>
            <p:cNvSpPr/>
            <p:nvPr/>
          </p:nvSpPr>
          <p:spPr>
            <a:xfrm>
              <a:off x="2136643" y="1347887"/>
              <a:ext cx="7807457" cy="4252814"/>
            </a:xfrm>
            <a:custGeom>
              <a:avLst/>
              <a:gdLst>
                <a:gd name="connsiteX0" fmla="*/ 641553 w 7807457"/>
                <a:gd name="connsiteY0" fmla="*/ 0 h 4252814"/>
                <a:gd name="connsiteX1" fmla="*/ 7212630 w 7807457"/>
                <a:gd name="connsiteY1" fmla="*/ 0 h 4252814"/>
                <a:gd name="connsiteX2" fmla="*/ 7441921 w 7807457"/>
                <a:gd name="connsiteY2" fmla="*/ 0 h 4252814"/>
                <a:gd name="connsiteX3" fmla="*/ 7667497 w 7807457"/>
                <a:gd name="connsiteY3" fmla="*/ 0 h 4252814"/>
                <a:gd name="connsiteX4" fmla="*/ 7667497 w 7807457"/>
                <a:gd name="connsiteY4" fmla="*/ 372346 h 4252814"/>
                <a:gd name="connsiteX5" fmla="*/ 7807457 w 7807457"/>
                <a:gd name="connsiteY5" fmla="*/ 372346 h 4252814"/>
                <a:gd name="connsiteX6" fmla="*/ 7807457 w 7807457"/>
                <a:gd name="connsiteY6" fmla="*/ 559834 h 4252814"/>
                <a:gd name="connsiteX7" fmla="*/ 7807457 w 7807457"/>
                <a:gd name="connsiteY7" fmla="*/ 663834 h 4252814"/>
                <a:gd name="connsiteX8" fmla="*/ 7723483 w 7807457"/>
                <a:gd name="connsiteY8" fmla="*/ 684828 h 4252814"/>
                <a:gd name="connsiteX9" fmla="*/ 7723483 w 7807457"/>
                <a:gd name="connsiteY9" fmla="*/ 2224380 h 4252814"/>
                <a:gd name="connsiteX10" fmla="*/ 7807457 w 7807457"/>
                <a:gd name="connsiteY10" fmla="*/ 2245373 h 4252814"/>
                <a:gd name="connsiteX11" fmla="*/ 7807457 w 7807457"/>
                <a:gd name="connsiteY11" fmla="*/ 3127483 h 4252814"/>
                <a:gd name="connsiteX12" fmla="*/ 7552917 w 7807457"/>
                <a:gd name="connsiteY12" fmla="*/ 3191118 h 4252814"/>
                <a:gd name="connsiteX13" fmla="*/ 7552917 w 7807457"/>
                <a:gd name="connsiteY13" fmla="*/ 3543444 h 4252814"/>
                <a:gd name="connsiteX14" fmla="*/ 7441921 w 7807457"/>
                <a:gd name="connsiteY14" fmla="*/ 3604930 h 4252814"/>
                <a:gd name="connsiteX15" fmla="*/ 7441921 w 7807457"/>
                <a:gd name="connsiteY15" fmla="*/ 3911911 h 4252814"/>
                <a:gd name="connsiteX16" fmla="*/ 7247386 w 7807457"/>
                <a:gd name="connsiteY16" fmla="*/ 4252814 h 4252814"/>
                <a:gd name="connsiteX17" fmla="*/ 4097790 w 7807457"/>
                <a:gd name="connsiteY17" fmla="*/ 4252814 h 4252814"/>
                <a:gd name="connsiteX18" fmla="*/ 3931047 w 7807457"/>
                <a:gd name="connsiteY18" fmla="*/ 3960612 h 4252814"/>
                <a:gd name="connsiteX19" fmla="*/ 597255 w 7807457"/>
                <a:gd name="connsiteY19" fmla="*/ 3960612 h 4252814"/>
                <a:gd name="connsiteX20" fmla="*/ 162340 w 7807457"/>
                <a:gd name="connsiteY20" fmla="*/ 3677064 h 4252814"/>
                <a:gd name="connsiteX21" fmla="*/ 162340 w 7807457"/>
                <a:gd name="connsiteY21" fmla="*/ 2993139 h 4252814"/>
                <a:gd name="connsiteX22" fmla="*/ 0 w 7807457"/>
                <a:gd name="connsiteY22" fmla="*/ 2884480 h 4252814"/>
                <a:gd name="connsiteX23" fmla="*/ 0 w 7807457"/>
                <a:gd name="connsiteY23" fmla="*/ 1612840 h 4252814"/>
                <a:gd name="connsiteX24" fmla="*/ 162340 w 7807457"/>
                <a:gd name="connsiteY24" fmla="*/ 1504181 h 4252814"/>
                <a:gd name="connsiteX25" fmla="*/ 162340 w 7807457"/>
                <a:gd name="connsiteY25" fmla="*/ 939139 h 425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807457" h="4252814">
                  <a:moveTo>
                    <a:pt x="641553" y="0"/>
                  </a:moveTo>
                  <a:lnTo>
                    <a:pt x="7212630" y="0"/>
                  </a:lnTo>
                  <a:lnTo>
                    <a:pt x="7441921" y="0"/>
                  </a:lnTo>
                  <a:lnTo>
                    <a:pt x="7667497" y="0"/>
                  </a:lnTo>
                  <a:lnTo>
                    <a:pt x="7667497" y="372346"/>
                  </a:lnTo>
                  <a:lnTo>
                    <a:pt x="7807457" y="372346"/>
                  </a:lnTo>
                  <a:lnTo>
                    <a:pt x="7807457" y="559834"/>
                  </a:lnTo>
                  <a:lnTo>
                    <a:pt x="7807457" y="663834"/>
                  </a:lnTo>
                  <a:lnTo>
                    <a:pt x="7723483" y="684828"/>
                  </a:lnTo>
                  <a:lnTo>
                    <a:pt x="7723483" y="2224380"/>
                  </a:lnTo>
                  <a:lnTo>
                    <a:pt x="7807457" y="2245373"/>
                  </a:lnTo>
                  <a:lnTo>
                    <a:pt x="7807457" y="3127483"/>
                  </a:lnTo>
                  <a:lnTo>
                    <a:pt x="7552917" y="3191118"/>
                  </a:lnTo>
                  <a:lnTo>
                    <a:pt x="7552917" y="3543444"/>
                  </a:lnTo>
                  <a:lnTo>
                    <a:pt x="7441921" y="3604930"/>
                  </a:lnTo>
                  <a:lnTo>
                    <a:pt x="7441921" y="3911911"/>
                  </a:lnTo>
                  <a:lnTo>
                    <a:pt x="7247386" y="4252814"/>
                  </a:lnTo>
                  <a:lnTo>
                    <a:pt x="4097790" y="4252814"/>
                  </a:lnTo>
                  <a:lnTo>
                    <a:pt x="3931047" y="3960612"/>
                  </a:lnTo>
                  <a:lnTo>
                    <a:pt x="597255" y="3960612"/>
                  </a:lnTo>
                  <a:lnTo>
                    <a:pt x="162340" y="3677064"/>
                  </a:lnTo>
                  <a:lnTo>
                    <a:pt x="162340" y="2993139"/>
                  </a:lnTo>
                  <a:lnTo>
                    <a:pt x="0" y="2884480"/>
                  </a:lnTo>
                  <a:lnTo>
                    <a:pt x="0" y="1612840"/>
                  </a:lnTo>
                  <a:lnTo>
                    <a:pt x="162340" y="1504181"/>
                  </a:lnTo>
                  <a:lnTo>
                    <a:pt x="162340" y="939139"/>
                  </a:lnTo>
                  <a:close/>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a:off x="1589673" y="1347887"/>
              <a:ext cx="743455" cy="4012161"/>
            </a:xfrm>
            <a:custGeom>
              <a:avLst/>
              <a:gdLst>
                <a:gd name="connsiteX0" fmla="*/ 198992 w 743455"/>
                <a:gd name="connsiteY0" fmla="*/ 0 h 4012161"/>
                <a:gd name="connsiteX1" fmla="*/ 743455 w 743455"/>
                <a:gd name="connsiteY1" fmla="*/ 0 h 4012161"/>
                <a:gd name="connsiteX2" fmla="*/ 743455 w 743455"/>
                <a:gd name="connsiteY2" fmla="*/ 182858 h 4012161"/>
                <a:gd name="connsiteX3" fmla="*/ 508903 w 743455"/>
                <a:gd name="connsiteY3" fmla="*/ 226947 h 4012161"/>
                <a:gd name="connsiteX4" fmla="*/ 508903 w 743455"/>
                <a:gd name="connsiteY4" fmla="*/ 558627 h 4012161"/>
                <a:gd name="connsiteX5" fmla="*/ 372717 w 743455"/>
                <a:gd name="connsiteY5" fmla="*/ 584226 h 4012161"/>
                <a:gd name="connsiteX6" fmla="*/ 372717 w 743455"/>
                <a:gd name="connsiteY6" fmla="*/ 935737 h 4012161"/>
                <a:gd name="connsiteX7" fmla="*/ 534910 w 743455"/>
                <a:gd name="connsiteY7" fmla="*/ 966224 h 4012161"/>
                <a:gd name="connsiteX8" fmla="*/ 534910 w 743455"/>
                <a:gd name="connsiteY8" fmla="*/ 1411030 h 4012161"/>
                <a:gd name="connsiteX9" fmla="*/ 247002 w 743455"/>
                <a:gd name="connsiteY9" fmla="*/ 1483007 h 4012161"/>
                <a:gd name="connsiteX10" fmla="*/ 247002 w 743455"/>
                <a:gd name="connsiteY10" fmla="*/ 2995316 h 4012161"/>
                <a:gd name="connsiteX11" fmla="*/ 462045 w 743455"/>
                <a:gd name="connsiteY11" fmla="*/ 3049077 h 4012161"/>
                <a:gd name="connsiteX12" fmla="*/ 462045 w 743455"/>
                <a:gd name="connsiteY12" fmla="*/ 3273935 h 4012161"/>
                <a:gd name="connsiteX13" fmla="*/ 372716 w 743455"/>
                <a:gd name="connsiteY13" fmla="*/ 3296267 h 4012161"/>
                <a:gd name="connsiteX14" fmla="*/ 372716 w 743455"/>
                <a:gd name="connsiteY14" fmla="*/ 3778406 h 4012161"/>
                <a:gd name="connsiteX15" fmla="*/ 743455 w 743455"/>
                <a:gd name="connsiteY15" fmla="*/ 3871091 h 4012161"/>
                <a:gd name="connsiteX16" fmla="*/ 743455 w 743455"/>
                <a:gd name="connsiteY16" fmla="*/ 4012161 h 4012161"/>
                <a:gd name="connsiteX17" fmla="*/ 198992 w 743455"/>
                <a:gd name="connsiteY17" fmla="*/ 4012161 h 4012161"/>
                <a:gd name="connsiteX18" fmla="*/ 0 w 743455"/>
                <a:gd name="connsiteY18" fmla="*/ 3690686 h 4012161"/>
                <a:gd name="connsiteX19" fmla="*/ 0 w 743455"/>
                <a:gd name="connsiteY19" fmla="*/ 321475 h 4012161"/>
                <a:gd name="connsiteX20" fmla="*/ 198992 w 743455"/>
                <a:gd name="connsiteY20" fmla="*/ 0 h 4012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43455" h="4012161">
                  <a:moveTo>
                    <a:pt x="198992" y="0"/>
                  </a:moveTo>
                  <a:lnTo>
                    <a:pt x="743455" y="0"/>
                  </a:lnTo>
                  <a:lnTo>
                    <a:pt x="743455" y="182858"/>
                  </a:lnTo>
                  <a:lnTo>
                    <a:pt x="508903" y="226947"/>
                  </a:lnTo>
                  <a:lnTo>
                    <a:pt x="508903" y="558627"/>
                  </a:lnTo>
                  <a:lnTo>
                    <a:pt x="372717" y="584226"/>
                  </a:lnTo>
                  <a:lnTo>
                    <a:pt x="372717" y="935737"/>
                  </a:lnTo>
                  <a:lnTo>
                    <a:pt x="534910" y="966224"/>
                  </a:lnTo>
                  <a:lnTo>
                    <a:pt x="534910" y="1411030"/>
                  </a:lnTo>
                  <a:lnTo>
                    <a:pt x="247002" y="1483007"/>
                  </a:lnTo>
                  <a:lnTo>
                    <a:pt x="247002" y="2995316"/>
                  </a:lnTo>
                  <a:lnTo>
                    <a:pt x="462045" y="3049077"/>
                  </a:lnTo>
                  <a:lnTo>
                    <a:pt x="462045" y="3273935"/>
                  </a:lnTo>
                  <a:lnTo>
                    <a:pt x="372716" y="3296267"/>
                  </a:lnTo>
                  <a:lnTo>
                    <a:pt x="372716" y="3778406"/>
                  </a:lnTo>
                  <a:lnTo>
                    <a:pt x="743455" y="3871091"/>
                  </a:lnTo>
                  <a:lnTo>
                    <a:pt x="743455" y="4012161"/>
                  </a:lnTo>
                  <a:lnTo>
                    <a:pt x="198992" y="4012161"/>
                  </a:lnTo>
                  <a:cubicBezTo>
                    <a:pt x="89092" y="4012161"/>
                    <a:pt x="0" y="3868232"/>
                    <a:pt x="0" y="3690686"/>
                  </a:cubicBezTo>
                  <a:lnTo>
                    <a:pt x="0" y="321475"/>
                  </a:lnTo>
                  <a:cubicBezTo>
                    <a:pt x="0" y="143929"/>
                    <a:pt x="89092" y="0"/>
                    <a:pt x="198992"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flipH="1" flipV="1">
              <a:off x="9899910" y="1347887"/>
              <a:ext cx="782445" cy="4012161"/>
            </a:xfrm>
            <a:custGeom>
              <a:avLst/>
              <a:gdLst>
                <a:gd name="connsiteX0" fmla="*/ 641485 w 782445"/>
                <a:gd name="connsiteY0" fmla="*/ 4012161 h 4012161"/>
                <a:gd name="connsiteX1" fmla="*/ 171699 w 782445"/>
                <a:gd name="connsiteY1" fmla="*/ 4012161 h 4012161"/>
                <a:gd name="connsiteX2" fmla="*/ 0 w 782445"/>
                <a:gd name="connsiteY2" fmla="*/ 3690686 h 4012161"/>
                <a:gd name="connsiteX3" fmla="*/ 0 w 782445"/>
                <a:gd name="connsiteY3" fmla="*/ 321475 h 4012161"/>
                <a:gd name="connsiteX4" fmla="*/ 171699 w 782445"/>
                <a:gd name="connsiteY4" fmla="*/ 0 h 4012161"/>
                <a:gd name="connsiteX5" fmla="*/ 641485 w 782445"/>
                <a:gd name="connsiteY5" fmla="*/ 0 h 4012161"/>
                <a:gd name="connsiteX6" fmla="*/ 641485 w 782445"/>
                <a:gd name="connsiteY6" fmla="*/ 150189 h 4012161"/>
                <a:gd name="connsiteX7" fmla="*/ 782445 w 782445"/>
                <a:gd name="connsiteY7" fmla="*/ 185429 h 4012161"/>
                <a:gd name="connsiteX8" fmla="*/ 782445 w 782445"/>
                <a:gd name="connsiteY8" fmla="*/ 513721 h 4012161"/>
                <a:gd name="connsiteX9" fmla="*/ 641485 w 782445"/>
                <a:gd name="connsiteY9" fmla="*/ 548961 h 4012161"/>
                <a:gd name="connsiteX10" fmla="*/ 641485 w 782445"/>
                <a:gd name="connsiteY10" fmla="*/ 684342 h 4012161"/>
                <a:gd name="connsiteX11" fmla="*/ 435042 w 782445"/>
                <a:gd name="connsiteY11" fmla="*/ 735953 h 4012161"/>
                <a:gd name="connsiteX12" fmla="*/ 435042 w 782445"/>
                <a:gd name="connsiteY12" fmla="*/ 1781896 h 4012161"/>
                <a:gd name="connsiteX13" fmla="*/ 641485 w 782445"/>
                <a:gd name="connsiteY13" fmla="*/ 1833507 h 4012161"/>
                <a:gd name="connsiteX14" fmla="*/ 641485 w 782445"/>
                <a:gd name="connsiteY14" fmla="*/ 3309221 h 4012161"/>
                <a:gd name="connsiteX15" fmla="*/ 431455 w 782445"/>
                <a:gd name="connsiteY15" fmla="*/ 3348701 h 4012161"/>
                <a:gd name="connsiteX16" fmla="*/ 431455 w 782445"/>
                <a:gd name="connsiteY16" fmla="*/ 3701126 h 4012161"/>
                <a:gd name="connsiteX17" fmla="*/ 641485 w 782445"/>
                <a:gd name="connsiteY17" fmla="*/ 3740605 h 4012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2445" h="4012161">
                  <a:moveTo>
                    <a:pt x="641485" y="4012161"/>
                  </a:moveTo>
                  <a:lnTo>
                    <a:pt x="171699" y="4012161"/>
                  </a:lnTo>
                  <a:cubicBezTo>
                    <a:pt x="76872" y="4012161"/>
                    <a:pt x="0" y="3868232"/>
                    <a:pt x="0" y="3690686"/>
                  </a:cubicBezTo>
                  <a:lnTo>
                    <a:pt x="0" y="321475"/>
                  </a:lnTo>
                  <a:cubicBezTo>
                    <a:pt x="0" y="143929"/>
                    <a:pt x="76872" y="0"/>
                    <a:pt x="171699" y="0"/>
                  </a:cubicBezTo>
                  <a:lnTo>
                    <a:pt x="641485" y="0"/>
                  </a:lnTo>
                  <a:lnTo>
                    <a:pt x="641485" y="150189"/>
                  </a:lnTo>
                  <a:lnTo>
                    <a:pt x="782445" y="185429"/>
                  </a:lnTo>
                  <a:lnTo>
                    <a:pt x="782445" y="513721"/>
                  </a:lnTo>
                  <a:lnTo>
                    <a:pt x="641485" y="548961"/>
                  </a:lnTo>
                  <a:lnTo>
                    <a:pt x="641485" y="684342"/>
                  </a:lnTo>
                  <a:lnTo>
                    <a:pt x="435042" y="735953"/>
                  </a:lnTo>
                  <a:lnTo>
                    <a:pt x="435042" y="1781896"/>
                  </a:lnTo>
                  <a:lnTo>
                    <a:pt x="641485" y="1833507"/>
                  </a:lnTo>
                  <a:lnTo>
                    <a:pt x="641485" y="3309221"/>
                  </a:lnTo>
                  <a:lnTo>
                    <a:pt x="431455" y="3348701"/>
                  </a:lnTo>
                  <a:lnTo>
                    <a:pt x="431455" y="3701126"/>
                  </a:lnTo>
                  <a:lnTo>
                    <a:pt x="641485" y="374060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132"/>
            <p:cNvSpPr txBox="1"/>
            <p:nvPr/>
          </p:nvSpPr>
          <p:spPr>
            <a:xfrm>
              <a:off x="5285522" y="1769955"/>
              <a:ext cx="1446691" cy="1437084"/>
            </a:xfrm>
            <a:prstGeom prst="rect">
              <a:avLst/>
            </a:prstGeom>
            <a:noFill/>
          </p:spPr>
          <p:txBody>
            <a:bodyPr wrap="squar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endParaRPr lang="zh-CN" altLang="en-US" dirty="0"/>
            </a:p>
          </p:txBody>
        </p:sp>
        <p:cxnSp>
          <p:nvCxnSpPr>
            <p:cNvPr id="45" name="直接连接符 44"/>
            <p:cNvCxnSpPr/>
            <p:nvPr/>
          </p:nvCxnSpPr>
          <p:spPr>
            <a:xfrm>
              <a:off x="6732213" y="5321328"/>
              <a:ext cx="2014614"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矩形 1">
            <a:extLst>
              <a:ext uri="{FF2B5EF4-FFF2-40B4-BE49-F238E27FC236}">
                <a16:creationId xmlns:a16="http://schemas.microsoft.com/office/drawing/2014/main" id="{94332948-F7F5-814F-9C97-318E6D07F793}"/>
              </a:ext>
            </a:extLst>
          </p:cNvPr>
          <p:cNvSpPr/>
          <p:nvPr/>
        </p:nvSpPr>
        <p:spPr>
          <a:xfrm>
            <a:off x="625167" y="974619"/>
            <a:ext cx="2262158" cy="923330"/>
          </a:xfrm>
          <a:prstGeom prst="rect">
            <a:avLst/>
          </a:prstGeom>
          <a:noFill/>
        </p:spPr>
        <p:txBody>
          <a:bodyPr wrap="none" lIns="91440" tIns="45720" rIns="91440" bIns="45720">
            <a:spAutoFit/>
          </a:bodyPr>
          <a:lstStyle/>
          <a:p>
            <a:pPr algn="ctr"/>
            <a:r>
              <a:rPr kumimoji="1"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Songti SC" panose="02010600040101010101" pitchFamily="2" charset="-122"/>
                <a:ea typeface="Songti SC" panose="02010600040101010101" pitchFamily="2" charset="-122"/>
              </a:rPr>
              <a:t>汇报人</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4" name="矩形 3">
            <a:extLst>
              <a:ext uri="{FF2B5EF4-FFF2-40B4-BE49-F238E27FC236}">
                <a16:creationId xmlns:a16="http://schemas.microsoft.com/office/drawing/2014/main" id="{3C04F4C4-D4AD-784D-9C7A-DC8A0FC0631D}"/>
              </a:ext>
            </a:extLst>
          </p:cNvPr>
          <p:cNvSpPr/>
          <p:nvPr/>
        </p:nvSpPr>
        <p:spPr>
          <a:xfrm>
            <a:off x="1371675" y="2464803"/>
            <a:ext cx="9233841" cy="1754326"/>
          </a:xfrm>
          <a:prstGeom prst="rect">
            <a:avLst/>
          </a:prstGeom>
          <a:noFill/>
        </p:spPr>
        <p:txBody>
          <a:bodyPr wrap="square" lIns="91440" tIns="45720" rIns="91440" bIns="45720">
            <a:spAutoFit/>
          </a:bodyPr>
          <a:lstStyle/>
          <a:p>
            <a:r>
              <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        </a:t>
            </a:r>
            <a:r>
              <a:rPr lang="en-US" altLang="zh-CN"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Name:  </a:t>
            </a:r>
            <a:r>
              <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林泽</a:t>
            </a:r>
            <a:endParaRPr lang="en-US" altLang="zh-CN" sz="3600" b="1"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endParaRPr>
          </a:p>
          <a:p>
            <a:r>
              <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        </a:t>
            </a:r>
            <a:r>
              <a:rPr lang="en-US" altLang="zh-CN"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Tel:</a:t>
            </a:r>
            <a:r>
              <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  </a:t>
            </a:r>
            <a:r>
              <a:rPr lang="en-US" altLang="zh-CN"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 13075533577</a:t>
            </a:r>
          </a:p>
          <a:p>
            <a:pPr algn="ctr"/>
            <a:r>
              <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 </a:t>
            </a:r>
            <a:r>
              <a:rPr lang="en-US" altLang="zh-CN" sz="3600" b="1" cap="none" spc="0" dirty="0">
                <a:ln w="6600">
                  <a:solidFill>
                    <a:schemeClr val="accent2"/>
                  </a:solidFill>
                  <a:prstDash val="solid"/>
                </a:ln>
                <a:solidFill>
                  <a:srgbClr val="FFFFFF"/>
                </a:solidFill>
                <a:effectLst>
                  <a:outerShdw dist="38100" dir="2700000" algn="tl" rotWithShape="0">
                    <a:schemeClr val="accent2"/>
                  </a:outerShdw>
                </a:effectLst>
                <a:latin typeface="黑体" pitchFamily="49" charset="-122"/>
                <a:ea typeface="黑体" pitchFamily="49" charset="-122"/>
              </a:rPr>
              <a:t>Email: linze@saintly.com</a:t>
            </a:r>
            <a:endParaRPr lang="zh-CN" altLang="en-US" sz="36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2940677276"/>
      </p:ext>
    </p:extLst>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sp>
        <p:nvSpPr>
          <p:cNvPr id="4" name="Rectangle 4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1" name="Rectangle 55"/>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itchFamily="34" charset="0"/>
              <a:ea typeface="宋体" pitchFamily="2" charset="-122"/>
              <a:cs typeface="宋体" pitchFamily="2" charset="-122"/>
            </a:endParaRPr>
          </a:p>
        </p:txBody>
      </p:sp>
      <p:grpSp>
        <p:nvGrpSpPr>
          <p:cNvPr id="53" name="组合 52"/>
          <p:cNvGrpSpPr/>
          <p:nvPr/>
        </p:nvGrpSpPr>
        <p:grpSpPr>
          <a:xfrm>
            <a:off x="564163" y="755194"/>
            <a:ext cx="10846890" cy="5635718"/>
            <a:chOff x="6056117" y="2946399"/>
            <a:chExt cx="4713482" cy="2692402"/>
          </a:xfrm>
        </p:grpSpPr>
        <p:sp>
          <p:nvSpPr>
            <p:cNvPr id="54" name="任意多边形 53"/>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 name="梯形 54"/>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直角三角形 55"/>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56"/>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57"/>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9" name="直接连接符 58"/>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60" name="文本占位符 118"/>
          <p:cNvSpPr txBox="1">
            <a:spLocks/>
          </p:cNvSpPr>
          <p:nvPr/>
        </p:nvSpPr>
        <p:spPr>
          <a:xfrm>
            <a:off x="791110" y="189703"/>
            <a:ext cx="5004047"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寿险业代理人的个人特征</a:t>
            </a:r>
            <a:r>
              <a:rPr lang="zh-CN" altLang="zh-CN" sz="2400" dirty="0"/>
              <a:t> </a:t>
            </a:r>
            <a:endParaRPr lang="zh-CN" altLang="en-US" sz="2400" dirty="0"/>
          </a:p>
        </p:txBody>
      </p:sp>
      <p:grpSp>
        <p:nvGrpSpPr>
          <p:cNvPr id="61" name="组合 60"/>
          <p:cNvGrpSpPr/>
          <p:nvPr/>
        </p:nvGrpSpPr>
        <p:grpSpPr>
          <a:xfrm flipV="1">
            <a:off x="295542" y="130855"/>
            <a:ext cx="537242" cy="537243"/>
            <a:chOff x="7758139" y="2808362"/>
            <a:chExt cx="1285965" cy="1285965"/>
          </a:xfrm>
        </p:grpSpPr>
        <p:sp>
          <p:nvSpPr>
            <p:cNvPr id="62" name="任意多边形 61"/>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4" name="组合 63"/>
            <p:cNvGrpSpPr/>
            <p:nvPr userDrawn="1"/>
          </p:nvGrpSpPr>
          <p:grpSpPr>
            <a:xfrm>
              <a:off x="7904995" y="2955216"/>
              <a:ext cx="992256" cy="992256"/>
              <a:chOff x="813435" y="4187372"/>
              <a:chExt cx="1292678" cy="1292678"/>
            </a:xfrm>
            <a:noFill/>
          </p:grpSpPr>
          <p:sp>
            <p:nvSpPr>
              <p:cNvPr id="65" name="圆角矩形 64"/>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圆角矩形 65"/>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圆角矩形 66"/>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圆角矩形 73"/>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圆角矩形 74"/>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圆角矩形 75"/>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圆角矩形 76"/>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圆角矩形 77"/>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圆角矩形 78"/>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圆角矩形 79"/>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圆角矩形 80"/>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圆角矩形 81"/>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圆角矩形 82"/>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圆角矩形 84"/>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aphicFrame>
        <p:nvGraphicFramePr>
          <p:cNvPr id="45" name="图表 44">
            <a:extLst>
              <a:ext uri="{FF2B5EF4-FFF2-40B4-BE49-F238E27FC236}">
                <a16:creationId xmlns:a16="http://schemas.microsoft.com/office/drawing/2014/main" id="{E46C7E73-3CDE-5C4C-961D-45885A4DFE8B}"/>
              </a:ext>
            </a:extLst>
          </p:cNvPr>
          <p:cNvGraphicFramePr>
            <a:graphicFrameLocks/>
          </p:cNvGraphicFramePr>
          <p:nvPr>
            <p:extLst>
              <p:ext uri="{D42A27DB-BD31-4B8C-83A1-F6EECF244321}">
                <p14:modId xmlns:p14="http://schemas.microsoft.com/office/powerpoint/2010/main" val="535193901"/>
              </p:ext>
            </p:extLst>
          </p:nvPr>
        </p:nvGraphicFramePr>
        <p:xfrm>
          <a:off x="2355171" y="1312448"/>
          <a:ext cx="2316891" cy="2201333"/>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46" name="图表 45">
            <a:extLst>
              <a:ext uri="{FF2B5EF4-FFF2-40B4-BE49-F238E27FC236}">
                <a16:creationId xmlns:a16="http://schemas.microsoft.com/office/drawing/2014/main" id="{4073F712-689A-014E-97BC-421FAEE00CF6}"/>
              </a:ext>
            </a:extLst>
          </p:cNvPr>
          <p:cNvGraphicFramePr>
            <a:graphicFrameLocks/>
          </p:cNvGraphicFramePr>
          <p:nvPr>
            <p:extLst>
              <p:ext uri="{D42A27DB-BD31-4B8C-83A1-F6EECF244321}">
                <p14:modId xmlns:p14="http://schemas.microsoft.com/office/powerpoint/2010/main" val="2621682052"/>
              </p:ext>
            </p:extLst>
          </p:nvPr>
        </p:nvGraphicFramePr>
        <p:xfrm>
          <a:off x="6334839" y="1373453"/>
          <a:ext cx="2318400" cy="21996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47" name="图表 46">
            <a:extLst>
              <a:ext uri="{FF2B5EF4-FFF2-40B4-BE49-F238E27FC236}">
                <a16:creationId xmlns:a16="http://schemas.microsoft.com/office/drawing/2014/main" id="{2F8284A3-38E8-B44A-9022-35FD4F1EDA57}"/>
              </a:ext>
            </a:extLst>
          </p:cNvPr>
          <p:cNvGraphicFramePr>
            <a:graphicFrameLocks/>
          </p:cNvGraphicFramePr>
          <p:nvPr>
            <p:extLst>
              <p:ext uri="{D42A27DB-BD31-4B8C-83A1-F6EECF244321}">
                <p14:modId xmlns:p14="http://schemas.microsoft.com/office/powerpoint/2010/main" val="3873341305"/>
              </p:ext>
            </p:extLst>
          </p:nvPr>
        </p:nvGraphicFramePr>
        <p:xfrm>
          <a:off x="2387239" y="3590978"/>
          <a:ext cx="2318400" cy="21996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48" name="图表 47">
            <a:extLst>
              <a:ext uri="{FF2B5EF4-FFF2-40B4-BE49-F238E27FC236}">
                <a16:creationId xmlns:a16="http://schemas.microsoft.com/office/drawing/2014/main" id="{6D55B518-1A17-F942-8D9B-DD1693010178}"/>
              </a:ext>
            </a:extLst>
          </p:cNvPr>
          <p:cNvGraphicFramePr>
            <a:graphicFrameLocks/>
          </p:cNvGraphicFramePr>
          <p:nvPr>
            <p:extLst>
              <p:ext uri="{D42A27DB-BD31-4B8C-83A1-F6EECF244321}">
                <p14:modId xmlns:p14="http://schemas.microsoft.com/office/powerpoint/2010/main" val="3048881109"/>
              </p:ext>
            </p:extLst>
          </p:nvPr>
        </p:nvGraphicFramePr>
        <p:xfrm>
          <a:off x="6458931" y="3662162"/>
          <a:ext cx="2318400" cy="2199600"/>
        </p:xfrm>
        <a:graphic>
          <a:graphicData uri="http://schemas.openxmlformats.org/drawingml/2006/chart">
            <c:chart xmlns:c="http://schemas.openxmlformats.org/drawingml/2006/chart" xmlns:r="http://schemas.openxmlformats.org/officeDocument/2006/relationships" r:id="rId12"/>
          </a:graphicData>
        </a:graphic>
      </p:graphicFrame>
      <p:sp>
        <p:nvSpPr>
          <p:cNvPr id="7" name="文本框 6">
            <a:extLst>
              <a:ext uri="{FF2B5EF4-FFF2-40B4-BE49-F238E27FC236}">
                <a16:creationId xmlns:a16="http://schemas.microsoft.com/office/drawing/2014/main" id="{1CF3C8FC-DEA3-8B48-B1F7-ED29B2FEC74A}"/>
              </a:ext>
            </a:extLst>
          </p:cNvPr>
          <p:cNvSpPr txBox="1"/>
          <p:nvPr/>
        </p:nvSpPr>
        <p:spPr>
          <a:xfrm>
            <a:off x="4672062" y="1654957"/>
            <a:ext cx="738664" cy="1615044"/>
          </a:xfrm>
          <a:prstGeom prst="rect">
            <a:avLst/>
          </a:prstGeom>
          <a:noFill/>
        </p:spPr>
        <p:txBody>
          <a:bodyPr vert="eaVert" wrap="square" rtlCol="0">
            <a:spAutoFit/>
          </a:bodyPr>
          <a:lstStyle/>
          <a:p>
            <a:r>
              <a:rPr lang="zh-CN" altLang="zh-CN" dirty="0">
                <a:solidFill>
                  <a:schemeClr val="bg1"/>
                </a:solidFill>
              </a:rPr>
              <a:t>寿险业代理人的性别分布 </a:t>
            </a:r>
            <a:endParaRPr kumimoji="1" lang="zh-CN" altLang="en-US" dirty="0">
              <a:solidFill>
                <a:schemeClr val="bg1"/>
              </a:solidFill>
            </a:endParaRPr>
          </a:p>
        </p:txBody>
      </p:sp>
      <p:sp>
        <p:nvSpPr>
          <p:cNvPr id="10" name="文本框 9">
            <a:extLst>
              <a:ext uri="{FF2B5EF4-FFF2-40B4-BE49-F238E27FC236}">
                <a16:creationId xmlns:a16="http://schemas.microsoft.com/office/drawing/2014/main" id="{E96D1541-A08E-AA40-8FD2-8992F195C72F}"/>
              </a:ext>
            </a:extLst>
          </p:cNvPr>
          <p:cNvSpPr txBox="1"/>
          <p:nvPr/>
        </p:nvSpPr>
        <p:spPr>
          <a:xfrm>
            <a:off x="8829806" y="1762461"/>
            <a:ext cx="738664" cy="1609316"/>
          </a:xfrm>
          <a:prstGeom prst="rect">
            <a:avLst/>
          </a:prstGeom>
          <a:noFill/>
        </p:spPr>
        <p:txBody>
          <a:bodyPr vert="eaVert" wrap="square" rtlCol="0">
            <a:spAutoFit/>
          </a:bodyPr>
          <a:lstStyle/>
          <a:p>
            <a:r>
              <a:rPr lang="zh-CN" altLang="zh-CN" dirty="0">
                <a:solidFill>
                  <a:schemeClr val="bg1"/>
                </a:solidFill>
              </a:rPr>
              <a:t>寿险业代理人的学历分布 </a:t>
            </a:r>
            <a:endParaRPr kumimoji="1" lang="zh-CN" altLang="en-US" dirty="0">
              <a:solidFill>
                <a:schemeClr val="bg1"/>
              </a:solidFill>
            </a:endParaRPr>
          </a:p>
        </p:txBody>
      </p:sp>
      <p:sp>
        <p:nvSpPr>
          <p:cNvPr id="11" name="文本框 10">
            <a:extLst>
              <a:ext uri="{FF2B5EF4-FFF2-40B4-BE49-F238E27FC236}">
                <a16:creationId xmlns:a16="http://schemas.microsoft.com/office/drawing/2014/main" id="{2D807F35-B4FE-FB46-B0F7-AA7488529EF5}"/>
              </a:ext>
            </a:extLst>
          </p:cNvPr>
          <p:cNvSpPr txBox="1"/>
          <p:nvPr/>
        </p:nvSpPr>
        <p:spPr>
          <a:xfrm>
            <a:off x="4672062" y="3890490"/>
            <a:ext cx="738664" cy="1540881"/>
          </a:xfrm>
          <a:prstGeom prst="rect">
            <a:avLst/>
          </a:prstGeom>
          <a:noFill/>
        </p:spPr>
        <p:txBody>
          <a:bodyPr vert="eaVert" wrap="square" rtlCol="0">
            <a:spAutoFit/>
          </a:bodyPr>
          <a:lstStyle/>
          <a:p>
            <a:r>
              <a:rPr lang="zh-CN" altLang="zh-CN" dirty="0">
                <a:solidFill>
                  <a:schemeClr val="bg1"/>
                </a:solidFill>
              </a:rPr>
              <a:t>寿险业代理人的地域分布 </a:t>
            </a:r>
            <a:endParaRPr kumimoji="1" lang="zh-CN" altLang="en-US" dirty="0">
              <a:solidFill>
                <a:schemeClr val="bg1"/>
              </a:solidFill>
            </a:endParaRPr>
          </a:p>
        </p:txBody>
      </p:sp>
      <p:sp>
        <p:nvSpPr>
          <p:cNvPr id="13" name="文本框 12">
            <a:extLst>
              <a:ext uri="{FF2B5EF4-FFF2-40B4-BE49-F238E27FC236}">
                <a16:creationId xmlns:a16="http://schemas.microsoft.com/office/drawing/2014/main" id="{92539E4E-9903-AB49-94FC-5DA3495CBD4E}"/>
              </a:ext>
            </a:extLst>
          </p:cNvPr>
          <p:cNvSpPr txBox="1"/>
          <p:nvPr/>
        </p:nvSpPr>
        <p:spPr>
          <a:xfrm>
            <a:off x="8829806" y="3886119"/>
            <a:ext cx="738664" cy="1609317"/>
          </a:xfrm>
          <a:prstGeom prst="rect">
            <a:avLst/>
          </a:prstGeom>
          <a:noFill/>
        </p:spPr>
        <p:txBody>
          <a:bodyPr vert="eaVert" wrap="square" rtlCol="0">
            <a:spAutoFit/>
          </a:bodyPr>
          <a:lstStyle/>
          <a:p>
            <a:r>
              <a:rPr lang="zh-CN" altLang="zh-CN" dirty="0">
                <a:solidFill>
                  <a:schemeClr val="bg1"/>
                </a:solidFill>
              </a:rPr>
              <a:t>寿险业代理人的年龄分布 </a:t>
            </a:r>
            <a:endParaRPr kumimoji="1" lang="zh-CN" altLang="en-US" dirty="0">
              <a:solidFill>
                <a:schemeClr val="bg1"/>
              </a:solidFill>
            </a:endParaRPr>
          </a:p>
        </p:txBody>
      </p:sp>
    </p:spTree>
    <p:extLst>
      <p:ext uri="{BB962C8B-B14F-4D97-AF65-F5344CB8AC3E}">
        <p14:creationId xmlns:p14="http://schemas.microsoft.com/office/powerpoint/2010/main" val="22082525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sp>
        <p:nvSpPr>
          <p:cNvPr id="4" name="Rectangle 4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solidFill>
                <a:prstClr val="black"/>
              </a:solidFill>
            </a:endParaRPr>
          </a:p>
        </p:txBody>
      </p:sp>
      <p:sp>
        <p:nvSpPr>
          <p:cNvPr id="51" name="Rectangle 55"/>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zh-CN" altLang="zh-CN">
              <a:solidFill>
                <a:prstClr val="black"/>
              </a:solidFill>
              <a:latin typeface="Arial" pitchFamily="34" charset="0"/>
              <a:cs typeface="宋体" pitchFamily="2" charset="-122"/>
            </a:endParaRPr>
          </a:p>
        </p:txBody>
      </p:sp>
      <p:grpSp>
        <p:nvGrpSpPr>
          <p:cNvPr id="53" name="组合 52"/>
          <p:cNvGrpSpPr/>
          <p:nvPr/>
        </p:nvGrpSpPr>
        <p:grpSpPr>
          <a:xfrm>
            <a:off x="564163" y="755194"/>
            <a:ext cx="10846890" cy="5635718"/>
            <a:chOff x="6056117" y="2946399"/>
            <a:chExt cx="4713482" cy="2692402"/>
          </a:xfrm>
        </p:grpSpPr>
        <p:sp>
          <p:nvSpPr>
            <p:cNvPr id="54" name="任意多边形 53"/>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5" name="梯形 54"/>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直角三角形 55"/>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梯形 56"/>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任意多边形 57"/>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59" name="直接连接符 58"/>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60" name="文本占位符 118"/>
          <p:cNvSpPr txBox="1">
            <a:spLocks/>
          </p:cNvSpPr>
          <p:nvPr/>
        </p:nvSpPr>
        <p:spPr>
          <a:xfrm>
            <a:off x="791110" y="189703"/>
            <a:ext cx="49181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寿险业代理人的工作业绩</a:t>
            </a:r>
            <a:r>
              <a:rPr lang="zh-CN" altLang="zh-CN" sz="2400" dirty="0"/>
              <a:t> </a:t>
            </a:r>
            <a:endParaRPr sz="2400" dirty="0"/>
          </a:p>
        </p:txBody>
      </p:sp>
      <p:grpSp>
        <p:nvGrpSpPr>
          <p:cNvPr id="61" name="组合 60"/>
          <p:cNvGrpSpPr/>
          <p:nvPr/>
        </p:nvGrpSpPr>
        <p:grpSpPr>
          <a:xfrm flipV="1">
            <a:off x="295542" y="130855"/>
            <a:ext cx="537242" cy="537243"/>
            <a:chOff x="7758139" y="2808362"/>
            <a:chExt cx="1285965" cy="1285965"/>
          </a:xfrm>
        </p:grpSpPr>
        <p:sp>
          <p:nvSpPr>
            <p:cNvPr id="62" name="任意多边形 61"/>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椭圆 62"/>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64" name="组合 63"/>
            <p:cNvGrpSpPr/>
            <p:nvPr userDrawn="1"/>
          </p:nvGrpSpPr>
          <p:grpSpPr>
            <a:xfrm>
              <a:off x="7904995" y="2955216"/>
              <a:ext cx="992256" cy="992256"/>
              <a:chOff x="813435" y="4187372"/>
              <a:chExt cx="1292678" cy="1292678"/>
            </a:xfrm>
            <a:noFill/>
          </p:grpSpPr>
          <p:sp>
            <p:nvSpPr>
              <p:cNvPr id="65" name="圆角矩形 64"/>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圆角矩形 72"/>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圆角矩形 73"/>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圆角矩形 74"/>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圆角矩形 75"/>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圆角矩形 76"/>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圆角矩形 77"/>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圆角矩形 78"/>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圆角矩形 79"/>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圆角矩形 80"/>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圆角矩形 81"/>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圆角矩形 82"/>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圆角矩形 83"/>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圆角矩形 84"/>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圆角矩形 86"/>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圆角矩形 87"/>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aphicFrame>
        <p:nvGraphicFramePr>
          <p:cNvPr id="47" name="图表 46">
            <a:extLst>
              <a:ext uri="{FF2B5EF4-FFF2-40B4-BE49-F238E27FC236}">
                <a16:creationId xmlns:a16="http://schemas.microsoft.com/office/drawing/2014/main" id="{129CEA7D-8646-CB40-AD0F-8A4DA767E555}"/>
              </a:ext>
            </a:extLst>
          </p:cNvPr>
          <p:cNvGraphicFramePr>
            <a:graphicFrameLocks/>
          </p:cNvGraphicFramePr>
          <p:nvPr>
            <p:extLst>
              <p:ext uri="{D42A27DB-BD31-4B8C-83A1-F6EECF244321}">
                <p14:modId xmlns:p14="http://schemas.microsoft.com/office/powerpoint/2010/main" val="1792994317"/>
              </p:ext>
            </p:extLst>
          </p:nvPr>
        </p:nvGraphicFramePr>
        <p:xfrm>
          <a:off x="6050751" y="2139719"/>
          <a:ext cx="4572000" cy="27432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48" name="图表 47">
            <a:extLst>
              <a:ext uri="{FF2B5EF4-FFF2-40B4-BE49-F238E27FC236}">
                <a16:creationId xmlns:a16="http://schemas.microsoft.com/office/drawing/2014/main" id="{6C1C18B4-D8DF-5E42-8881-23C02A93F275}"/>
              </a:ext>
            </a:extLst>
          </p:cNvPr>
          <p:cNvGraphicFramePr>
            <a:graphicFrameLocks/>
          </p:cNvGraphicFramePr>
          <p:nvPr>
            <p:extLst>
              <p:ext uri="{D42A27DB-BD31-4B8C-83A1-F6EECF244321}">
                <p14:modId xmlns:p14="http://schemas.microsoft.com/office/powerpoint/2010/main" val="2847382134"/>
              </p:ext>
            </p:extLst>
          </p:nvPr>
        </p:nvGraphicFramePr>
        <p:xfrm>
          <a:off x="1514399" y="2083594"/>
          <a:ext cx="4349750" cy="2743200"/>
        </p:xfrm>
        <a:graphic>
          <a:graphicData uri="http://schemas.openxmlformats.org/drawingml/2006/chart">
            <c:chart xmlns:c="http://schemas.openxmlformats.org/drawingml/2006/chart" xmlns:r="http://schemas.openxmlformats.org/officeDocument/2006/relationships" r:id="rId10"/>
          </a:graphicData>
        </a:graphic>
      </p:graphicFrame>
      <p:sp>
        <p:nvSpPr>
          <p:cNvPr id="7" name="矩形 6">
            <a:extLst>
              <a:ext uri="{FF2B5EF4-FFF2-40B4-BE49-F238E27FC236}">
                <a16:creationId xmlns:a16="http://schemas.microsoft.com/office/drawing/2014/main" id="{84D2EA4D-13FB-CD48-A2DE-512AD431F508}"/>
              </a:ext>
            </a:extLst>
          </p:cNvPr>
          <p:cNvSpPr/>
          <p:nvPr/>
        </p:nvSpPr>
        <p:spPr>
          <a:xfrm>
            <a:off x="7770137" y="5128655"/>
            <a:ext cx="930063" cy="369332"/>
          </a:xfrm>
          <a:prstGeom prst="rect">
            <a:avLst/>
          </a:prstGeom>
        </p:spPr>
        <p:txBody>
          <a:bodyPr wrap="none">
            <a:spAutoFit/>
          </a:bodyPr>
          <a:lstStyle/>
          <a:p>
            <a:r>
              <a:rPr lang="zh-CN" altLang="zh-CN" dirty="0">
                <a:solidFill>
                  <a:schemeClr val="bg1"/>
                </a:solidFill>
                <a:cs typeface="Times New Roman" panose="02020603050405020304" pitchFamily="18" charset="0"/>
              </a:rPr>
              <a:t>月收入</a:t>
            </a:r>
            <a:r>
              <a:rPr lang="zh-CN" altLang="zh-CN" dirty="0">
                <a:solidFill>
                  <a:schemeClr val="bg1"/>
                </a:solidFill>
              </a:rPr>
              <a:t> </a:t>
            </a:r>
            <a:endParaRPr lang="zh-CN" altLang="en-US" dirty="0">
              <a:solidFill>
                <a:schemeClr val="bg1"/>
              </a:solidFill>
            </a:endParaRPr>
          </a:p>
        </p:txBody>
      </p:sp>
      <p:sp>
        <p:nvSpPr>
          <p:cNvPr id="9" name="矩形 8">
            <a:extLst>
              <a:ext uri="{FF2B5EF4-FFF2-40B4-BE49-F238E27FC236}">
                <a16:creationId xmlns:a16="http://schemas.microsoft.com/office/drawing/2014/main" id="{FFA6D011-A218-784D-B414-BACF727DD9BA}"/>
              </a:ext>
            </a:extLst>
          </p:cNvPr>
          <p:cNvSpPr/>
          <p:nvPr/>
        </p:nvSpPr>
        <p:spPr>
          <a:xfrm>
            <a:off x="2712331" y="5121787"/>
            <a:ext cx="1853392" cy="369332"/>
          </a:xfrm>
          <a:prstGeom prst="rect">
            <a:avLst/>
          </a:prstGeom>
        </p:spPr>
        <p:txBody>
          <a:bodyPr wrap="none">
            <a:spAutoFit/>
          </a:bodyPr>
          <a:lstStyle/>
          <a:p>
            <a:r>
              <a:rPr lang="zh-CN" altLang="zh-CN" dirty="0">
                <a:solidFill>
                  <a:schemeClr val="bg1"/>
                </a:solidFill>
                <a:cs typeface="Times New Roman" panose="02020603050405020304" pitchFamily="18" charset="0"/>
              </a:rPr>
              <a:t>年完成保单件数</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18887578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fade">
                                          <p:cBhvr>
                                            <p:cTn id="34" dur="500"/>
                                            <p:tgtEl>
                                              <p:spTgt spid="101"/>
                                            </p:tgtEl>
                                          </p:cBhvr>
                                        </p:animEffect>
                                      </p:childTnLst>
                                    </p:cTn>
                                  </p:par>
                                </p:childTnLst>
                              </p:cTn>
                            </p:par>
                            <p:par>
                              <p:cTn id="35" fill="hold">
                                <p:stCondLst>
                                  <p:cond delay="8700"/>
                                </p:stCondLst>
                                <p:childTnLst>
                                  <p:par>
                                    <p:cTn id="36" presetID="10" presetClass="entr" presetSubtype="0" fill="hold" nodeType="after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500"/>
                                            <p:tgtEl>
                                              <p:spTgt spid="89"/>
                                            </p:tgtEl>
                                          </p:cBhvr>
                                        </p:animEffect>
                                      </p:childTnLst>
                                    </p:cTn>
                                  </p:par>
                                </p:childTnLst>
                              </p:cTn>
                            </p:par>
                            <p:par>
                              <p:cTn id="39" fill="hold">
                                <p:stCondLst>
                                  <p:cond delay="9200"/>
                                </p:stCondLst>
                                <p:childTnLst>
                                  <p:par>
                                    <p:cTn id="40" presetID="2" presetClass="entr" presetSubtype="4" fill="hold" grpId="0" nodeType="afterEffect">
                                      <p:stCondLst>
                                        <p:cond delay="0"/>
                                      </p:stCondLst>
                                      <p:childTnLst>
                                        <p:set>
                                          <p:cBhvr>
                                            <p:cTn id="41" dur="1" fill="hold">
                                              <p:stCondLst>
                                                <p:cond delay="0"/>
                                              </p:stCondLst>
                                            </p:cTn>
                                            <p:tgtEl>
                                              <p:spTgt spid="104"/>
                                            </p:tgtEl>
                                            <p:attrNameLst>
                                              <p:attrName>style.visibility</p:attrName>
                                            </p:attrNameLst>
                                          </p:cBhvr>
                                          <p:to>
                                            <p:strVal val="visible"/>
                                          </p:to>
                                        </p:set>
                                        <p:anim calcmode="lin" valueType="num">
                                          <p:cBhvr additive="base">
                                            <p:cTn id="42" dur="500" fill="hold"/>
                                            <p:tgtEl>
                                              <p:spTgt spid="104"/>
                                            </p:tgtEl>
                                            <p:attrNameLst>
                                              <p:attrName>ppt_x</p:attrName>
                                            </p:attrNameLst>
                                          </p:cBhvr>
                                          <p:tavLst>
                                            <p:tav tm="0">
                                              <p:val>
                                                <p:strVal val="#ppt_x"/>
                                              </p:val>
                                            </p:tav>
                                            <p:tav tm="100000">
                                              <p:val>
                                                <p:strVal val="#ppt_x"/>
                                              </p:val>
                                            </p:tav>
                                          </p:tavLst>
                                        </p:anim>
                                        <p:anim calcmode="lin" valueType="num">
                                          <p:cBhvr additive="base">
                                            <p:cTn id="43" dur="500" fill="hold"/>
                                            <p:tgtEl>
                                              <p:spTgt spid="104"/>
                                            </p:tgtEl>
                                            <p:attrNameLst>
                                              <p:attrName>ppt_y</p:attrName>
                                            </p:attrNameLst>
                                          </p:cBhvr>
                                          <p:tavLst>
                                            <p:tav tm="0">
                                              <p:val>
                                                <p:strVal val="1+#ppt_h/2"/>
                                              </p:val>
                                            </p:tav>
                                            <p:tav tm="100000">
                                              <p:val>
                                                <p:strVal val="#ppt_y"/>
                                              </p:val>
                                            </p:tav>
                                          </p:tavLst>
                                        </p:anim>
                                      </p:childTnLst>
                                    </p:cTn>
                                  </p:par>
                                  <p:par>
                                    <p:cTn id="44" presetID="22" presetClass="entr" presetSubtype="8" fill="hold" nodeType="withEffect">
                                      <p:stCondLst>
                                        <p:cond delay="0"/>
                                      </p:stCondLst>
                                      <p:childTnLst>
                                        <p:set>
                                          <p:cBhvr>
                                            <p:cTn id="45" dur="1" fill="hold">
                                              <p:stCondLst>
                                                <p:cond delay="0"/>
                                              </p:stCondLst>
                                            </p:cTn>
                                            <p:tgtEl>
                                              <p:spTgt spid="52">
                                                <p:txEl>
                                                  <p:pRg st="0" end="0"/>
                                                </p:txEl>
                                              </p:spTgt>
                                            </p:tgtEl>
                                            <p:attrNameLst>
                                              <p:attrName>style.visibility</p:attrName>
                                            </p:attrNameLst>
                                          </p:cBhvr>
                                          <p:to>
                                            <p:strVal val="visible"/>
                                          </p:to>
                                        </p:set>
                                        <p:animEffect transition="in" filter="wipe(left)">
                                          <p:cBhvr>
                                            <p:cTn id="46"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7"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P spid="104" grpId="0" animBg="1"/>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5">
            <a:duotone>
              <a:prstClr val="black"/>
              <a:schemeClr val="accent4">
                <a:tint val="45000"/>
                <a:satMod val="400000"/>
              </a:schemeClr>
            </a:duotone>
            <a:extLst>
              <a:ext uri="{BEBA8EAE-BF5A-486C-A8C5-ECC9F3942E4B}">
                <a14:imgProps xmlns:a14="http://schemas.microsoft.com/office/drawing/2010/main">
                  <a14:imgLayer r:embed="rId6">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sp>
        <p:nvSpPr>
          <p:cNvPr id="4" name="Rectangle 4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solidFill>
                <a:prstClr val="black"/>
              </a:solidFill>
            </a:endParaRPr>
          </a:p>
        </p:txBody>
      </p:sp>
      <p:sp>
        <p:nvSpPr>
          <p:cNvPr id="51" name="Rectangle 55"/>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zh-CN" altLang="zh-CN">
              <a:solidFill>
                <a:prstClr val="black"/>
              </a:solidFill>
              <a:latin typeface="Arial" pitchFamily="34" charset="0"/>
              <a:cs typeface="宋体" pitchFamily="2" charset="-122"/>
            </a:endParaRPr>
          </a:p>
        </p:txBody>
      </p:sp>
      <p:grpSp>
        <p:nvGrpSpPr>
          <p:cNvPr id="53" name="组合 52"/>
          <p:cNvGrpSpPr/>
          <p:nvPr/>
        </p:nvGrpSpPr>
        <p:grpSpPr>
          <a:xfrm>
            <a:off x="564163" y="755194"/>
            <a:ext cx="10846890" cy="5635718"/>
            <a:chOff x="6056117" y="2946399"/>
            <a:chExt cx="4713482" cy="2692402"/>
          </a:xfrm>
        </p:grpSpPr>
        <p:sp>
          <p:nvSpPr>
            <p:cNvPr id="54" name="任意多边形 53"/>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5" name="梯形 54"/>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直角三角形 55"/>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梯形 56"/>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任意多边形 57"/>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59" name="直接连接符 58"/>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60" name="文本占位符 118"/>
          <p:cNvSpPr txBox="1">
            <a:spLocks/>
          </p:cNvSpPr>
          <p:nvPr/>
        </p:nvSpPr>
        <p:spPr>
          <a:xfrm>
            <a:off x="791110" y="189703"/>
            <a:ext cx="613220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寿险业代理人对工作的主观感受</a:t>
            </a:r>
            <a:endParaRPr sz="2400" dirty="0"/>
          </a:p>
        </p:txBody>
      </p:sp>
      <p:grpSp>
        <p:nvGrpSpPr>
          <p:cNvPr id="61" name="组合 60"/>
          <p:cNvGrpSpPr/>
          <p:nvPr/>
        </p:nvGrpSpPr>
        <p:grpSpPr>
          <a:xfrm flipV="1">
            <a:off x="295542" y="130855"/>
            <a:ext cx="537242" cy="537243"/>
            <a:chOff x="7758139" y="2808362"/>
            <a:chExt cx="1285965" cy="1285965"/>
          </a:xfrm>
        </p:grpSpPr>
        <p:sp>
          <p:nvSpPr>
            <p:cNvPr id="62" name="任意多边形 61"/>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椭圆 62"/>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64" name="组合 63"/>
            <p:cNvGrpSpPr/>
            <p:nvPr userDrawn="1"/>
          </p:nvGrpSpPr>
          <p:grpSpPr>
            <a:xfrm>
              <a:off x="7904995" y="2955216"/>
              <a:ext cx="992256" cy="992256"/>
              <a:chOff x="813435" y="4187372"/>
              <a:chExt cx="1292678" cy="1292678"/>
            </a:xfrm>
            <a:noFill/>
          </p:grpSpPr>
          <p:sp>
            <p:nvSpPr>
              <p:cNvPr id="65" name="圆角矩形 64"/>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圆角矩形 72"/>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圆角矩形 73"/>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圆角矩形 74"/>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圆角矩形 75"/>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圆角矩形 76"/>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圆角矩形 77"/>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圆角矩形 78"/>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圆角矩形 79"/>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圆角矩形 80"/>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圆角矩形 81"/>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圆角矩形 82"/>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圆角矩形 83"/>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圆角矩形 84"/>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圆角矩形 86"/>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圆角矩形 87"/>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aphicFrame>
        <p:nvGraphicFramePr>
          <p:cNvPr id="46" name="图表 45">
            <a:extLst>
              <a:ext uri="{FF2B5EF4-FFF2-40B4-BE49-F238E27FC236}">
                <a16:creationId xmlns:a16="http://schemas.microsoft.com/office/drawing/2014/main" id="{E585F3D6-458F-214D-BCC8-7F07A6DE1E6A}"/>
              </a:ext>
            </a:extLst>
          </p:cNvPr>
          <p:cNvGraphicFramePr>
            <a:graphicFrameLocks/>
          </p:cNvGraphicFramePr>
          <p:nvPr>
            <p:extLst>
              <p:ext uri="{D42A27DB-BD31-4B8C-83A1-F6EECF244321}">
                <p14:modId xmlns:p14="http://schemas.microsoft.com/office/powerpoint/2010/main" val="3162411821"/>
              </p:ext>
            </p:extLst>
          </p:nvPr>
        </p:nvGraphicFramePr>
        <p:xfrm>
          <a:off x="5994749" y="2078355"/>
          <a:ext cx="4428000" cy="2736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7" name="图表 46">
            <a:extLst>
              <a:ext uri="{FF2B5EF4-FFF2-40B4-BE49-F238E27FC236}">
                <a16:creationId xmlns:a16="http://schemas.microsoft.com/office/drawing/2014/main" id="{12377B67-707F-184D-82DC-9D86735D5D1C}"/>
              </a:ext>
            </a:extLst>
          </p:cNvPr>
          <p:cNvGraphicFramePr>
            <a:graphicFrameLocks/>
          </p:cNvGraphicFramePr>
          <p:nvPr>
            <p:extLst>
              <p:ext uri="{D42A27DB-BD31-4B8C-83A1-F6EECF244321}">
                <p14:modId xmlns:p14="http://schemas.microsoft.com/office/powerpoint/2010/main" val="2529885549"/>
              </p:ext>
            </p:extLst>
          </p:nvPr>
        </p:nvGraphicFramePr>
        <p:xfrm>
          <a:off x="1355280" y="2078355"/>
          <a:ext cx="4428000" cy="2736000"/>
        </p:xfrm>
        <a:graphic>
          <a:graphicData uri="http://schemas.openxmlformats.org/drawingml/2006/chart">
            <c:chart xmlns:c="http://schemas.openxmlformats.org/drawingml/2006/chart" xmlns:r="http://schemas.openxmlformats.org/officeDocument/2006/relationships" r:id="rId9"/>
          </a:graphicData>
        </a:graphic>
      </p:graphicFrame>
      <p:sp>
        <p:nvSpPr>
          <p:cNvPr id="7" name="矩形 6">
            <a:extLst>
              <a:ext uri="{FF2B5EF4-FFF2-40B4-BE49-F238E27FC236}">
                <a16:creationId xmlns:a16="http://schemas.microsoft.com/office/drawing/2014/main" id="{71A39C7D-BCE2-FF47-A722-21FE40CE8A02}"/>
              </a:ext>
            </a:extLst>
          </p:cNvPr>
          <p:cNvSpPr/>
          <p:nvPr/>
        </p:nvSpPr>
        <p:spPr>
          <a:xfrm>
            <a:off x="6818807" y="4994108"/>
            <a:ext cx="2776722" cy="369332"/>
          </a:xfrm>
          <a:prstGeom prst="rect">
            <a:avLst/>
          </a:prstGeom>
        </p:spPr>
        <p:txBody>
          <a:bodyPr wrap="none">
            <a:spAutoFit/>
          </a:bodyPr>
          <a:lstStyle/>
          <a:p>
            <a:r>
              <a:rPr lang="zh-CN" altLang="zh-CN" dirty="0">
                <a:solidFill>
                  <a:schemeClr val="bg1"/>
                </a:solidFill>
                <a:cs typeface="Times New Roman" panose="02020603050405020304" pitchFamily="18" charset="0"/>
              </a:rPr>
              <a:t>寿险业代理工作的满意度</a:t>
            </a:r>
            <a:r>
              <a:rPr lang="zh-CN" altLang="zh-CN" dirty="0">
                <a:solidFill>
                  <a:schemeClr val="bg1"/>
                </a:solidFill>
              </a:rPr>
              <a:t> </a:t>
            </a:r>
            <a:endParaRPr lang="zh-CN" altLang="en-US" dirty="0">
              <a:solidFill>
                <a:schemeClr val="bg1"/>
              </a:solidFill>
            </a:endParaRPr>
          </a:p>
        </p:txBody>
      </p:sp>
      <p:sp>
        <p:nvSpPr>
          <p:cNvPr id="8" name="矩形 7">
            <a:extLst>
              <a:ext uri="{FF2B5EF4-FFF2-40B4-BE49-F238E27FC236}">
                <a16:creationId xmlns:a16="http://schemas.microsoft.com/office/drawing/2014/main" id="{49F5640E-2A91-A740-A8AB-958A449C4CE6}"/>
              </a:ext>
            </a:extLst>
          </p:cNvPr>
          <p:cNvSpPr/>
          <p:nvPr/>
        </p:nvSpPr>
        <p:spPr>
          <a:xfrm>
            <a:off x="2081205" y="4984242"/>
            <a:ext cx="3238387" cy="369332"/>
          </a:xfrm>
          <a:prstGeom prst="rect">
            <a:avLst/>
          </a:prstGeom>
        </p:spPr>
        <p:txBody>
          <a:bodyPr wrap="none">
            <a:spAutoFit/>
          </a:bodyPr>
          <a:lstStyle/>
          <a:p>
            <a:r>
              <a:rPr lang="zh-CN" altLang="zh-CN" dirty="0">
                <a:solidFill>
                  <a:schemeClr val="bg1"/>
                </a:solidFill>
                <a:cs typeface="Times New Roman" panose="02020603050405020304" pitchFamily="18" charset="0"/>
              </a:rPr>
              <a:t>寿险业代理工作的难度与压力</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4528954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fade">
                                          <p:cBhvr>
                                            <p:cTn id="34" dur="500"/>
                                            <p:tgtEl>
                                              <p:spTgt spid="101"/>
                                            </p:tgtEl>
                                          </p:cBhvr>
                                        </p:animEffect>
                                      </p:childTnLst>
                                    </p:cTn>
                                  </p:par>
                                </p:childTnLst>
                              </p:cTn>
                            </p:par>
                            <p:par>
                              <p:cTn id="35" fill="hold">
                                <p:stCondLst>
                                  <p:cond delay="8700"/>
                                </p:stCondLst>
                                <p:childTnLst>
                                  <p:par>
                                    <p:cTn id="36" presetID="10" presetClass="entr" presetSubtype="0" fill="hold" nodeType="after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500"/>
                                            <p:tgtEl>
                                              <p:spTgt spid="89"/>
                                            </p:tgtEl>
                                          </p:cBhvr>
                                        </p:animEffect>
                                      </p:childTnLst>
                                    </p:cTn>
                                  </p:par>
                                </p:childTnLst>
                              </p:cTn>
                            </p:par>
                            <p:par>
                              <p:cTn id="39" fill="hold">
                                <p:stCondLst>
                                  <p:cond delay="9200"/>
                                </p:stCondLst>
                                <p:childTnLst>
                                  <p:par>
                                    <p:cTn id="40" presetID="2" presetClass="entr" presetSubtype="4" fill="hold" grpId="0" nodeType="afterEffect">
                                      <p:stCondLst>
                                        <p:cond delay="0"/>
                                      </p:stCondLst>
                                      <p:childTnLst>
                                        <p:set>
                                          <p:cBhvr>
                                            <p:cTn id="41" dur="1" fill="hold">
                                              <p:stCondLst>
                                                <p:cond delay="0"/>
                                              </p:stCondLst>
                                            </p:cTn>
                                            <p:tgtEl>
                                              <p:spTgt spid="104"/>
                                            </p:tgtEl>
                                            <p:attrNameLst>
                                              <p:attrName>style.visibility</p:attrName>
                                            </p:attrNameLst>
                                          </p:cBhvr>
                                          <p:to>
                                            <p:strVal val="visible"/>
                                          </p:to>
                                        </p:set>
                                        <p:anim calcmode="lin" valueType="num">
                                          <p:cBhvr additive="base">
                                            <p:cTn id="42" dur="500" fill="hold"/>
                                            <p:tgtEl>
                                              <p:spTgt spid="104"/>
                                            </p:tgtEl>
                                            <p:attrNameLst>
                                              <p:attrName>ppt_x</p:attrName>
                                            </p:attrNameLst>
                                          </p:cBhvr>
                                          <p:tavLst>
                                            <p:tav tm="0">
                                              <p:val>
                                                <p:strVal val="#ppt_x"/>
                                              </p:val>
                                            </p:tav>
                                            <p:tav tm="100000">
                                              <p:val>
                                                <p:strVal val="#ppt_x"/>
                                              </p:val>
                                            </p:tav>
                                          </p:tavLst>
                                        </p:anim>
                                        <p:anim calcmode="lin" valueType="num">
                                          <p:cBhvr additive="base">
                                            <p:cTn id="43" dur="500" fill="hold"/>
                                            <p:tgtEl>
                                              <p:spTgt spid="104"/>
                                            </p:tgtEl>
                                            <p:attrNameLst>
                                              <p:attrName>ppt_y</p:attrName>
                                            </p:attrNameLst>
                                          </p:cBhvr>
                                          <p:tavLst>
                                            <p:tav tm="0">
                                              <p:val>
                                                <p:strVal val="1+#ppt_h/2"/>
                                              </p:val>
                                            </p:tav>
                                            <p:tav tm="100000">
                                              <p:val>
                                                <p:strVal val="#ppt_y"/>
                                              </p:val>
                                            </p:tav>
                                          </p:tavLst>
                                        </p:anim>
                                      </p:childTnLst>
                                    </p:cTn>
                                  </p:par>
                                  <p:par>
                                    <p:cTn id="44" presetID="22" presetClass="entr" presetSubtype="8" fill="hold" nodeType="withEffect">
                                      <p:stCondLst>
                                        <p:cond delay="0"/>
                                      </p:stCondLst>
                                      <p:childTnLst>
                                        <p:set>
                                          <p:cBhvr>
                                            <p:cTn id="45" dur="1" fill="hold">
                                              <p:stCondLst>
                                                <p:cond delay="0"/>
                                              </p:stCondLst>
                                            </p:cTn>
                                            <p:tgtEl>
                                              <p:spTgt spid="52">
                                                <p:txEl>
                                                  <p:pRg st="0" end="0"/>
                                                </p:txEl>
                                              </p:spTgt>
                                            </p:tgtEl>
                                            <p:attrNameLst>
                                              <p:attrName>style.visibility</p:attrName>
                                            </p:attrNameLst>
                                          </p:cBhvr>
                                          <p:to>
                                            <p:strVal val="visible"/>
                                          </p:to>
                                        </p:set>
                                        <p:animEffect transition="in" filter="wipe(left)">
                                          <p:cBhvr>
                                            <p:cTn id="46"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7"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P spid="104"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5">
            <a:duotone>
              <a:prstClr val="black"/>
              <a:schemeClr val="accent4">
                <a:tint val="45000"/>
                <a:satMod val="400000"/>
              </a:schemeClr>
            </a:duotone>
            <a:extLst>
              <a:ext uri="{BEBA8EAE-BF5A-486C-A8C5-ECC9F3942E4B}">
                <a14:imgProps xmlns:a14="http://schemas.microsoft.com/office/drawing/2010/main">
                  <a14:imgLayer r:embed="rId6">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sp>
        <p:nvSpPr>
          <p:cNvPr id="4" name="Rectangle 4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solidFill>
                <a:prstClr val="black"/>
              </a:solidFill>
            </a:endParaRPr>
          </a:p>
        </p:txBody>
      </p:sp>
      <p:sp>
        <p:nvSpPr>
          <p:cNvPr id="51" name="Rectangle 55"/>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zh-CN" altLang="zh-CN">
              <a:solidFill>
                <a:prstClr val="black"/>
              </a:solidFill>
              <a:latin typeface="Arial" pitchFamily="34" charset="0"/>
              <a:cs typeface="宋体" pitchFamily="2" charset="-122"/>
            </a:endParaRPr>
          </a:p>
        </p:txBody>
      </p:sp>
      <p:grpSp>
        <p:nvGrpSpPr>
          <p:cNvPr id="53" name="组合 52"/>
          <p:cNvGrpSpPr/>
          <p:nvPr/>
        </p:nvGrpSpPr>
        <p:grpSpPr>
          <a:xfrm>
            <a:off x="564163" y="755194"/>
            <a:ext cx="10846890" cy="5635718"/>
            <a:chOff x="6056117" y="2946399"/>
            <a:chExt cx="4713482" cy="2692402"/>
          </a:xfrm>
        </p:grpSpPr>
        <p:sp>
          <p:nvSpPr>
            <p:cNvPr id="54" name="任意多边形 53"/>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5" name="梯形 54"/>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直角三角形 55"/>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梯形 56"/>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任意多边形 57"/>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59" name="直接连接符 58"/>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60" name="文本占位符 118"/>
          <p:cNvSpPr txBox="1">
            <a:spLocks/>
          </p:cNvSpPr>
          <p:nvPr/>
        </p:nvSpPr>
        <p:spPr>
          <a:xfrm>
            <a:off x="791110" y="189703"/>
            <a:ext cx="4528821"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新人代理人的特征对比 </a:t>
            </a:r>
            <a:endParaRPr sz="2400" dirty="0"/>
          </a:p>
        </p:txBody>
      </p:sp>
      <p:grpSp>
        <p:nvGrpSpPr>
          <p:cNvPr id="61" name="组合 60"/>
          <p:cNvGrpSpPr/>
          <p:nvPr/>
        </p:nvGrpSpPr>
        <p:grpSpPr>
          <a:xfrm flipV="1">
            <a:off x="295542" y="130855"/>
            <a:ext cx="537242" cy="537243"/>
            <a:chOff x="7758139" y="2808362"/>
            <a:chExt cx="1285965" cy="1285965"/>
          </a:xfrm>
        </p:grpSpPr>
        <p:sp>
          <p:nvSpPr>
            <p:cNvPr id="62" name="任意多边形 61"/>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椭圆 62"/>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64" name="组合 63"/>
            <p:cNvGrpSpPr/>
            <p:nvPr userDrawn="1"/>
          </p:nvGrpSpPr>
          <p:grpSpPr>
            <a:xfrm>
              <a:off x="7904995" y="2955216"/>
              <a:ext cx="992256" cy="992256"/>
              <a:chOff x="813435" y="4187372"/>
              <a:chExt cx="1292678" cy="1292678"/>
            </a:xfrm>
            <a:noFill/>
          </p:grpSpPr>
          <p:sp>
            <p:nvSpPr>
              <p:cNvPr id="65" name="圆角矩形 64"/>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圆角矩形 72"/>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圆角矩形 73"/>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圆角矩形 74"/>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圆角矩形 75"/>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圆角矩形 76"/>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圆角矩形 77"/>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圆角矩形 78"/>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圆角矩形 79"/>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圆角矩形 80"/>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圆角矩形 81"/>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圆角矩形 82"/>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圆角矩形 83"/>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圆角矩形 84"/>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圆角矩形 86"/>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圆角矩形 87"/>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aphicFrame>
        <p:nvGraphicFramePr>
          <p:cNvPr id="46" name="图表 45">
            <a:extLst>
              <a:ext uri="{FF2B5EF4-FFF2-40B4-BE49-F238E27FC236}">
                <a16:creationId xmlns:a16="http://schemas.microsoft.com/office/drawing/2014/main" id="{DF3C04E2-EE0B-124D-B9E7-84D04EC3F05F}"/>
              </a:ext>
            </a:extLst>
          </p:cNvPr>
          <p:cNvGraphicFramePr>
            <a:graphicFrameLocks/>
          </p:cNvGraphicFramePr>
          <p:nvPr>
            <p:extLst>
              <p:ext uri="{D42A27DB-BD31-4B8C-83A1-F6EECF244321}">
                <p14:modId xmlns:p14="http://schemas.microsoft.com/office/powerpoint/2010/main" val="201931864"/>
              </p:ext>
            </p:extLst>
          </p:nvPr>
        </p:nvGraphicFramePr>
        <p:xfrm>
          <a:off x="1422749" y="2283986"/>
          <a:ext cx="4428000" cy="27432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7" name="图表 46">
            <a:extLst>
              <a:ext uri="{FF2B5EF4-FFF2-40B4-BE49-F238E27FC236}">
                <a16:creationId xmlns:a16="http://schemas.microsoft.com/office/drawing/2014/main" id="{B5A400C8-79E7-3A41-A46D-156CE57AEEAA}"/>
              </a:ext>
            </a:extLst>
          </p:cNvPr>
          <p:cNvGraphicFramePr>
            <a:graphicFrameLocks/>
          </p:cNvGraphicFramePr>
          <p:nvPr>
            <p:extLst>
              <p:ext uri="{D42A27DB-BD31-4B8C-83A1-F6EECF244321}">
                <p14:modId xmlns:p14="http://schemas.microsoft.com/office/powerpoint/2010/main" val="3898031024"/>
              </p:ext>
            </p:extLst>
          </p:nvPr>
        </p:nvGraphicFramePr>
        <p:xfrm>
          <a:off x="6096000" y="2307550"/>
          <a:ext cx="4428000" cy="2743200"/>
        </p:xfrm>
        <a:graphic>
          <a:graphicData uri="http://schemas.openxmlformats.org/drawingml/2006/chart">
            <c:chart xmlns:c="http://schemas.openxmlformats.org/drawingml/2006/chart" xmlns:r="http://schemas.openxmlformats.org/officeDocument/2006/relationships" r:id="rId9"/>
          </a:graphicData>
        </a:graphic>
      </p:graphicFrame>
      <p:sp>
        <p:nvSpPr>
          <p:cNvPr id="7" name="矩形 6">
            <a:extLst>
              <a:ext uri="{FF2B5EF4-FFF2-40B4-BE49-F238E27FC236}">
                <a16:creationId xmlns:a16="http://schemas.microsoft.com/office/drawing/2014/main" id="{8A740737-6911-BB44-8EEF-5E960F98F809}"/>
              </a:ext>
            </a:extLst>
          </p:cNvPr>
          <p:cNvSpPr/>
          <p:nvPr/>
        </p:nvSpPr>
        <p:spPr>
          <a:xfrm>
            <a:off x="7037055" y="5111820"/>
            <a:ext cx="2545890" cy="369332"/>
          </a:xfrm>
          <a:prstGeom prst="rect">
            <a:avLst/>
          </a:prstGeom>
        </p:spPr>
        <p:txBody>
          <a:bodyPr wrap="none">
            <a:spAutoFit/>
          </a:bodyPr>
          <a:lstStyle/>
          <a:p>
            <a:r>
              <a:rPr lang="zh-CN" altLang="zh-CN" dirty="0">
                <a:solidFill>
                  <a:schemeClr val="bg1"/>
                </a:solidFill>
                <a:cs typeface="Times New Roman" panose="02020603050405020304" pitchFamily="18" charset="0"/>
              </a:rPr>
              <a:t>新人代理人的地域分布</a:t>
            </a:r>
            <a:r>
              <a:rPr lang="zh-CN" altLang="zh-CN" dirty="0">
                <a:solidFill>
                  <a:schemeClr val="bg1"/>
                </a:solidFill>
              </a:rPr>
              <a:t> </a:t>
            </a:r>
            <a:endParaRPr lang="zh-CN" altLang="en-US" dirty="0">
              <a:solidFill>
                <a:schemeClr val="bg1"/>
              </a:solidFill>
            </a:endParaRPr>
          </a:p>
        </p:txBody>
      </p:sp>
      <p:sp>
        <p:nvSpPr>
          <p:cNvPr id="9" name="矩形 8">
            <a:extLst>
              <a:ext uri="{FF2B5EF4-FFF2-40B4-BE49-F238E27FC236}">
                <a16:creationId xmlns:a16="http://schemas.microsoft.com/office/drawing/2014/main" id="{20E193EC-F764-9D4C-8EB6-32A3CDEB580A}"/>
              </a:ext>
            </a:extLst>
          </p:cNvPr>
          <p:cNvSpPr/>
          <p:nvPr/>
        </p:nvSpPr>
        <p:spPr>
          <a:xfrm>
            <a:off x="2231102" y="5088256"/>
            <a:ext cx="2545890" cy="369332"/>
          </a:xfrm>
          <a:prstGeom prst="rect">
            <a:avLst/>
          </a:prstGeom>
        </p:spPr>
        <p:txBody>
          <a:bodyPr wrap="none">
            <a:spAutoFit/>
          </a:bodyPr>
          <a:lstStyle/>
          <a:p>
            <a:r>
              <a:rPr lang="zh-CN" altLang="zh-CN" dirty="0">
                <a:solidFill>
                  <a:schemeClr val="bg1"/>
                </a:solidFill>
                <a:cs typeface="Times New Roman" panose="02020603050405020304" pitchFamily="18" charset="0"/>
              </a:rPr>
              <a:t>新人代理人的学历分布</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31201416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fade">
                                          <p:cBhvr>
                                            <p:cTn id="34" dur="500"/>
                                            <p:tgtEl>
                                              <p:spTgt spid="101"/>
                                            </p:tgtEl>
                                          </p:cBhvr>
                                        </p:animEffect>
                                      </p:childTnLst>
                                    </p:cTn>
                                  </p:par>
                                </p:childTnLst>
                              </p:cTn>
                            </p:par>
                            <p:par>
                              <p:cTn id="35" fill="hold">
                                <p:stCondLst>
                                  <p:cond delay="8700"/>
                                </p:stCondLst>
                                <p:childTnLst>
                                  <p:par>
                                    <p:cTn id="36" presetID="10" presetClass="entr" presetSubtype="0" fill="hold" nodeType="after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500"/>
                                            <p:tgtEl>
                                              <p:spTgt spid="89"/>
                                            </p:tgtEl>
                                          </p:cBhvr>
                                        </p:animEffect>
                                      </p:childTnLst>
                                    </p:cTn>
                                  </p:par>
                                </p:childTnLst>
                              </p:cTn>
                            </p:par>
                            <p:par>
                              <p:cTn id="39" fill="hold">
                                <p:stCondLst>
                                  <p:cond delay="9200"/>
                                </p:stCondLst>
                                <p:childTnLst>
                                  <p:par>
                                    <p:cTn id="40" presetID="2" presetClass="entr" presetSubtype="4" fill="hold" grpId="0" nodeType="afterEffect">
                                      <p:stCondLst>
                                        <p:cond delay="0"/>
                                      </p:stCondLst>
                                      <p:childTnLst>
                                        <p:set>
                                          <p:cBhvr>
                                            <p:cTn id="41" dur="1" fill="hold">
                                              <p:stCondLst>
                                                <p:cond delay="0"/>
                                              </p:stCondLst>
                                            </p:cTn>
                                            <p:tgtEl>
                                              <p:spTgt spid="104"/>
                                            </p:tgtEl>
                                            <p:attrNameLst>
                                              <p:attrName>style.visibility</p:attrName>
                                            </p:attrNameLst>
                                          </p:cBhvr>
                                          <p:to>
                                            <p:strVal val="visible"/>
                                          </p:to>
                                        </p:set>
                                        <p:anim calcmode="lin" valueType="num">
                                          <p:cBhvr additive="base">
                                            <p:cTn id="42" dur="500" fill="hold"/>
                                            <p:tgtEl>
                                              <p:spTgt spid="104"/>
                                            </p:tgtEl>
                                            <p:attrNameLst>
                                              <p:attrName>ppt_x</p:attrName>
                                            </p:attrNameLst>
                                          </p:cBhvr>
                                          <p:tavLst>
                                            <p:tav tm="0">
                                              <p:val>
                                                <p:strVal val="#ppt_x"/>
                                              </p:val>
                                            </p:tav>
                                            <p:tav tm="100000">
                                              <p:val>
                                                <p:strVal val="#ppt_x"/>
                                              </p:val>
                                            </p:tav>
                                          </p:tavLst>
                                        </p:anim>
                                        <p:anim calcmode="lin" valueType="num">
                                          <p:cBhvr additive="base">
                                            <p:cTn id="43" dur="500" fill="hold"/>
                                            <p:tgtEl>
                                              <p:spTgt spid="104"/>
                                            </p:tgtEl>
                                            <p:attrNameLst>
                                              <p:attrName>ppt_y</p:attrName>
                                            </p:attrNameLst>
                                          </p:cBhvr>
                                          <p:tavLst>
                                            <p:tav tm="0">
                                              <p:val>
                                                <p:strVal val="1+#ppt_h/2"/>
                                              </p:val>
                                            </p:tav>
                                            <p:tav tm="100000">
                                              <p:val>
                                                <p:strVal val="#ppt_y"/>
                                              </p:val>
                                            </p:tav>
                                          </p:tavLst>
                                        </p:anim>
                                      </p:childTnLst>
                                    </p:cTn>
                                  </p:par>
                                  <p:par>
                                    <p:cTn id="44" presetID="22" presetClass="entr" presetSubtype="8" fill="hold" nodeType="withEffect">
                                      <p:stCondLst>
                                        <p:cond delay="0"/>
                                      </p:stCondLst>
                                      <p:childTnLst>
                                        <p:set>
                                          <p:cBhvr>
                                            <p:cTn id="45" dur="1" fill="hold">
                                              <p:stCondLst>
                                                <p:cond delay="0"/>
                                              </p:stCondLst>
                                            </p:cTn>
                                            <p:tgtEl>
                                              <p:spTgt spid="52">
                                                <p:txEl>
                                                  <p:pRg st="0" end="0"/>
                                                </p:txEl>
                                              </p:spTgt>
                                            </p:tgtEl>
                                            <p:attrNameLst>
                                              <p:attrName>style.visibility</p:attrName>
                                            </p:attrNameLst>
                                          </p:cBhvr>
                                          <p:to>
                                            <p:strVal val="visible"/>
                                          </p:to>
                                        </p:set>
                                        <p:animEffect transition="in" filter="wipe(left)">
                                          <p:cBhvr>
                                            <p:cTn id="46"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7"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P spid="104" grpId="0" animBg="1"/>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5">
            <a:duotone>
              <a:prstClr val="black"/>
              <a:schemeClr val="accent4">
                <a:tint val="45000"/>
                <a:satMod val="400000"/>
              </a:schemeClr>
            </a:duotone>
            <a:extLst>
              <a:ext uri="{BEBA8EAE-BF5A-486C-A8C5-ECC9F3942E4B}">
                <a14:imgProps xmlns:a14="http://schemas.microsoft.com/office/drawing/2010/main">
                  <a14:imgLayer r:embed="rId6">
                    <a14:imgEffect>
                      <a14:sharpenSoften amount="-20000"/>
                    </a14:imgEffect>
                    <a14:imgEffect>
                      <a14:colorTemperature colorTemp="4625"/>
                    </a14:imgEffect>
                    <a14:imgEffect>
                      <a14:saturation sat="65000"/>
                    </a14:imgEffect>
                    <a14:imgEffect>
                      <a14:brightnessContrast bright="-77000" contrast="-41000"/>
                    </a14:imgEffect>
                  </a14:imgLayer>
                </a14:imgProps>
              </a:ext>
              <a:ext uri="{28A0092B-C50C-407E-A947-70E740481C1C}">
                <a14:useLocalDpi xmlns:a14="http://schemas.microsoft.com/office/drawing/2010/main" val="0"/>
              </a:ext>
            </a:extLst>
          </a:blip>
          <a:stretch>
            <a:fillRect/>
          </a:stretch>
        </p:blipFill>
        <p:spPr>
          <a:xfrm>
            <a:off x="864310" y="764499"/>
            <a:ext cx="10058400" cy="5657850"/>
          </a:xfrm>
          <a:prstGeom prst="rect">
            <a:avLst/>
          </a:prstGeom>
          <a:effectLst>
            <a:softEdge rad="1270000"/>
          </a:effectLst>
        </p:spPr>
      </p:pic>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sp>
        <p:nvSpPr>
          <p:cNvPr id="4" name="Rectangle 4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solidFill>
                <a:prstClr val="black"/>
              </a:solidFill>
            </a:endParaRPr>
          </a:p>
        </p:txBody>
      </p:sp>
      <p:sp>
        <p:nvSpPr>
          <p:cNvPr id="51" name="Rectangle 55"/>
          <p:cNvSpPr>
            <a:spLocks noChangeArrowheads="1"/>
          </p:cNvSpPr>
          <p:nvPr/>
        </p:nvSpPr>
        <p:spPr bwMode="auto">
          <a:xfrm>
            <a:off x="0" y="4572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zh-CN" altLang="zh-CN">
              <a:solidFill>
                <a:prstClr val="black"/>
              </a:solidFill>
              <a:latin typeface="Arial" pitchFamily="34" charset="0"/>
              <a:cs typeface="宋体" pitchFamily="2" charset="-122"/>
            </a:endParaRPr>
          </a:p>
        </p:txBody>
      </p:sp>
      <p:grpSp>
        <p:nvGrpSpPr>
          <p:cNvPr id="53" name="组合 52"/>
          <p:cNvGrpSpPr/>
          <p:nvPr/>
        </p:nvGrpSpPr>
        <p:grpSpPr>
          <a:xfrm>
            <a:off x="564163" y="755194"/>
            <a:ext cx="10846890" cy="5635718"/>
            <a:chOff x="6056117" y="2946399"/>
            <a:chExt cx="4713482" cy="2692402"/>
          </a:xfrm>
        </p:grpSpPr>
        <p:sp>
          <p:nvSpPr>
            <p:cNvPr id="54" name="任意多边形 53"/>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5" name="梯形 54"/>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直角三角形 55"/>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梯形 56"/>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任意多边形 57"/>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59" name="直接连接符 58"/>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60" name="文本占位符 118"/>
          <p:cNvSpPr txBox="1">
            <a:spLocks/>
          </p:cNvSpPr>
          <p:nvPr/>
        </p:nvSpPr>
        <p:spPr>
          <a:xfrm>
            <a:off x="791110" y="189703"/>
            <a:ext cx="4528821"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新人代理人的特征对比 </a:t>
            </a:r>
            <a:endParaRPr sz="2400" dirty="0"/>
          </a:p>
        </p:txBody>
      </p:sp>
      <p:grpSp>
        <p:nvGrpSpPr>
          <p:cNvPr id="61" name="组合 60"/>
          <p:cNvGrpSpPr/>
          <p:nvPr/>
        </p:nvGrpSpPr>
        <p:grpSpPr>
          <a:xfrm flipV="1">
            <a:off x="295542" y="130855"/>
            <a:ext cx="537242" cy="537243"/>
            <a:chOff x="7758139" y="2808362"/>
            <a:chExt cx="1285965" cy="1285965"/>
          </a:xfrm>
        </p:grpSpPr>
        <p:sp>
          <p:nvSpPr>
            <p:cNvPr id="62" name="任意多边形 61"/>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椭圆 62"/>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64" name="组合 63"/>
            <p:cNvGrpSpPr/>
            <p:nvPr userDrawn="1"/>
          </p:nvGrpSpPr>
          <p:grpSpPr>
            <a:xfrm>
              <a:off x="7904995" y="2955216"/>
              <a:ext cx="992256" cy="992256"/>
              <a:chOff x="813435" y="4187372"/>
              <a:chExt cx="1292678" cy="1292678"/>
            </a:xfrm>
            <a:noFill/>
          </p:grpSpPr>
          <p:sp>
            <p:nvSpPr>
              <p:cNvPr id="65" name="圆角矩形 64"/>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圆角矩形 72"/>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圆角矩形 73"/>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圆角矩形 74"/>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圆角矩形 75"/>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圆角矩形 76"/>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圆角矩形 77"/>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圆角矩形 78"/>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圆角矩形 79"/>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圆角矩形 80"/>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圆角矩形 81"/>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圆角矩形 82"/>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4" name="圆角矩形 83"/>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圆角矩形 84"/>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圆角矩形 86"/>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圆角矩形 87"/>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aphicFrame>
        <p:nvGraphicFramePr>
          <p:cNvPr id="46" name="图表 45">
            <a:extLst>
              <a:ext uri="{FF2B5EF4-FFF2-40B4-BE49-F238E27FC236}">
                <a16:creationId xmlns:a16="http://schemas.microsoft.com/office/drawing/2014/main" id="{87804B5B-7948-AE4B-8D7E-79EDCFE313FB}"/>
              </a:ext>
            </a:extLst>
          </p:cNvPr>
          <p:cNvGraphicFramePr>
            <a:graphicFrameLocks/>
          </p:cNvGraphicFramePr>
          <p:nvPr>
            <p:extLst>
              <p:ext uri="{D42A27DB-BD31-4B8C-83A1-F6EECF244321}">
                <p14:modId xmlns:p14="http://schemas.microsoft.com/office/powerpoint/2010/main" val="435871472"/>
              </p:ext>
            </p:extLst>
          </p:nvPr>
        </p:nvGraphicFramePr>
        <p:xfrm>
          <a:off x="1422749" y="2276111"/>
          <a:ext cx="4428000" cy="27432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7" name="图表 46">
            <a:extLst>
              <a:ext uri="{FF2B5EF4-FFF2-40B4-BE49-F238E27FC236}">
                <a16:creationId xmlns:a16="http://schemas.microsoft.com/office/drawing/2014/main" id="{D9D44A38-A346-D247-9333-824E1D11F459}"/>
              </a:ext>
            </a:extLst>
          </p:cNvPr>
          <p:cNvGraphicFramePr>
            <a:graphicFrameLocks/>
          </p:cNvGraphicFramePr>
          <p:nvPr>
            <p:extLst>
              <p:ext uri="{D42A27DB-BD31-4B8C-83A1-F6EECF244321}">
                <p14:modId xmlns:p14="http://schemas.microsoft.com/office/powerpoint/2010/main" val="4158059465"/>
              </p:ext>
            </p:extLst>
          </p:nvPr>
        </p:nvGraphicFramePr>
        <p:xfrm>
          <a:off x="5994749" y="2343349"/>
          <a:ext cx="4428000" cy="2743200"/>
        </p:xfrm>
        <a:graphic>
          <a:graphicData uri="http://schemas.openxmlformats.org/drawingml/2006/chart">
            <c:chart xmlns:c="http://schemas.openxmlformats.org/drawingml/2006/chart" xmlns:r="http://schemas.openxmlformats.org/officeDocument/2006/relationships" r:id="rId9"/>
          </a:graphicData>
        </a:graphic>
      </p:graphicFrame>
      <p:sp>
        <p:nvSpPr>
          <p:cNvPr id="7" name="矩形 6">
            <a:extLst>
              <a:ext uri="{FF2B5EF4-FFF2-40B4-BE49-F238E27FC236}">
                <a16:creationId xmlns:a16="http://schemas.microsoft.com/office/drawing/2014/main" id="{CC1C4724-9AEC-4542-8B43-DE4804D5D350}"/>
              </a:ext>
            </a:extLst>
          </p:cNvPr>
          <p:cNvSpPr/>
          <p:nvPr/>
        </p:nvSpPr>
        <p:spPr>
          <a:xfrm>
            <a:off x="7146970" y="5119644"/>
            <a:ext cx="2315057" cy="369332"/>
          </a:xfrm>
          <a:prstGeom prst="rect">
            <a:avLst/>
          </a:prstGeom>
        </p:spPr>
        <p:txBody>
          <a:bodyPr wrap="none">
            <a:spAutoFit/>
          </a:bodyPr>
          <a:lstStyle/>
          <a:p>
            <a:r>
              <a:rPr lang="zh-CN" altLang="zh-CN" dirty="0">
                <a:solidFill>
                  <a:schemeClr val="bg1"/>
                </a:solidFill>
                <a:cs typeface="Times New Roman" panose="02020603050405020304" pitchFamily="18" charset="0"/>
              </a:rPr>
              <a:t>新人代理人的月收入</a:t>
            </a:r>
            <a:r>
              <a:rPr lang="zh-CN" altLang="zh-CN" dirty="0">
                <a:solidFill>
                  <a:schemeClr val="bg1"/>
                </a:solidFill>
              </a:rPr>
              <a:t> </a:t>
            </a:r>
            <a:endParaRPr lang="zh-CN" altLang="en-US" dirty="0">
              <a:solidFill>
                <a:schemeClr val="bg1"/>
              </a:solidFill>
            </a:endParaRPr>
          </a:p>
        </p:txBody>
      </p:sp>
      <p:sp>
        <p:nvSpPr>
          <p:cNvPr id="8" name="矩形 7">
            <a:extLst>
              <a:ext uri="{FF2B5EF4-FFF2-40B4-BE49-F238E27FC236}">
                <a16:creationId xmlns:a16="http://schemas.microsoft.com/office/drawing/2014/main" id="{3DD72263-856E-A54E-903D-CE9B9DF7AEEA}"/>
              </a:ext>
            </a:extLst>
          </p:cNvPr>
          <p:cNvSpPr/>
          <p:nvPr/>
        </p:nvSpPr>
        <p:spPr>
          <a:xfrm>
            <a:off x="2023226" y="5113017"/>
            <a:ext cx="3238387" cy="369332"/>
          </a:xfrm>
          <a:prstGeom prst="rect">
            <a:avLst/>
          </a:prstGeom>
        </p:spPr>
        <p:txBody>
          <a:bodyPr wrap="none">
            <a:spAutoFit/>
          </a:bodyPr>
          <a:lstStyle/>
          <a:p>
            <a:r>
              <a:rPr lang="zh-CN" altLang="zh-CN" dirty="0">
                <a:solidFill>
                  <a:schemeClr val="bg1"/>
                </a:solidFill>
                <a:cs typeface="Times New Roman" panose="02020603050405020304" pitchFamily="18" charset="0"/>
              </a:rPr>
              <a:t>新人代理人的年完成保单件数</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40274133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1"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randombar(vertical)">
                                          <p:cBhvr>
                                            <p:cTn id="17" dur="750"/>
                                            <p:tgtEl>
                                              <p:spTgt spid="53"/>
                                            </p:tgtEl>
                                          </p:cBhvr>
                                        </p:animEffect>
                                      </p:childTnLst>
                                    </p:cTn>
                                  </p:par>
                                  <p:par>
                                    <p:cTn id="18" presetID="10" presetClass="entr" presetSubtype="0" fill="hold"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61"/>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61"/>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60"/>
                                            </p:tgtEl>
                                            <p:attrNameLst>
                                              <p:attrName>style.visibility</p:attrName>
                                            </p:attrNameLst>
                                          </p:cBhvr>
                                          <p:to>
                                            <p:strVal val="visible"/>
                                          </p:to>
                                        </p:set>
                                        <p:animEffect transition="in" filter="wipe(right)">
                                          <p:cBhvr>
                                            <p:cTn id="27" dur="1700"/>
                                            <p:tgtEl>
                                              <p:spTgt spid="60"/>
                                            </p:tgtEl>
                                          </p:cBhvr>
                                        </p:animEffect>
                                      </p:childTnLst>
                                    </p:cTn>
                                  </p:par>
                                  <p:par>
                                    <p:cTn id="28" presetID="22" presetClass="entr" presetSubtype="2" fill="hold" nodeType="withEffect">
                                      <p:stCondLst>
                                        <p:cond delay="300"/>
                                      </p:stCondLst>
                                      <p:childTnLst>
                                        <p:set>
                                          <p:cBhvr>
                                            <p:cTn id="29" dur="1" fill="hold">
                                              <p:stCondLst>
                                                <p:cond delay="0"/>
                                              </p:stCondLst>
                                            </p:cTn>
                                            <p:tgtEl>
                                              <p:spTgt spid="59"/>
                                            </p:tgtEl>
                                            <p:attrNameLst>
                                              <p:attrName>style.visibility</p:attrName>
                                            </p:attrNameLst>
                                          </p:cBhvr>
                                          <p:to>
                                            <p:strVal val="visible"/>
                                          </p:to>
                                        </p:set>
                                        <p:animEffect transition="in" filter="wipe(right)">
                                          <p:cBhvr>
                                            <p:cTn id="30" dur="1700"/>
                                            <p:tgtEl>
                                              <p:spTgt spid="59"/>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1"/>
                                            </p:tgtEl>
                                            <p:attrNameLst>
                                              <p:attrName>style.visibility</p:attrName>
                                            </p:attrNameLst>
                                          </p:cBhvr>
                                          <p:to>
                                            <p:strVal val="visible"/>
                                          </p:to>
                                        </p:set>
                                        <p:animEffect transition="in" filter="fade">
                                          <p:cBhvr>
                                            <p:cTn id="34" dur="500"/>
                                            <p:tgtEl>
                                              <p:spTgt spid="101"/>
                                            </p:tgtEl>
                                          </p:cBhvr>
                                        </p:animEffect>
                                      </p:childTnLst>
                                    </p:cTn>
                                  </p:par>
                                </p:childTnLst>
                              </p:cTn>
                            </p:par>
                            <p:par>
                              <p:cTn id="35" fill="hold">
                                <p:stCondLst>
                                  <p:cond delay="8700"/>
                                </p:stCondLst>
                                <p:childTnLst>
                                  <p:par>
                                    <p:cTn id="36" presetID="10" presetClass="entr" presetSubtype="0" fill="hold" nodeType="after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500"/>
                                            <p:tgtEl>
                                              <p:spTgt spid="89"/>
                                            </p:tgtEl>
                                          </p:cBhvr>
                                        </p:animEffect>
                                      </p:childTnLst>
                                    </p:cTn>
                                  </p:par>
                                </p:childTnLst>
                              </p:cTn>
                            </p:par>
                            <p:par>
                              <p:cTn id="39" fill="hold">
                                <p:stCondLst>
                                  <p:cond delay="9200"/>
                                </p:stCondLst>
                                <p:childTnLst>
                                  <p:par>
                                    <p:cTn id="40" presetID="2" presetClass="entr" presetSubtype="4" fill="hold" grpId="0" nodeType="afterEffect">
                                      <p:stCondLst>
                                        <p:cond delay="0"/>
                                      </p:stCondLst>
                                      <p:childTnLst>
                                        <p:set>
                                          <p:cBhvr>
                                            <p:cTn id="41" dur="1" fill="hold">
                                              <p:stCondLst>
                                                <p:cond delay="0"/>
                                              </p:stCondLst>
                                            </p:cTn>
                                            <p:tgtEl>
                                              <p:spTgt spid="104"/>
                                            </p:tgtEl>
                                            <p:attrNameLst>
                                              <p:attrName>style.visibility</p:attrName>
                                            </p:attrNameLst>
                                          </p:cBhvr>
                                          <p:to>
                                            <p:strVal val="visible"/>
                                          </p:to>
                                        </p:set>
                                        <p:anim calcmode="lin" valueType="num">
                                          <p:cBhvr additive="base">
                                            <p:cTn id="42" dur="500" fill="hold"/>
                                            <p:tgtEl>
                                              <p:spTgt spid="104"/>
                                            </p:tgtEl>
                                            <p:attrNameLst>
                                              <p:attrName>ppt_x</p:attrName>
                                            </p:attrNameLst>
                                          </p:cBhvr>
                                          <p:tavLst>
                                            <p:tav tm="0">
                                              <p:val>
                                                <p:strVal val="#ppt_x"/>
                                              </p:val>
                                            </p:tav>
                                            <p:tav tm="100000">
                                              <p:val>
                                                <p:strVal val="#ppt_x"/>
                                              </p:val>
                                            </p:tav>
                                          </p:tavLst>
                                        </p:anim>
                                        <p:anim calcmode="lin" valueType="num">
                                          <p:cBhvr additive="base">
                                            <p:cTn id="43" dur="500" fill="hold"/>
                                            <p:tgtEl>
                                              <p:spTgt spid="104"/>
                                            </p:tgtEl>
                                            <p:attrNameLst>
                                              <p:attrName>ppt_y</p:attrName>
                                            </p:attrNameLst>
                                          </p:cBhvr>
                                          <p:tavLst>
                                            <p:tav tm="0">
                                              <p:val>
                                                <p:strVal val="1+#ppt_h/2"/>
                                              </p:val>
                                            </p:tav>
                                            <p:tav tm="100000">
                                              <p:val>
                                                <p:strVal val="#ppt_y"/>
                                              </p:val>
                                            </p:tav>
                                          </p:tavLst>
                                        </p:anim>
                                      </p:childTnLst>
                                    </p:cTn>
                                  </p:par>
                                  <p:par>
                                    <p:cTn id="44" presetID="22" presetClass="entr" presetSubtype="8" fill="hold" nodeType="withEffect">
                                      <p:stCondLst>
                                        <p:cond delay="0"/>
                                      </p:stCondLst>
                                      <p:childTnLst>
                                        <p:set>
                                          <p:cBhvr>
                                            <p:cTn id="45" dur="1" fill="hold">
                                              <p:stCondLst>
                                                <p:cond delay="0"/>
                                              </p:stCondLst>
                                            </p:cTn>
                                            <p:tgtEl>
                                              <p:spTgt spid="52">
                                                <p:txEl>
                                                  <p:pRg st="0" end="0"/>
                                                </p:txEl>
                                              </p:spTgt>
                                            </p:tgtEl>
                                            <p:attrNameLst>
                                              <p:attrName>style.visibility</p:attrName>
                                            </p:attrNameLst>
                                          </p:cBhvr>
                                          <p:to>
                                            <p:strVal val="visible"/>
                                          </p:to>
                                        </p:set>
                                        <p:animEffect transition="in" filter="wipe(left)">
                                          <p:cBhvr>
                                            <p:cTn id="46"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7" fill="hold" display="0">
                      <p:stCondLst>
                        <p:cond delay="indefinite"/>
                      </p:stCondLst>
                      <p:endCondLst>
                        <p:cond evt="onStopAudio" delay="0">
                          <p:tgtEl>
                            <p:sldTgt/>
                          </p:tgtEl>
                        </p:cond>
                      </p:endCondLst>
                    </p:cTn>
                    <p:tgtEl>
                      <p:spTgt spid="2"/>
                    </p:tgtEl>
                  </p:cMediaNode>
                </p:audio>
              </p:childTnLst>
            </p:cTn>
          </p:par>
        </p:tnLst>
        <p:bldLst>
          <p:bldP spid="5" grpId="0"/>
          <p:bldP spid="3" grpId="0"/>
          <p:bldP spid="60" grpId="0"/>
          <p:bldP spid="104" grpId="0" animBg="1"/>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7017026" y="2970706"/>
            <a:ext cx="4943562" cy="947351"/>
            <a:chOff x="7743390" y="4942798"/>
            <a:chExt cx="4943562"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8040613" y="5160997"/>
              <a:ext cx="4287943"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寿险业</a:t>
              </a:r>
              <a:r>
                <a:rPr lang="zh-CN" altLang="zh-CN" dirty="0"/>
                <a:t>代理人制度</a:t>
              </a:r>
              <a:r>
                <a:rPr lang="zh-CN" altLang="en-US" dirty="0"/>
                <a:t>分析</a:t>
              </a:r>
              <a:endParaRPr lang="en-US" altLang="zh-CN" dirty="0"/>
            </a:p>
          </p:txBody>
        </p:sp>
      </p:grpSp>
      <p:grpSp>
        <p:nvGrpSpPr>
          <p:cNvPr id="2" name="组合 1"/>
          <p:cNvGrpSpPr/>
          <p:nvPr/>
        </p:nvGrpSpPr>
        <p:grpSpPr>
          <a:xfrm>
            <a:off x="4947174" y="2271245"/>
            <a:ext cx="2288540" cy="2288541"/>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8" name="文本框 145"/>
            <p:cNvSpPr txBox="1"/>
            <p:nvPr userDrawn="1"/>
          </p:nvSpPr>
          <p:spPr>
            <a:xfrm>
              <a:off x="8206904" y="3076110"/>
              <a:ext cx="420831" cy="812838"/>
            </a:xfrm>
            <a:prstGeom prst="rect">
              <a:avLst/>
            </a:prstGeom>
            <a:noFill/>
          </p:spPr>
          <p:txBody>
            <a:bodyPr wrap="none" rtlCol="0">
              <a:spAutoFit/>
            </a:bodyPr>
            <a:lstStyle/>
            <a:p>
              <a:r>
                <a:rPr lang="en-US" altLang="zh-CN" sz="8800" dirty="0">
                  <a:solidFill>
                    <a:prstClr val="white"/>
                  </a:solidFill>
                  <a:latin typeface="汉仪菱心体简" panose="02010609000101010101" pitchFamily="49" charset="-122"/>
                  <a:ea typeface="汉仪菱心体简" panose="02010609000101010101" pitchFamily="49" charset="-122"/>
                </a:rPr>
                <a:t>5</a:t>
              </a:r>
              <a:endParaRPr lang="zh-CN" altLang="en-US" sz="8800" dirty="0">
                <a:solidFill>
                  <a:prstClr val="white"/>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28355269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pic>
        <p:nvPicPr>
          <p:cNvPr id="23" name="图片 22"/>
          <p:cNvPicPr>
            <a:picLocks noChangeAspect="1"/>
          </p:cNvPicPr>
          <p:nvPr/>
        </p:nvPicPr>
        <p:blipFill>
          <a:blip r:embed="rId9">
            <a:duotone>
              <a:prstClr val="black"/>
              <a:schemeClr val="accent4">
                <a:tint val="45000"/>
                <a:satMod val="400000"/>
              </a:schemeClr>
            </a:duotone>
            <a:extLst>
              <a:ext uri="{BEBA8EAE-BF5A-486C-A8C5-ECC9F3942E4B}">
                <a14:imgProps xmlns:a14="http://schemas.microsoft.com/office/drawing/2010/main">
                  <a14:imgLayer r:embed="rId10">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8" name="组合 97"/>
          <p:cNvGrpSpPr/>
          <p:nvPr/>
        </p:nvGrpSpPr>
        <p:grpSpPr>
          <a:xfrm>
            <a:off x="1143424" y="1096757"/>
            <a:ext cx="2820607" cy="543834"/>
            <a:chOff x="2380903" y="2300699"/>
            <a:chExt cx="3559276" cy="3600662"/>
          </a:xfrm>
        </p:grpSpPr>
        <p:sp>
          <p:nvSpPr>
            <p:cNvPr id="99" name="圆角矩形 98"/>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0" name="矩形 99"/>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1" name="矩形 100"/>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2" name="矩形 101"/>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4" name="TextBox 103"/>
          <p:cNvSpPr txBox="1"/>
          <p:nvPr/>
        </p:nvSpPr>
        <p:spPr>
          <a:xfrm>
            <a:off x="1106416" y="1173456"/>
            <a:ext cx="3079049" cy="400110"/>
          </a:xfrm>
          <a:prstGeom prst="rect">
            <a:avLst/>
          </a:prstGeom>
          <a:noFill/>
        </p:spPr>
        <p:txBody>
          <a:bodyPr wrap="square" rtlCol="0">
            <a:spAutoFit/>
          </a:bodyPr>
          <a:lstStyle/>
          <a:p>
            <a:r>
              <a:rPr lang="zh-CN" altLang="en-US" sz="2000" dirty="0">
                <a:solidFill>
                  <a:prstClr val="white"/>
                </a:solidFill>
                <a:latin typeface="微软雅黑" pitchFamily="34" charset="-122"/>
                <a:ea typeface="微软雅黑" pitchFamily="34" charset="-122"/>
              </a:rPr>
              <a:t>（一）存在的主要问题</a:t>
            </a:r>
          </a:p>
        </p:txBody>
      </p:sp>
      <p:grpSp>
        <p:nvGrpSpPr>
          <p:cNvPr id="61" name="组合 60"/>
          <p:cNvGrpSpPr/>
          <p:nvPr/>
        </p:nvGrpSpPr>
        <p:grpSpPr>
          <a:xfrm>
            <a:off x="1741474" y="1924571"/>
            <a:ext cx="582397" cy="899000"/>
            <a:chOff x="7467600" y="2190750"/>
            <a:chExt cx="457200" cy="1143000"/>
          </a:xfrm>
        </p:grpSpPr>
        <p:sp>
          <p:nvSpPr>
            <p:cNvPr id="66" name="菱形 65"/>
            <p:cNvSpPr/>
            <p:nvPr/>
          </p:nvSpPr>
          <p:spPr>
            <a:xfrm>
              <a:off x="7467600" y="2190750"/>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136"/>
            <p:cNvSpPr txBox="1"/>
            <p:nvPr/>
          </p:nvSpPr>
          <p:spPr>
            <a:xfrm>
              <a:off x="7551397" y="2496071"/>
              <a:ext cx="320922"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1</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68" name="组合 67"/>
          <p:cNvGrpSpPr/>
          <p:nvPr/>
        </p:nvGrpSpPr>
        <p:grpSpPr>
          <a:xfrm>
            <a:off x="2634790" y="2977150"/>
            <a:ext cx="468350" cy="870018"/>
            <a:chOff x="7467600" y="3598636"/>
            <a:chExt cx="457200" cy="1143000"/>
          </a:xfrm>
        </p:grpSpPr>
        <p:sp>
          <p:nvSpPr>
            <p:cNvPr id="69" name="菱形 68"/>
            <p:cNvSpPr/>
            <p:nvPr/>
          </p:nvSpPr>
          <p:spPr>
            <a:xfrm>
              <a:off x="7467600" y="3598636"/>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框 137"/>
            <p:cNvSpPr txBox="1"/>
            <p:nvPr/>
          </p:nvSpPr>
          <p:spPr>
            <a:xfrm>
              <a:off x="7522368" y="3874929"/>
              <a:ext cx="389850"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2</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71" name="组合 70"/>
          <p:cNvGrpSpPr/>
          <p:nvPr/>
        </p:nvGrpSpPr>
        <p:grpSpPr>
          <a:xfrm>
            <a:off x="3544760" y="3921113"/>
            <a:ext cx="482718" cy="974387"/>
            <a:chOff x="7467600" y="5006522"/>
            <a:chExt cx="457200" cy="1143000"/>
          </a:xfrm>
        </p:grpSpPr>
        <p:sp>
          <p:nvSpPr>
            <p:cNvPr id="72" name="菱形 71"/>
            <p:cNvSpPr/>
            <p:nvPr/>
          </p:nvSpPr>
          <p:spPr>
            <a:xfrm>
              <a:off x="7467600" y="5006522"/>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138"/>
            <p:cNvSpPr txBox="1"/>
            <p:nvPr/>
          </p:nvSpPr>
          <p:spPr>
            <a:xfrm>
              <a:off x="7522368" y="5297329"/>
              <a:ext cx="389850"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3</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74" name="组合 73"/>
          <p:cNvGrpSpPr/>
          <p:nvPr/>
        </p:nvGrpSpPr>
        <p:grpSpPr>
          <a:xfrm>
            <a:off x="2155543" y="1924571"/>
            <a:ext cx="4353729" cy="900416"/>
            <a:chOff x="7767638" y="2180430"/>
            <a:chExt cx="3417815" cy="1144800"/>
          </a:xfrm>
        </p:grpSpPr>
        <p:sp>
          <p:nvSpPr>
            <p:cNvPr id="75" name="任意多边形 74"/>
            <p:cNvSpPr/>
            <p:nvPr/>
          </p:nvSpPr>
          <p:spPr>
            <a:xfrm>
              <a:off x="7767638" y="2180430"/>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139"/>
            <p:cNvSpPr txBox="1"/>
            <p:nvPr/>
          </p:nvSpPr>
          <p:spPr>
            <a:xfrm flipH="1">
              <a:off x="8076400" y="2504975"/>
              <a:ext cx="3109053" cy="508705"/>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代理人法律地位不明确</a:t>
              </a:r>
            </a:p>
          </p:txBody>
        </p:sp>
      </p:grpSp>
      <p:grpSp>
        <p:nvGrpSpPr>
          <p:cNvPr id="77" name="组合 76"/>
          <p:cNvGrpSpPr/>
          <p:nvPr/>
        </p:nvGrpSpPr>
        <p:grpSpPr>
          <a:xfrm>
            <a:off x="2989645" y="2977150"/>
            <a:ext cx="3637096" cy="871388"/>
            <a:chOff x="7767638" y="3588316"/>
            <a:chExt cx="2929391" cy="1144800"/>
          </a:xfrm>
        </p:grpSpPr>
        <p:sp>
          <p:nvSpPr>
            <p:cNvPr id="78" name="任意多边形 77"/>
            <p:cNvSpPr/>
            <p:nvPr/>
          </p:nvSpPr>
          <p:spPr>
            <a:xfrm>
              <a:off x="7767638" y="3588316"/>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140"/>
            <p:cNvSpPr txBox="1"/>
            <p:nvPr/>
          </p:nvSpPr>
          <p:spPr>
            <a:xfrm flipH="1">
              <a:off x="8049997" y="3850542"/>
              <a:ext cx="2647032" cy="525651"/>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代理人素质低，流失率高</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a:off x="3916234" y="3960280"/>
            <a:ext cx="3515438" cy="957445"/>
            <a:chOff x="7842745" y="4963413"/>
            <a:chExt cx="2944222" cy="1144800"/>
          </a:xfrm>
        </p:grpSpPr>
        <p:sp>
          <p:nvSpPr>
            <p:cNvPr id="81" name="任意多边形 80"/>
            <p:cNvSpPr/>
            <p:nvPr/>
          </p:nvSpPr>
          <p:spPr>
            <a:xfrm>
              <a:off x="7842745" y="4963413"/>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文本框 141"/>
            <p:cNvSpPr txBox="1"/>
            <p:nvPr/>
          </p:nvSpPr>
          <p:spPr>
            <a:xfrm flipH="1">
              <a:off x="8139935" y="5274136"/>
              <a:ext cx="2647032" cy="478404"/>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代理人薪酬制度不合理</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83" name="组合 82"/>
          <p:cNvGrpSpPr/>
          <p:nvPr/>
        </p:nvGrpSpPr>
        <p:grpSpPr>
          <a:xfrm>
            <a:off x="4615046" y="4975904"/>
            <a:ext cx="482718" cy="974387"/>
            <a:chOff x="7467600" y="5006522"/>
            <a:chExt cx="457200" cy="1143000"/>
          </a:xfrm>
        </p:grpSpPr>
        <p:sp>
          <p:nvSpPr>
            <p:cNvPr id="84" name="菱形 83"/>
            <p:cNvSpPr/>
            <p:nvPr/>
          </p:nvSpPr>
          <p:spPr>
            <a:xfrm>
              <a:off x="7467600" y="5006522"/>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138"/>
            <p:cNvSpPr txBox="1"/>
            <p:nvPr/>
          </p:nvSpPr>
          <p:spPr>
            <a:xfrm>
              <a:off x="7522368" y="5297329"/>
              <a:ext cx="369241" cy="685968"/>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4</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86" name="组合 85"/>
          <p:cNvGrpSpPr/>
          <p:nvPr/>
        </p:nvGrpSpPr>
        <p:grpSpPr>
          <a:xfrm>
            <a:off x="4983480" y="5016999"/>
            <a:ext cx="3576819" cy="957445"/>
            <a:chOff x="7842745" y="4963413"/>
            <a:chExt cx="2995629" cy="1144800"/>
          </a:xfrm>
        </p:grpSpPr>
        <p:sp>
          <p:nvSpPr>
            <p:cNvPr id="87" name="任意多边形 86"/>
            <p:cNvSpPr/>
            <p:nvPr/>
          </p:nvSpPr>
          <p:spPr>
            <a:xfrm>
              <a:off x="7842745" y="4963413"/>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框 141"/>
            <p:cNvSpPr txBox="1"/>
            <p:nvPr/>
          </p:nvSpPr>
          <p:spPr>
            <a:xfrm flipH="1">
              <a:off x="8191342" y="5259682"/>
              <a:ext cx="2647032" cy="478404"/>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代理人税务沉重</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sp>
        <p:nvSpPr>
          <p:cNvPr id="89" name="文本占位符 118">
            <a:extLst>
              <a:ext uri="{FF2B5EF4-FFF2-40B4-BE49-F238E27FC236}">
                <a16:creationId xmlns:a16="http://schemas.microsoft.com/office/drawing/2014/main" id="{48C3C92B-940A-9342-9AB0-D33D178E2C72}"/>
              </a:ext>
            </a:extLst>
          </p:cNvPr>
          <p:cNvSpPr txBox="1">
            <a:spLocks/>
          </p:cNvSpPr>
          <p:nvPr/>
        </p:nvSpPr>
        <p:spPr>
          <a:xfrm>
            <a:off x="791110" y="189703"/>
            <a:ext cx="3172921"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400" dirty="0"/>
              <a:t>寿险代理人制度分析</a:t>
            </a:r>
            <a:endParaRPr sz="2400" dirty="0"/>
          </a:p>
        </p:txBody>
      </p:sp>
    </p:spTree>
    <p:extLst>
      <p:ext uri="{BB962C8B-B14F-4D97-AF65-F5344CB8AC3E}">
        <p14:creationId xmlns:p14="http://schemas.microsoft.com/office/powerpoint/2010/main" val="29215144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10"/>
                                            <p:tgtEl>
                                              <p:spTgt spid="60"/>
                                            </p:tgtEl>
                                          </p:cBhvr>
                                        </p:animEffect>
                                      </p:childTnLst>
                                    </p:cTn>
                                  </p:par>
                                  <p:par>
                                    <p:cTn id="31" presetID="21" presetClass="entr" presetSubtype="1" fill="hold" nodeType="with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wheel(1)">
                                          <p:cBhvr>
                                            <p:cTn id="33" dur="1000"/>
                                            <p:tgtEl>
                                              <p:spTgt spid="98"/>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04"/>
                                            </p:tgtEl>
                                            <p:attrNameLst>
                                              <p:attrName>style.visibility</p:attrName>
                                            </p:attrNameLst>
                                          </p:cBhvr>
                                          <p:to>
                                            <p:strVal val="visible"/>
                                          </p:to>
                                        </p:set>
                                        <p:animEffect transition="in" filter="wipe(left)">
                                          <p:cBhvr>
                                            <p:cTn id="36" dur="500"/>
                                            <p:tgtEl>
                                              <p:spTgt spid="104"/>
                                            </p:tgtEl>
                                          </p:cBhvr>
                                        </p:animEffect>
                                      </p:childTnLst>
                                    </p:cTn>
                                  </p:par>
                                </p:childTnLst>
                              </p:cTn>
                            </p:par>
                            <p:par>
                              <p:cTn id="37" fill="hold">
                                <p:stCondLst>
                                  <p:cond delay="8200"/>
                                </p:stCondLst>
                                <p:childTnLst>
                                  <p:par>
                                    <p:cTn id="38" presetID="2" presetClass="entr" presetSubtype="2" fill="hold" nodeType="afterEffect" p14:presetBounceEnd="40000">
                                      <p:stCondLst>
                                        <p:cond delay="0"/>
                                      </p:stCondLst>
                                      <p:childTnLst>
                                        <p:set>
                                          <p:cBhvr>
                                            <p:cTn id="39" dur="1" fill="hold">
                                              <p:stCondLst>
                                                <p:cond delay="0"/>
                                              </p:stCondLst>
                                            </p:cTn>
                                            <p:tgtEl>
                                              <p:spTgt spid="61"/>
                                            </p:tgtEl>
                                            <p:attrNameLst>
                                              <p:attrName>style.visibility</p:attrName>
                                            </p:attrNameLst>
                                          </p:cBhvr>
                                          <p:to>
                                            <p:strVal val="visible"/>
                                          </p:to>
                                        </p:set>
                                        <p:anim calcmode="lin" valueType="num" p14:bounceEnd="40000">
                                          <p:cBhvr additive="base">
                                            <p:cTn id="40" dur="10" fill="hold"/>
                                            <p:tgtEl>
                                              <p:spTgt spid="61"/>
                                            </p:tgtEl>
                                            <p:attrNameLst>
                                              <p:attrName>ppt_x</p:attrName>
                                            </p:attrNameLst>
                                          </p:cBhvr>
                                          <p:tavLst>
                                            <p:tav tm="0">
                                              <p:val>
                                                <p:strVal val="1+#ppt_w/2"/>
                                              </p:val>
                                            </p:tav>
                                            <p:tav tm="100000">
                                              <p:val>
                                                <p:strVal val="#ppt_x"/>
                                              </p:val>
                                            </p:tav>
                                          </p:tavLst>
                                        </p:anim>
                                        <p:anim calcmode="lin" valueType="num" p14:bounceEnd="40000">
                                          <p:cBhvr additive="base">
                                            <p:cTn id="41" dur="10" fill="hold"/>
                                            <p:tgtEl>
                                              <p:spTgt spid="61"/>
                                            </p:tgtEl>
                                            <p:attrNameLst>
                                              <p:attrName>ppt_y</p:attrName>
                                            </p:attrNameLst>
                                          </p:cBhvr>
                                          <p:tavLst>
                                            <p:tav tm="0">
                                              <p:val>
                                                <p:strVal val="#ppt_y"/>
                                              </p:val>
                                            </p:tav>
                                            <p:tav tm="100000">
                                              <p:val>
                                                <p:strVal val="#ppt_y"/>
                                              </p:val>
                                            </p:tav>
                                          </p:tavLst>
                                        </p:anim>
                                      </p:childTnLst>
                                    </p:cTn>
                                  </p:par>
                                  <p:par>
                                    <p:cTn id="42" presetID="22" presetClass="entr" presetSubtype="8" fill="hold" nodeType="withEffect">
                                      <p:stCondLst>
                                        <p:cond delay="0"/>
                                      </p:stCondLst>
                                      <p:childTnLst>
                                        <p:set>
                                          <p:cBhvr>
                                            <p:cTn id="43" dur="1" fill="hold">
                                              <p:stCondLst>
                                                <p:cond delay="0"/>
                                              </p:stCondLst>
                                            </p:cTn>
                                            <p:tgtEl>
                                              <p:spTgt spid="74"/>
                                            </p:tgtEl>
                                            <p:attrNameLst>
                                              <p:attrName>style.visibility</p:attrName>
                                            </p:attrNameLst>
                                          </p:cBhvr>
                                          <p:to>
                                            <p:strVal val="visible"/>
                                          </p:to>
                                        </p:set>
                                        <p:animEffect transition="in" filter="wipe(left)">
                                          <p:cBhvr>
                                            <p:cTn id="44" dur="750"/>
                                            <p:tgtEl>
                                              <p:spTgt spid="74"/>
                                            </p:tgtEl>
                                          </p:cBhvr>
                                        </p:animEffect>
                                      </p:childTnLst>
                                    </p:cTn>
                                  </p:par>
                                </p:childTnLst>
                              </p:cTn>
                            </p:par>
                            <p:par>
                              <p:cTn id="45" fill="hold">
                                <p:stCondLst>
                                  <p:cond delay="8950"/>
                                </p:stCondLst>
                                <p:childTnLst>
                                  <p:par>
                                    <p:cTn id="46" presetID="2" presetClass="entr" presetSubtype="2" fill="hold" nodeType="afterEffect" p14:presetBounceEnd="40000">
                                      <p:stCondLst>
                                        <p:cond delay="0"/>
                                      </p:stCondLst>
                                      <p:childTnLst>
                                        <p:set>
                                          <p:cBhvr>
                                            <p:cTn id="47" dur="1" fill="hold">
                                              <p:stCondLst>
                                                <p:cond delay="0"/>
                                              </p:stCondLst>
                                            </p:cTn>
                                            <p:tgtEl>
                                              <p:spTgt spid="68"/>
                                            </p:tgtEl>
                                            <p:attrNameLst>
                                              <p:attrName>style.visibility</p:attrName>
                                            </p:attrNameLst>
                                          </p:cBhvr>
                                          <p:to>
                                            <p:strVal val="visible"/>
                                          </p:to>
                                        </p:set>
                                        <p:anim calcmode="lin" valueType="num" p14:bounceEnd="40000">
                                          <p:cBhvr additive="base">
                                            <p:cTn id="48" dur="750" fill="hold"/>
                                            <p:tgtEl>
                                              <p:spTgt spid="68"/>
                                            </p:tgtEl>
                                            <p:attrNameLst>
                                              <p:attrName>ppt_x</p:attrName>
                                            </p:attrNameLst>
                                          </p:cBhvr>
                                          <p:tavLst>
                                            <p:tav tm="0">
                                              <p:val>
                                                <p:strVal val="1+#ppt_w/2"/>
                                              </p:val>
                                            </p:tav>
                                            <p:tav tm="100000">
                                              <p:val>
                                                <p:strVal val="#ppt_x"/>
                                              </p:val>
                                            </p:tav>
                                          </p:tavLst>
                                        </p:anim>
                                        <p:anim calcmode="lin" valueType="num" p14:bounceEnd="40000">
                                          <p:cBhvr additive="base">
                                            <p:cTn id="49" dur="750" fill="hold"/>
                                            <p:tgtEl>
                                              <p:spTgt spid="68"/>
                                            </p:tgtEl>
                                            <p:attrNameLst>
                                              <p:attrName>ppt_y</p:attrName>
                                            </p:attrNameLst>
                                          </p:cBhvr>
                                          <p:tavLst>
                                            <p:tav tm="0">
                                              <p:val>
                                                <p:strVal val="#ppt_y"/>
                                              </p:val>
                                            </p:tav>
                                            <p:tav tm="100000">
                                              <p:val>
                                                <p:strVal val="#ppt_y"/>
                                              </p:val>
                                            </p:tav>
                                          </p:tavLst>
                                        </p:anim>
                                      </p:childTnLst>
                                    </p:cTn>
                                  </p:par>
                                </p:childTnLst>
                              </p:cTn>
                            </p:par>
                            <p:par>
                              <p:cTn id="50" fill="hold">
                                <p:stCondLst>
                                  <p:cond delay="9700"/>
                                </p:stCondLst>
                                <p:childTnLst>
                                  <p:par>
                                    <p:cTn id="51" presetID="22" presetClass="entr" presetSubtype="8" fill="hold" nodeType="afterEffect">
                                      <p:stCondLst>
                                        <p:cond delay="0"/>
                                      </p:stCondLst>
                                      <p:childTnLst>
                                        <p:set>
                                          <p:cBhvr>
                                            <p:cTn id="52" dur="1" fill="hold">
                                              <p:stCondLst>
                                                <p:cond delay="0"/>
                                              </p:stCondLst>
                                            </p:cTn>
                                            <p:tgtEl>
                                              <p:spTgt spid="77"/>
                                            </p:tgtEl>
                                            <p:attrNameLst>
                                              <p:attrName>style.visibility</p:attrName>
                                            </p:attrNameLst>
                                          </p:cBhvr>
                                          <p:to>
                                            <p:strVal val="visible"/>
                                          </p:to>
                                        </p:set>
                                        <p:animEffect transition="in" filter="wipe(left)">
                                          <p:cBhvr>
                                            <p:cTn id="53" dur="750"/>
                                            <p:tgtEl>
                                              <p:spTgt spid="77"/>
                                            </p:tgtEl>
                                          </p:cBhvr>
                                        </p:animEffect>
                                      </p:childTnLst>
                                    </p:cTn>
                                  </p:par>
                                </p:childTnLst>
                              </p:cTn>
                            </p:par>
                            <p:par>
                              <p:cTn id="54" fill="hold">
                                <p:stCondLst>
                                  <p:cond delay="10450"/>
                                </p:stCondLst>
                                <p:childTnLst>
                                  <p:par>
                                    <p:cTn id="55" presetID="2" presetClass="entr" presetSubtype="2" fill="hold" nodeType="afterEffect" p14:presetBounceEnd="40000">
                                      <p:stCondLst>
                                        <p:cond delay="0"/>
                                      </p:stCondLst>
                                      <p:childTnLst>
                                        <p:set>
                                          <p:cBhvr>
                                            <p:cTn id="56" dur="1" fill="hold">
                                              <p:stCondLst>
                                                <p:cond delay="0"/>
                                              </p:stCondLst>
                                            </p:cTn>
                                            <p:tgtEl>
                                              <p:spTgt spid="71"/>
                                            </p:tgtEl>
                                            <p:attrNameLst>
                                              <p:attrName>style.visibility</p:attrName>
                                            </p:attrNameLst>
                                          </p:cBhvr>
                                          <p:to>
                                            <p:strVal val="visible"/>
                                          </p:to>
                                        </p:set>
                                        <p:anim calcmode="lin" valueType="num" p14:bounceEnd="40000">
                                          <p:cBhvr additive="base">
                                            <p:cTn id="57" dur="750" fill="hold"/>
                                            <p:tgtEl>
                                              <p:spTgt spid="71"/>
                                            </p:tgtEl>
                                            <p:attrNameLst>
                                              <p:attrName>ppt_x</p:attrName>
                                            </p:attrNameLst>
                                          </p:cBhvr>
                                          <p:tavLst>
                                            <p:tav tm="0">
                                              <p:val>
                                                <p:strVal val="1+#ppt_w/2"/>
                                              </p:val>
                                            </p:tav>
                                            <p:tav tm="100000">
                                              <p:val>
                                                <p:strVal val="#ppt_x"/>
                                              </p:val>
                                            </p:tav>
                                          </p:tavLst>
                                        </p:anim>
                                        <p:anim calcmode="lin" valueType="num" p14:bounceEnd="40000">
                                          <p:cBhvr additive="base">
                                            <p:cTn id="58" dur="750" fill="hold"/>
                                            <p:tgtEl>
                                              <p:spTgt spid="71"/>
                                            </p:tgtEl>
                                            <p:attrNameLst>
                                              <p:attrName>ppt_y</p:attrName>
                                            </p:attrNameLst>
                                          </p:cBhvr>
                                          <p:tavLst>
                                            <p:tav tm="0">
                                              <p:val>
                                                <p:strVal val="#ppt_y"/>
                                              </p:val>
                                            </p:tav>
                                            <p:tav tm="100000">
                                              <p:val>
                                                <p:strVal val="#ppt_y"/>
                                              </p:val>
                                            </p:tav>
                                          </p:tavLst>
                                        </p:anim>
                                      </p:childTnLst>
                                    </p:cTn>
                                  </p:par>
                                </p:childTnLst>
                              </p:cTn>
                            </p:par>
                            <p:par>
                              <p:cTn id="59" fill="hold">
                                <p:stCondLst>
                                  <p:cond delay="11200"/>
                                </p:stCondLst>
                                <p:childTnLst>
                                  <p:par>
                                    <p:cTn id="60" presetID="22" presetClass="entr" presetSubtype="8" fill="hold" nodeType="afterEffect">
                                      <p:stCondLst>
                                        <p:cond delay="0"/>
                                      </p:stCondLst>
                                      <p:childTnLst>
                                        <p:set>
                                          <p:cBhvr>
                                            <p:cTn id="61" dur="1" fill="hold">
                                              <p:stCondLst>
                                                <p:cond delay="0"/>
                                              </p:stCondLst>
                                            </p:cTn>
                                            <p:tgtEl>
                                              <p:spTgt spid="80"/>
                                            </p:tgtEl>
                                            <p:attrNameLst>
                                              <p:attrName>style.visibility</p:attrName>
                                            </p:attrNameLst>
                                          </p:cBhvr>
                                          <p:to>
                                            <p:strVal val="visible"/>
                                          </p:to>
                                        </p:set>
                                        <p:animEffect transition="in" filter="wipe(left)">
                                          <p:cBhvr>
                                            <p:cTn id="62" dur="750"/>
                                            <p:tgtEl>
                                              <p:spTgt spid="80"/>
                                            </p:tgtEl>
                                          </p:cBhvr>
                                        </p:animEffect>
                                      </p:childTnLst>
                                    </p:cTn>
                                  </p:par>
                                </p:childTnLst>
                              </p:cTn>
                            </p:par>
                            <p:par>
                              <p:cTn id="63" fill="hold">
                                <p:stCondLst>
                                  <p:cond delay="11950"/>
                                </p:stCondLst>
                                <p:childTnLst>
                                  <p:par>
                                    <p:cTn id="64" presetID="2" presetClass="entr" presetSubtype="2" fill="hold" nodeType="afterEffect" p14:presetBounceEnd="40000">
                                      <p:stCondLst>
                                        <p:cond delay="0"/>
                                      </p:stCondLst>
                                      <p:childTnLst>
                                        <p:set>
                                          <p:cBhvr>
                                            <p:cTn id="65" dur="1" fill="hold">
                                              <p:stCondLst>
                                                <p:cond delay="0"/>
                                              </p:stCondLst>
                                            </p:cTn>
                                            <p:tgtEl>
                                              <p:spTgt spid="83"/>
                                            </p:tgtEl>
                                            <p:attrNameLst>
                                              <p:attrName>style.visibility</p:attrName>
                                            </p:attrNameLst>
                                          </p:cBhvr>
                                          <p:to>
                                            <p:strVal val="visible"/>
                                          </p:to>
                                        </p:set>
                                        <p:anim calcmode="lin" valueType="num" p14:bounceEnd="40000">
                                          <p:cBhvr additive="base">
                                            <p:cTn id="66" dur="750" fill="hold"/>
                                            <p:tgtEl>
                                              <p:spTgt spid="83"/>
                                            </p:tgtEl>
                                            <p:attrNameLst>
                                              <p:attrName>ppt_x</p:attrName>
                                            </p:attrNameLst>
                                          </p:cBhvr>
                                          <p:tavLst>
                                            <p:tav tm="0">
                                              <p:val>
                                                <p:strVal val="1+#ppt_w/2"/>
                                              </p:val>
                                            </p:tav>
                                            <p:tav tm="100000">
                                              <p:val>
                                                <p:strVal val="#ppt_x"/>
                                              </p:val>
                                            </p:tav>
                                          </p:tavLst>
                                        </p:anim>
                                        <p:anim calcmode="lin" valueType="num" p14:bounceEnd="40000">
                                          <p:cBhvr additive="base">
                                            <p:cTn id="67" dur="750" fill="hold"/>
                                            <p:tgtEl>
                                              <p:spTgt spid="83"/>
                                            </p:tgtEl>
                                            <p:attrNameLst>
                                              <p:attrName>ppt_y</p:attrName>
                                            </p:attrNameLst>
                                          </p:cBhvr>
                                          <p:tavLst>
                                            <p:tav tm="0">
                                              <p:val>
                                                <p:strVal val="#ppt_y"/>
                                              </p:val>
                                            </p:tav>
                                            <p:tav tm="100000">
                                              <p:val>
                                                <p:strVal val="#ppt_y"/>
                                              </p:val>
                                            </p:tav>
                                          </p:tavLst>
                                        </p:anim>
                                      </p:childTnLst>
                                    </p:cTn>
                                  </p:par>
                                </p:childTnLst>
                              </p:cTn>
                            </p:par>
                            <p:par>
                              <p:cTn id="68" fill="hold">
                                <p:stCondLst>
                                  <p:cond delay="12700"/>
                                </p:stCondLst>
                                <p:childTnLst>
                                  <p:par>
                                    <p:cTn id="69" presetID="22" presetClass="entr" presetSubtype="8" fill="hold" nodeType="after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wipe(left)">
                                          <p:cBhvr>
                                            <p:cTn id="71" dur="750"/>
                                            <p:tgtEl>
                                              <p:spTgt spid="86"/>
                                            </p:tgtEl>
                                          </p:cBhvr>
                                        </p:animEffect>
                                      </p:childTnLst>
                                    </p:cTn>
                                  </p:par>
                                  <p:par>
                                    <p:cTn id="72" presetID="22" presetClass="entr" presetSubtype="2" fill="hold" grpId="0" nodeType="withEffect">
                                      <p:stCondLst>
                                        <p:cond delay="300"/>
                                      </p:stCondLst>
                                      <p:childTnLst>
                                        <p:set>
                                          <p:cBhvr>
                                            <p:cTn id="73" dur="1" fill="hold">
                                              <p:stCondLst>
                                                <p:cond delay="0"/>
                                              </p:stCondLst>
                                            </p:cTn>
                                            <p:tgtEl>
                                              <p:spTgt spid="89"/>
                                            </p:tgtEl>
                                            <p:attrNameLst>
                                              <p:attrName>style.visibility</p:attrName>
                                            </p:attrNameLst>
                                          </p:cBhvr>
                                          <p:to>
                                            <p:strVal val="visible"/>
                                          </p:to>
                                        </p:set>
                                        <p:animEffect transition="in" filter="wipe(right)">
                                          <p:cBhvr>
                                            <p:cTn id="74" dur="17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5" fill="hold" display="0">
                      <p:stCondLst>
                        <p:cond delay="indefinite"/>
                      </p:stCondLst>
                      <p:endCondLst>
                        <p:cond evt="onStopAudio" delay="0">
                          <p:tgtEl>
                            <p:sldTgt/>
                          </p:tgtEl>
                        </p:cond>
                      </p:endCondLst>
                    </p:cTn>
                    <p:tgtEl>
                      <p:spTgt spid="2"/>
                    </p:tgtEl>
                  </p:cMediaNode>
                </p:audio>
              </p:childTnLst>
            </p:cTn>
          </p:par>
        </p:tnLst>
        <p:bldLst>
          <p:bldP spid="5" grpId="0"/>
          <p:bldP spid="3" grpId="0"/>
          <p:bldP spid="104" grpId="0"/>
          <p:bldP spid="8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10"/>
                                            <p:tgtEl>
                                              <p:spTgt spid="60"/>
                                            </p:tgtEl>
                                          </p:cBhvr>
                                        </p:animEffect>
                                      </p:childTnLst>
                                    </p:cTn>
                                  </p:par>
                                  <p:par>
                                    <p:cTn id="31" presetID="21" presetClass="entr" presetSubtype="1" fill="hold" nodeType="with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wheel(1)">
                                          <p:cBhvr>
                                            <p:cTn id="33" dur="1000"/>
                                            <p:tgtEl>
                                              <p:spTgt spid="98"/>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104"/>
                                            </p:tgtEl>
                                            <p:attrNameLst>
                                              <p:attrName>style.visibility</p:attrName>
                                            </p:attrNameLst>
                                          </p:cBhvr>
                                          <p:to>
                                            <p:strVal val="visible"/>
                                          </p:to>
                                        </p:set>
                                        <p:animEffect transition="in" filter="wipe(left)">
                                          <p:cBhvr>
                                            <p:cTn id="36" dur="500"/>
                                            <p:tgtEl>
                                              <p:spTgt spid="104"/>
                                            </p:tgtEl>
                                          </p:cBhvr>
                                        </p:animEffect>
                                      </p:childTnLst>
                                    </p:cTn>
                                  </p:par>
                                </p:childTnLst>
                              </p:cTn>
                            </p:par>
                            <p:par>
                              <p:cTn id="37" fill="hold">
                                <p:stCondLst>
                                  <p:cond delay="8200"/>
                                </p:stCondLst>
                                <p:childTnLst>
                                  <p:par>
                                    <p:cTn id="38" presetID="2" presetClass="entr" presetSubtype="2" fill="hold" nodeType="afterEffect">
                                      <p:stCondLst>
                                        <p:cond delay="0"/>
                                      </p:stCondLst>
                                      <p:childTnLst>
                                        <p:set>
                                          <p:cBhvr>
                                            <p:cTn id="39" dur="1" fill="hold">
                                              <p:stCondLst>
                                                <p:cond delay="0"/>
                                              </p:stCondLst>
                                            </p:cTn>
                                            <p:tgtEl>
                                              <p:spTgt spid="61"/>
                                            </p:tgtEl>
                                            <p:attrNameLst>
                                              <p:attrName>style.visibility</p:attrName>
                                            </p:attrNameLst>
                                          </p:cBhvr>
                                          <p:to>
                                            <p:strVal val="visible"/>
                                          </p:to>
                                        </p:set>
                                        <p:anim calcmode="lin" valueType="num">
                                          <p:cBhvr additive="base">
                                            <p:cTn id="40" dur="10" fill="hold"/>
                                            <p:tgtEl>
                                              <p:spTgt spid="61"/>
                                            </p:tgtEl>
                                            <p:attrNameLst>
                                              <p:attrName>ppt_x</p:attrName>
                                            </p:attrNameLst>
                                          </p:cBhvr>
                                          <p:tavLst>
                                            <p:tav tm="0">
                                              <p:val>
                                                <p:strVal val="1+#ppt_w/2"/>
                                              </p:val>
                                            </p:tav>
                                            <p:tav tm="100000">
                                              <p:val>
                                                <p:strVal val="#ppt_x"/>
                                              </p:val>
                                            </p:tav>
                                          </p:tavLst>
                                        </p:anim>
                                        <p:anim calcmode="lin" valueType="num">
                                          <p:cBhvr additive="base">
                                            <p:cTn id="41" dur="10" fill="hold"/>
                                            <p:tgtEl>
                                              <p:spTgt spid="61"/>
                                            </p:tgtEl>
                                            <p:attrNameLst>
                                              <p:attrName>ppt_y</p:attrName>
                                            </p:attrNameLst>
                                          </p:cBhvr>
                                          <p:tavLst>
                                            <p:tav tm="0">
                                              <p:val>
                                                <p:strVal val="#ppt_y"/>
                                              </p:val>
                                            </p:tav>
                                            <p:tav tm="100000">
                                              <p:val>
                                                <p:strVal val="#ppt_y"/>
                                              </p:val>
                                            </p:tav>
                                          </p:tavLst>
                                        </p:anim>
                                      </p:childTnLst>
                                    </p:cTn>
                                  </p:par>
                                  <p:par>
                                    <p:cTn id="42" presetID="22" presetClass="entr" presetSubtype="8" fill="hold" nodeType="withEffect">
                                      <p:stCondLst>
                                        <p:cond delay="0"/>
                                      </p:stCondLst>
                                      <p:childTnLst>
                                        <p:set>
                                          <p:cBhvr>
                                            <p:cTn id="43" dur="1" fill="hold">
                                              <p:stCondLst>
                                                <p:cond delay="0"/>
                                              </p:stCondLst>
                                            </p:cTn>
                                            <p:tgtEl>
                                              <p:spTgt spid="74"/>
                                            </p:tgtEl>
                                            <p:attrNameLst>
                                              <p:attrName>style.visibility</p:attrName>
                                            </p:attrNameLst>
                                          </p:cBhvr>
                                          <p:to>
                                            <p:strVal val="visible"/>
                                          </p:to>
                                        </p:set>
                                        <p:animEffect transition="in" filter="wipe(left)">
                                          <p:cBhvr>
                                            <p:cTn id="44" dur="750"/>
                                            <p:tgtEl>
                                              <p:spTgt spid="74"/>
                                            </p:tgtEl>
                                          </p:cBhvr>
                                        </p:animEffect>
                                      </p:childTnLst>
                                    </p:cTn>
                                  </p:par>
                                </p:childTnLst>
                              </p:cTn>
                            </p:par>
                            <p:par>
                              <p:cTn id="45" fill="hold">
                                <p:stCondLst>
                                  <p:cond delay="8950"/>
                                </p:stCondLst>
                                <p:childTnLst>
                                  <p:par>
                                    <p:cTn id="46" presetID="2" presetClass="entr" presetSubtype="2" fill="hold" nodeType="afterEffect">
                                      <p:stCondLst>
                                        <p:cond delay="0"/>
                                      </p:stCondLst>
                                      <p:childTnLst>
                                        <p:set>
                                          <p:cBhvr>
                                            <p:cTn id="47" dur="1" fill="hold">
                                              <p:stCondLst>
                                                <p:cond delay="0"/>
                                              </p:stCondLst>
                                            </p:cTn>
                                            <p:tgtEl>
                                              <p:spTgt spid="68"/>
                                            </p:tgtEl>
                                            <p:attrNameLst>
                                              <p:attrName>style.visibility</p:attrName>
                                            </p:attrNameLst>
                                          </p:cBhvr>
                                          <p:to>
                                            <p:strVal val="visible"/>
                                          </p:to>
                                        </p:set>
                                        <p:anim calcmode="lin" valueType="num">
                                          <p:cBhvr additive="base">
                                            <p:cTn id="48" dur="750" fill="hold"/>
                                            <p:tgtEl>
                                              <p:spTgt spid="68"/>
                                            </p:tgtEl>
                                            <p:attrNameLst>
                                              <p:attrName>ppt_x</p:attrName>
                                            </p:attrNameLst>
                                          </p:cBhvr>
                                          <p:tavLst>
                                            <p:tav tm="0">
                                              <p:val>
                                                <p:strVal val="1+#ppt_w/2"/>
                                              </p:val>
                                            </p:tav>
                                            <p:tav tm="100000">
                                              <p:val>
                                                <p:strVal val="#ppt_x"/>
                                              </p:val>
                                            </p:tav>
                                          </p:tavLst>
                                        </p:anim>
                                        <p:anim calcmode="lin" valueType="num">
                                          <p:cBhvr additive="base">
                                            <p:cTn id="49" dur="750" fill="hold"/>
                                            <p:tgtEl>
                                              <p:spTgt spid="68"/>
                                            </p:tgtEl>
                                            <p:attrNameLst>
                                              <p:attrName>ppt_y</p:attrName>
                                            </p:attrNameLst>
                                          </p:cBhvr>
                                          <p:tavLst>
                                            <p:tav tm="0">
                                              <p:val>
                                                <p:strVal val="#ppt_y"/>
                                              </p:val>
                                            </p:tav>
                                            <p:tav tm="100000">
                                              <p:val>
                                                <p:strVal val="#ppt_y"/>
                                              </p:val>
                                            </p:tav>
                                          </p:tavLst>
                                        </p:anim>
                                      </p:childTnLst>
                                    </p:cTn>
                                  </p:par>
                                </p:childTnLst>
                              </p:cTn>
                            </p:par>
                            <p:par>
                              <p:cTn id="50" fill="hold">
                                <p:stCondLst>
                                  <p:cond delay="9700"/>
                                </p:stCondLst>
                                <p:childTnLst>
                                  <p:par>
                                    <p:cTn id="51" presetID="22" presetClass="entr" presetSubtype="8" fill="hold" nodeType="afterEffect">
                                      <p:stCondLst>
                                        <p:cond delay="0"/>
                                      </p:stCondLst>
                                      <p:childTnLst>
                                        <p:set>
                                          <p:cBhvr>
                                            <p:cTn id="52" dur="1" fill="hold">
                                              <p:stCondLst>
                                                <p:cond delay="0"/>
                                              </p:stCondLst>
                                            </p:cTn>
                                            <p:tgtEl>
                                              <p:spTgt spid="77"/>
                                            </p:tgtEl>
                                            <p:attrNameLst>
                                              <p:attrName>style.visibility</p:attrName>
                                            </p:attrNameLst>
                                          </p:cBhvr>
                                          <p:to>
                                            <p:strVal val="visible"/>
                                          </p:to>
                                        </p:set>
                                        <p:animEffect transition="in" filter="wipe(left)">
                                          <p:cBhvr>
                                            <p:cTn id="53" dur="750"/>
                                            <p:tgtEl>
                                              <p:spTgt spid="77"/>
                                            </p:tgtEl>
                                          </p:cBhvr>
                                        </p:animEffect>
                                      </p:childTnLst>
                                    </p:cTn>
                                  </p:par>
                                </p:childTnLst>
                              </p:cTn>
                            </p:par>
                            <p:par>
                              <p:cTn id="54" fill="hold">
                                <p:stCondLst>
                                  <p:cond delay="10450"/>
                                </p:stCondLst>
                                <p:childTnLst>
                                  <p:par>
                                    <p:cTn id="55" presetID="2" presetClass="entr" presetSubtype="2" fill="hold" nodeType="afterEffect">
                                      <p:stCondLst>
                                        <p:cond delay="0"/>
                                      </p:stCondLst>
                                      <p:childTnLst>
                                        <p:set>
                                          <p:cBhvr>
                                            <p:cTn id="56" dur="1" fill="hold">
                                              <p:stCondLst>
                                                <p:cond delay="0"/>
                                              </p:stCondLst>
                                            </p:cTn>
                                            <p:tgtEl>
                                              <p:spTgt spid="71"/>
                                            </p:tgtEl>
                                            <p:attrNameLst>
                                              <p:attrName>style.visibility</p:attrName>
                                            </p:attrNameLst>
                                          </p:cBhvr>
                                          <p:to>
                                            <p:strVal val="visible"/>
                                          </p:to>
                                        </p:set>
                                        <p:anim calcmode="lin" valueType="num">
                                          <p:cBhvr additive="base">
                                            <p:cTn id="57" dur="750" fill="hold"/>
                                            <p:tgtEl>
                                              <p:spTgt spid="71"/>
                                            </p:tgtEl>
                                            <p:attrNameLst>
                                              <p:attrName>ppt_x</p:attrName>
                                            </p:attrNameLst>
                                          </p:cBhvr>
                                          <p:tavLst>
                                            <p:tav tm="0">
                                              <p:val>
                                                <p:strVal val="1+#ppt_w/2"/>
                                              </p:val>
                                            </p:tav>
                                            <p:tav tm="100000">
                                              <p:val>
                                                <p:strVal val="#ppt_x"/>
                                              </p:val>
                                            </p:tav>
                                          </p:tavLst>
                                        </p:anim>
                                        <p:anim calcmode="lin" valueType="num">
                                          <p:cBhvr additive="base">
                                            <p:cTn id="58" dur="750" fill="hold"/>
                                            <p:tgtEl>
                                              <p:spTgt spid="71"/>
                                            </p:tgtEl>
                                            <p:attrNameLst>
                                              <p:attrName>ppt_y</p:attrName>
                                            </p:attrNameLst>
                                          </p:cBhvr>
                                          <p:tavLst>
                                            <p:tav tm="0">
                                              <p:val>
                                                <p:strVal val="#ppt_y"/>
                                              </p:val>
                                            </p:tav>
                                            <p:tav tm="100000">
                                              <p:val>
                                                <p:strVal val="#ppt_y"/>
                                              </p:val>
                                            </p:tav>
                                          </p:tavLst>
                                        </p:anim>
                                      </p:childTnLst>
                                    </p:cTn>
                                  </p:par>
                                </p:childTnLst>
                              </p:cTn>
                            </p:par>
                            <p:par>
                              <p:cTn id="59" fill="hold">
                                <p:stCondLst>
                                  <p:cond delay="11200"/>
                                </p:stCondLst>
                                <p:childTnLst>
                                  <p:par>
                                    <p:cTn id="60" presetID="22" presetClass="entr" presetSubtype="8" fill="hold" nodeType="afterEffect">
                                      <p:stCondLst>
                                        <p:cond delay="0"/>
                                      </p:stCondLst>
                                      <p:childTnLst>
                                        <p:set>
                                          <p:cBhvr>
                                            <p:cTn id="61" dur="1" fill="hold">
                                              <p:stCondLst>
                                                <p:cond delay="0"/>
                                              </p:stCondLst>
                                            </p:cTn>
                                            <p:tgtEl>
                                              <p:spTgt spid="80"/>
                                            </p:tgtEl>
                                            <p:attrNameLst>
                                              <p:attrName>style.visibility</p:attrName>
                                            </p:attrNameLst>
                                          </p:cBhvr>
                                          <p:to>
                                            <p:strVal val="visible"/>
                                          </p:to>
                                        </p:set>
                                        <p:animEffect transition="in" filter="wipe(left)">
                                          <p:cBhvr>
                                            <p:cTn id="62" dur="750"/>
                                            <p:tgtEl>
                                              <p:spTgt spid="80"/>
                                            </p:tgtEl>
                                          </p:cBhvr>
                                        </p:animEffect>
                                      </p:childTnLst>
                                    </p:cTn>
                                  </p:par>
                                </p:childTnLst>
                              </p:cTn>
                            </p:par>
                            <p:par>
                              <p:cTn id="63" fill="hold">
                                <p:stCondLst>
                                  <p:cond delay="11950"/>
                                </p:stCondLst>
                                <p:childTnLst>
                                  <p:par>
                                    <p:cTn id="64" presetID="2" presetClass="entr" presetSubtype="2" fill="hold" nodeType="afterEffect">
                                      <p:stCondLst>
                                        <p:cond delay="0"/>
                                      </p:stCondLst>
                                      <p:childTnLst>
                                        <p:set>
                                          <p:cBhvr>
                                            <p:cTn id="65" dur="1" fill="hold">
                                              <p:stCondLst>
                                                <p:cond delay="0"/>
                                              </p:stCondLst>
                                            </p:cTn>
                                            <p:tgtEl>
                                              <p:spTgt spid="83"/>
                                            </p:tgtEl>
                                            <p:attrNameLst>
                                              <p:attrName>style.visibility</p:attrName>
                                            </p:attrNameLst>
                                          </p:cBhvr>
                                          <p:to>
                                            <p:strVal val="visible"/>
                                          </p:to>
                                        </p:set>
                                        <p:anim calcmode="lin" valueType="num">
                                          <p:cBhvr additive="base">
                                            <p:cTn id="66" dur="750" fill="hold"/>
                                            <p:tgtEl>
                                              <p:spTgt spid="83"/>
                                            </p:tgtEl>
                                            <p:attrNameLst>
                                              <p:attrName>ppt_x</p:attrName>
                                            </p:attrNameLst>
                                          </p:cBhvr>
                                          <p:tavLst>
                                            <p:tav tm="0">
                                              <p:val>
                                                <p:strVal val="1+#ppt_w/2"/>
                                              </p:val>
                                            </p:tav>
                                            <p:tav tm="100000">
                                              <p:val>
                                                <p:strVal val="#ppt_x"/>
                                              </p:val>
                                            </p:tav>
                                          </p:tavLst>
                                        </p:anim>
                                        <p:anim calcmode="lin" valueType="num">
                                          <p:cBhvr additive="base">
                                            <p:cTn id="67" dur="750" fill="hold"/>
                                            <p:tgtEl>
                                              <p:spTgt spid="83"/>
                                            </p:tgtEl>
                                            <p:attrNameLst>
                                              <p:attrName>ppt_y</p:attrName>
                                            </p:attrNameLst>
                                          </p:cBhvr>
                                          <p:tavLst>
                                            <p:tav tm="0">
                                              <p:val>
                                                <p:strVal val="#ppt_y"/>
                                              </p:val>
                                            </p:tav>
                                            <p:tav tm="100000">
                                              <p:val>
                                                <p:strVal val="#ppt_y"/>
                                              </p:val>
                                            </p:tav>
                                          </p:tavLst>
                                        </p:anim>
                                      </p:childTnLst>
                                    </p:cTn>
                                  </p:par>
                                </p:childTnLst>
                              </p:cTn>
                            </p:par>
                            <p:par>
                              <p:cTn id="68" fill="hold">
                                <p:stCondLst>
                                  <p:cond delay="12700"/>
                                </p:stCondLst>
                                <p:childTnLst>
                                  <p:par>
                                    <p:cTn id="69" presetID="22" presetClass="entr" presetSubtype="8" fill="hold" nodeType="after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wipe(left)">
                                          <p:cBhvr>
                                            <p:cTn id="71" dur="750"/>
                                            <p:tgtEl>
                                              <p:spTgt spid="86"/>
                                            </p:tgtEl>
                                          </p:cBhvr>
                                        </p:animEffect>
                                      </p:childTnLst>
                                    </p:cTn>
                                  </p:par>
                                  <p:par>
                                    <p:cTn id="72" presetID="22" presetClass="entr" presetSubtype="2" fill="hold" grpId="0" nodeType="withEffect">
                                      <p:stCondLst>
                                        <p:cond delay="300"/>
                                      </p:stCondLst>
                                      <p:childTnLst>
                                        <p:set>
                                          <p:cBhvr>
                                            <p:cTn id="73" dur="1" fill="hold">
                                              <p:stCondLst>
                                                <p:cond delay="0"/>
                                              </p:stCondLst>
                                            </p:cTn>
                                            <p:tgtEl>
                                              <p:spTgt spid="89"/>
                                            </p:tgtEl>
                                            <p:attrNameLst>
                                              <p:attrName>style.visibility</p:attrName>
                                            </p:attrNameLst>
                                          </p:cBhvr>
                                          <p:to>
                                            <p:strVal val="visible"/>
                                          </p:to>
                                        </p:set>
                                        <p:animEffect transition="in" filter="wipe(right)">
                                          <p:cBhvr>
                                            <p:cTn id="74" dur="17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5" fill="hold" display="0">
                      <p:stCondLst>
                        <p:cond delay="indefinite"/>
                      </p:stCondLst>
                      <p:endCondLst>
                        <p:cond evt="onStopAudio" delay="0">
                          <p:tgtEl>
                            <p:sldTgt/>
                          </p:tgtEl>
                        </p:cond>
                      </p:endCondLst>
                    </p:cTn>
                    <p:tgtEl>
                      <p:spTgt spid="2"/>
                    </p:tgtEl>
                  </p:cMediaNode>
                </p:audio>
              </p:childTnLst>
            </p:cTn>
          </p:par>
        </p:tnLst>
        <p:bldLst>
          <p:bldP spid="5" grpId="0"/>
          <p:bldP spid="3" grpId="0"/>
          <p:bldP spid="104" grpId="0"/>
          <p:bldP spid="89"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791110" y="189703"/>
            <a:ext cx="41214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代理人制度存在的主要问题</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8" name="组合 97"/>
          <p:cNvGrpSpPr/>
          <p:nvPr/>
        </p:nvGrpSpPr>
        <p:grpSpPr>
          <a:xfrm>
            <a:off x="1143424" y="1096757"/>
            <a:ext cx="3619377" cy="543834"/>
            <a:chOff x="2380903" y="2300699"/>
            <a:chExt cx="3559276" cy="3600662"/>
          </a:xfrm>
        </p:grpSpPr>
        <p:sp>
          <p:nvSpPr>
            <p:cNvPr id="99" name="圆角矩形 98"/>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0" name="矩形 99"/>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1" name="矩形 100"/>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2" name="矩形 101"/>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4" name="TextBox 103"/>
          <p:cNvSpPr txBox="1"/>
          <p:nvPr/>
        </p:nvSpPr>
        <p:spPr>
          <a:xfrm>
            <a:off x="1118877" y="1173456"/>
            <a:ext cx="3619377"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（一）代理人法律地位不明确</a:t>
            </a:r>
          </a:p>
        </p:txBody>
      </p:sp>
      <p:sp>
        <p:nvSpPr>
          <p:cNvPr id="6" name="矩形 5">
            <a:extLst>
              <a:ext uri="{FF2B5EF4-FFF2-40B4-BE49-F238E27FC236}">
                <a16:creationId xmlns:a16="http://schemas.microsoft.com/office/drawing/2014/main" id="{A744897E-EA4A-EE4F-8119-F8F1D52F840E}"/>
              </a:ext>
            </a:extLst>
          </p:cNvPr>
          <p:cNvSpPr/>
          <p:nvPr/>
        </p:nvSpPr>
        <p:spPr>
          <a:xfrm>
            <a:off x="1910817" y="2133846"/>
            <a:ext cx="8332345" cy="1015663"/>
          </a:xfrm>
          <a:prstGeom prst="rect">
            <a:avLst/>
          </a:prstGeom>
        </p:spPr>
        <p:txBody>
          <a:bodyPr wrap="square">
            <a:spAutoFit/>
          </a:bodyPr>
          <a:lstStyle/>
          <a:p>
            <a:r>
              <a:rPr lang="zh-CN" altLang="zh-CN" sz="2000" dirty="0">
                <a:solidFill>
                  <a:schemeClr val="bg1"/>
                </a:solidFill>
                <a:cs typeface="Times New Roman" panose="02020603050405020304" pitchFamily="18" charset="0"/>
              </a:rPr>
              <a:t>寿险个人代理人法律地位不明确的问题从我国刚引进寿险个人营销机制的时候就存在，在当今市场经济的条件下，明晰的法律地位是经济主体履行义务和享受权利的核心前提，但是个人代理人与保险人的关系确是模糊的</a:t>
            </a:r>
            <a:r>
              <a:rPr lang="zh-CN" altLang="zh-CN" sz="2000" dirty="0">
                <a:solidFill>
                  <a:schemeClr val="bg1"/>
                </a:solidFill>
              </a:rPr>
              <a:t> </a:t>
            </a:r>
            <a:endParaRPr lang="zh-CN" altLang="en-US" sz="2000" dirty="0">
              <a:solidFill>
                <a:schemeClr val="bg1"/>
              </a:solidFill>
            </a:endParaRPr>
          </a:p>
        </p:txBody>
      </p:sp>
      <p:sp>
        <p:nvSpPr>
          <p:cNvPr id="7" name="矩形 6">
            <a:extLst>
              <a:ext uri="{FF2B5EF4-FFF2-40B4-BE49-F238E27FC236}">
                <a16:creationId xmlns:a16="http://schemas.microsoft.com/office/drawing/2014/main" id="{30804A7F-DB2C-D642-9A7B-59C803FB4476}"/>
              </a:ext>
            </a:extLst>
          </p:cNvPr>
          <p:cNvSpPr/>
          <p:nvPr/>
        </p:nvSpPr>
        <p:spPr>
          <a:xfrm>
            <a:off x="1910816" y="3753528"/>
            <a:ext cx="8332345" cy="1015663"/>
          </a:xfrm>
          <a:prstGeom prst="rect">
            <a:avLst/>
          </a:prstGeom>
        </p:spPr>
        <p:txBody>
          <a:bodyPr wrap="square">
            <a:spAutoFit/>
          </a:bodyPr>
          <a:lstStyle/>
          <a:p>
            <a:r>
              <a:rPr lang="zh-CN" altLang="zh-CN" sz="2000" dirty="0">
                <a:solidFill>
                  <a:schemeClr val="bg1"/>
                </a:solidFill>
                <a:cs typeface="Times New Roman" panose="02020603050405020304" pitchFamily="18" charset="0"/>
              </a:rPr>
              <a:t>新修订的《保险法》规定</a:t>
            </a:r>
            <a:r>
              <a:rPr lang="zh-CN" altLang="en-US" sz="2000" dirty="0">
                <a:solidFill>
                  <a:schemeClr val="bg1"/>
                </a:solidFill>
                <a:cs typeface="Times New Roman" panose="02020603050405020304" pitchFamily="18" charset="0"/>
              </a:rPr>
              <a:t>的诸多</a:t>
            </a:r>
            <a:r>
              <a:rPr lang="zh-CN" altLang="zh-CN" sz="2000" dirty="0">
                <a:solidFill>
                  <a:schemeClr val="bg1"/>
                </a:solidFill>
                <a:cs typeface="Times New Roman" panose="02020603050405020304" pitchFamily="18" charset="0"/>
              </a:rPr>
              <a:t>条件仅适用于保险代理机构和保险经纪人，保险个人代理人只需要具备良好的品行和专业能力即可，可见国家倾向于将保险人与个人代理人结为劳动合同关系</a:t>
            </a:r>
            <a:r>
              <a:rPr lang="zh-CN" altLang="zh-CN" sz="2000" dirty="0">
                <a:solidFill>
                  <a:schemeClr val="bg1"/>
                </a:solidFill>
              </a:rPr>
              <a:t> </a:t>
            </a:r>
            <a:endParaRPr lang="zh-CN" altLang="en-US" sz="2000" dirty="0">
              <a:solidFill>
                <a:schemeClr val="bg1"/>
              </a:solidFill>
            </a:endParaRPr>
          </a:p>
        </p:txBody>
      </p:sp>
    </p:spTree>
    <p:extLst>
      <p:ext uri="{BB962C8B-B14F-4D97-AF65-F5344CB8AC3E}">
        <p14:creationId xmlns:p14="http://schemas.microsoft.com/office/powerpoint/2010/main" val="27761826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par>
                                <p:cTn id="31" presetID="21" presetClass="entr" presetSubtype="1" fill="hold" nodeType="withEffect">
                                  <p:stCondLst>
                                    <p:cond delay="300"/>
                                  </p:stCondLst>
                                  <p:childTnLst>
                                    <p:set>
                                      <p:cBhvr>
                                        <p:cTn id="32" dur="1" fill="hold">
                                          <p:stCondLst>
                                            <p:cond delay="0"/>
                                          </p:stCondLst>
                                        </p:cTn>
                                        <p:tgtEl>
                                          <p:spTgt spid="60"/>
                                        </p:tgtEl>
                                        <p:attrNameLst>
                                          <p:attrName>style.visibility</p:attrName>
                                        </p:attrNameLst>
                                      </p:cBhvr>
                                      <p:to>
                                        <p:strVal val="visible"/>
                                      </p:to>
                                    </p:set>
                                    <p:animEffect transition="in" filter="wheel(1)">
                                      <p:cBhvr>
                                        <p:cTn id="33" dur="2000"/>
                                        <p:tgtEl>
                                          <p:spTgt spid="60"/>
                                        </p:tgtEl>
                                      </p:cBhvr>
                                    </p:animEffect>
                                  </p:childTnLst>
                                </p:cTn>
                              </p:par>
                              <p:par>
                                <p:cTn id="34" presetID="21" presetClass="entr" presetSubtype="1" fill="hold" nodeType="withEffect">
                                  <p:stCondLst>
                                    <p:cond delay="300"/>
                                  </p:stCondLst>
                                  <p:childTnLst>
                                    <p:set>
                                      <p:cBhvr>
                                        <p:cTn id="35" dur="1" fill="hold">
                                          <p:stCondLst>
                                            <p:cond delay="0"/>
                                          </p:stCondLst>
                                        </p:cTn>
                                        <p:tgtEl>
                                          <p:spTgt spid="98"/>
                                        </p:tgtEl>
                                        <p:attrNameLst>
                                          <p:attrName>style.visibility</p:attrName>
                                        </p:attrNameLst>
                                      </p:cBhvr>
                                      <p:to>
                                        <p:strVal val="visible"/>
                                      </p:to>
                                    </p:set>
                                    <p:animEffect transition="in" filter="wheel(1)">
                                      <p:cBhvr>
                                        <p:cTn id="36" dur="2000"/>
                                        <p:tgtEl>
                                          <p:spTgt spid="98"/>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104"/>
                                        </p:tgtEl>
                                        <p:attrNameLst>
                                          <p:attrName>style.visibility</p:attrName>
                                        </p:attrNameLst>
                                      </p:cBhvr>
                                      <p:to>
                                        <p:strVal val="visible"/>
                                      </p:to>
                                    </p:set>
                                    <p:animEffect transition="in" filter="wipe(left)">
                                      <p:cBhvr>
                                        <p:cTn id="39"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P spid="10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791110" y="189703"/>
            <a:ext cx="41214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代理人制度存在的主要问题</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8" name="组合 97"/>
          <p:cNvGrpSpPr/>
          <p:nvPr/>
        </p:nvGrpSpPr>
        <p:grpSpPr>
          <a:xfrm>
            <a:off x="1143424" y="1096757"/>
            <a:ext cx="3793665" cy="543834"/>
            <a:chOff x="2380903" y="2300699"/>
            <a:chExt cx="3559276" cy="3600662"/>
          </a:xfrm>
        </p:grpSpPr>
        <p:sp>
          <p:nvSpPr>
            <p:cNvPr id="99" name="圆角矩形 98"/>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0" name="矩形 99"/>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1" name="矩形 100"/>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2" name="矩形 101"/>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4" name="TextBox 103"/>
          <p:cNvSpPr txBox="1"/>
          <p:nvPr/>
        </p:nvSpPr>
        <p:spPr>
          <a:xfrm>
            <a:off x="1118877" y="1173456"/>
            <a:ext cx="3793665"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（二）代理人素质低，流失率高</a:t>
            </a:r>
          </a:p>
        </p:txBody>
      </p:sp>
      <p:sp>
        <p:nvSpPr>
          <p:cNvPr id="6" name="矩形 5">
            <a:extLst>
              <a:ext uri="{FF2B5EF4-FFF2-40B4-BE49-F238E27FC236}">
                <a16:creationId xmlns:a16="http://schemas.microsoft.com/office/drawing/2014/main" id="{86EFF2E0-00E8-8E4C-95DD-E7BA43C3CC4C}"/>
              </a:ext>
            </a:extLst>
          </p:cNvPr>
          <p:cNvSpPr/>
          <p:nvPr/>
        </p:nvSpPr>
        <p:spPr>
          <a:xfrm>
            <a:off x="1873487" y="1799731"/>
            <a:ext cx="8155706" cy="1631216"/>
          </a:xfrm>
          <a:prstGeom prst="rect">
            <a:avLst/>
          </a:prstGeom>
        </p:spPr>
        <p:txBody>
          <a:bodyPr wrap="square">
            <a:spAutoFit/>
          </a:bodyPr>
          <a:lstStyle/>
          <a:p>
            <a:r>
              <a:rPr lang="zh-CN" altLang="zh-CN" sz="2000" dirty="0">
                <a:solidFill>
                  <a:schemeClr val="bg1"/>
                </a:solidFill>
                <a:cs typeface="Times New Roman" panose="02020603050405020304" pitchFamily="18" charset="0"/>
              </a:rPr>
              <a:t>保险营销员</a:t>
            </a:r>
            <a:r>
              <a:rPr lang="zh-CN" altLang="en-US" sz="2000" dirty="0">
                <a:solidFill>
                  <a:schemeClr val="bg1"/>
                </a:solidFill>
                <a:cs typeface="Times New Roman" panose="02020603050405020304" pitchFamily="18" charset="0"/>
              </a:rPr>
              <a:t>脱落率高，</a:t>
            </a:r>
            <a:r>
              <a:rPr lang="zh-CN" altLang="zh-CN" sz="2000" dirty="0">
                <a:solidFill>
                  <a:schemeClr val="bg1"/>
                </a:solidFill>
                <a:cs typeface="Times New Roman" panose="02020603050405020304" pitchFamily="18" charset="0"/>
              </a:rPr>
              <a:t>给投保人和保险人造成了巨大的麻烦。当前保险个人代理人市场规模庞大，进入的门槛也越来越低，导致许多没有保险知识甚至是文化程度很低的人选择当保险营销员，结果是可想而知的</a:t>
            </a:r>
            <a:r>
              <a:rPr lang="zh-CN" altLang="en-US"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保险代理人欺骗消费者的事件频发以及代理人队伍呈现高流动性也有这方面的原因</a:t>
            </a:r>
            <a:endParaRPr lang="zh-CN" altLang="en-US" sz="2000" dirty="0">
              <a:solidFill>
                <a:schemeClr val="bg1"/>
              </a:solidFill>
            </a:endParaRPr>
          </a:p>
        </p:txBody>
      </p:sp>
      <p:sp>
        <p:nvSpPr>
          <p:cNvPr id="8" name="矩形 7">
            <a:extLst>
              <a:ext uri="{FF2B5EF4-FFF2-40B4-BE49-F238E27FC236}">
                <a16:creationId xmlns:a16="http://schemas.microsoft.com/office/drawing/2014/main" id="{B9F5BDC1-08BB-2C42-96B9-3105F6B129E8}"/>
              </a:ext>
            </a:extLst>
          </p:cNvPr>
          <p:cNvSpPr/>
          <p:nvPr/>
        </p:nvSpPr>
        <p:spPr>
          <a:xfrm>
            <a:off x="3114881" y="4367061"/>
            <a:ext cx="6096000" cy="1424621"/>
          </a:xfrm>
          <a:prstGeom prst="rect">
            <a:avLst/>
          </a:prstGeom>
        </p:spPr>
        <p:txBody>
          <a:bodyPr>
            <a:spAutoFit/>
          </a:bodyPr>
          <a:lstStyle/>
          <a:p>
            <a:pPr>
              <a:lnSpc>
                <a:spcPct val="150000"/>
              </a:lnSpc>
            </a:pPr>
            <a:r>
              <a:rPr lang="zh-CN" altLang="zh-CN" sz="2000" dirty="0">
                <a:solidFill>
                  <a:schemeClr val="bg1"/>
                </a:solidFill>
                <a:cs typeface="Times New Roman" panose="02020603050405020304" pitchFamily="18" charset="0"/>
              </a:rPr>
              <a:t>全面强化保险公司的管控责任</a:t>
            </a:r>
            <a:endParaRPr lang="en-US" altLang="zh-CN" sz="2000" dirty="0">
              <a:solidFill>
                <a:schemeClr val="bg1"/>
              </a:solidFill>
              <a:cs typeface="Times New Roman" panose="02020603050405020304" pitchFamily="18" charset="0"/>
            </a:endParaRPr>
          </a:p>
          <a:p>
            <a:pPr>
              <a:lnSpc>
                <a:spcPct val="150000"/>
              </a:lnSpc>
            </a:pPr>
            <a:r>
              <a:rPr lang="zh-CN" altLang="zh-CN" sz="2000" dirty="0">
                <a:solidFill>
                  <a:schemeClr val="bg1"/>
                </a:solidFill>
                <a:cs typeface="Times New Roman" panose="02020603050405020304" pitchFamily="18" charset="0"/>
              </a:rPr>
              <a:t>切实落实行业性执业管理</a:t>
            </a:r>
            <a:endParaRPr lang="en-US" altLang="zh-CN" sz="2000" dirty="0">
              <a:solidFill>
                <a:schemeClr val="bg1"/>
              </a:solidFill>
              <a:cs typeface="Times New Roman" panose="02020603050405020304" pitchFamily="18" charset="0"/>
            </a:endParaRPr>
          </a:p>
          <a:p>
            <a:pPr>
              <a:lnSpc>
                <a:spcPct val="150000"/>
              </a:lnSpc>
            </a:pPr>
            <a:r>
              <a:rPr lang="zh-CN" altLang="zh-CN" sz="2000" dirty="0">
                <a:solidFill>
                  <a:schemeClr val="bg1"/>
                </a:solidFill>
                <a:cs typeface="Times New Roman" panose="02020603050405020304" pitchFamily="18" charset="0"/>
              </a:rPr>
              <a:t>严厉惩处保险营销违法违规行为</a:t>
            </a:r>
            <a:endParaRPr lang="zh-CN" altLang="en-US" sz="2000" dirty="0">
              <a:solidFill>
                <a:schemeClr val="bg1"/>
              </a:solidFill>
            </a:endParaRPr>
          </a:p>
        </p:txBody>
      </p:sp>
      <p:sp>
        <p:nvSpPr>
          <p:cNvPr id="9" name="矩形 8">
            <a:extLst>
              <a:ext uri="{FF2B5EF4-FFF2-40B4-BE49-F238E27FC236}">
                <a16:creationId xmlns:a16="http://schemas.microsoft.com/office/drawing/2014/main" id="{93A177D2-2C86-D445-A576-F3F10EA8348E}"/>
              </a:ext>
            </a:extLst>
          </p:cNvPr>
          <p:cNvSpPr/>
          <p:nvPr/>
        </p:nvSpPr>
        <p:spPr>
          <a:xfrm>
            <a:off x="1862522" y="3690967"/>
            <a:ext cx="8370462" cy="646331"/>
          </a:xfrm>
          <a:prstGeom prst="rect">
            <a:avLst/>
          </a:prstGeom>
        </p:spPr>
        <p:txBody>
          <a:bodyPr wrap="square">
            <a:spAutoFit/>
          </a:bodyPr>
          <a:lstStyle/>
          <a:p>
            <a:r>
              <a:rPr lang="en-US" altLang="zh-CN" dirty="0">
                <a:solidFill>
                  <a:schemeClr val="bg1"/>
                </a:solidFill>
                <a:latin typeface="宋体" panose="02010600030101010101" pitchFamily="2" charset="-122"/>
                <a:cs typeface="Times New Roman" panose="02020603050405020304" pitchFamily="18" charset="0"/>
              </a:rPr>
              <a:t>2018</a:t>
            </a:r>
            <a:r>
              <a:rPr lang="zh-CN" altLang="zh-CN" dirty="0">
                <a:solidFill>
                  <a:schemeClr val="bg1"/>
                </a:solidFill>
                <a:cs typeface="Times New Roman" panose="02020603050405020304" pitchFamily="18" charset="0"/>
              </a:rPr>
              <a:t>年</a:t>
            </a:r>
            <a:r>
              <a:rPr lang="en-US" altLang="zh-CN" dirty="0">
                <a:solidFill>
                  <a:schemeClr val="bg1"/>
                </a:solidFill>
                <a:cs typeface="Times New Roman" panose="02020603050405020304" pitchFamily="18" charset="0"/>
              </a:rPr>
              <a:t>7</a:t>
            </a:r>
            <a:r>
              <a:rPr lang="zh-CN" altLang="zh-CN" dirty="0">
                <a:solidFill>
                  <a:schemeClr val="bg1"/>
                </a:solidFill>
                <a:cs typeface="Times New Roman" panose="02020603050405020304" pitchFamily="18" charset="0"/>
              </a:rPr>
              <a:t>月，银保监会下发了《保险代理人监管规定》，从市场准入、经营规则、市场退出、行业自律、监督检查法律责任等方面提出新的要求</a:t>
            </a:r>
            <a:r>
              <a:rPr lang="zh-CN" altLang="en-US" dirty="0">
                <a:solidFill>
                  <a:schemeClr val="bg1"/>
                </a:solidFill>
                <a:cs typeface="Times New Roman" panose="02020603050405020304" pitchFamily="18" charset="0"/>
              </a:rPr>
              <a:t>：</a:t>
            </a:r>
            <a:r>
              <a:rPr lang="zh-CN" altLang="zh-CN" dirty="0">
                <a:solidFill>
                  <a:schemeClr val="bg1"/>
                </a:solidFill>
              </a:rPr>
              <a:t> </a:t>
            </a:r>
            <a:endParaRPr lang="zh-CN" altLang="en-US" dirty="0">
              <a:solidFill>
                <a:schemeClr val="bg1"/>
              </a:solidFill>
            </a:endParaRPr>
          </a:p>
        </p:txBody>
      </p:sp>
      <p:pic>
        <p:nvPicPr>
          <p:cNvPr id="4" name="图片 3">
            <a:extLst>
              <a:ext uri="{FF2B5EF4-FFF2-40B4-BE49-F238E27FC236}">
                <a16:creationId xmlns:a16="http://schemas.microsoft.com/office/drawing/2014/main" id="{CEBD161B-5E44-6B48-810B-AF45A66C890B}"/>
              </a:ext>
            </a:extLst>
          </p:cNvPr>
          <p:cNvPicPr>
            <a:picLocks noChangeAspect="1"/>
          </p:cNvPicPr>
          <p:nvPr/>
        </p:nvPicPr>
        <p:blipFill>
          <a:blip r:embed="rId7"/>
          <a:stretch>
            <a:fillRect/>
          </a:stretch>
        </p:blipFill>
        <p:spPr>
          <a:xfrm>
            <a:off x="2660989" y="4399338"/>
            <a:ext cx="431800" cy="1548804"/>
          </a:xfrm>
          <a:prstGeom prst="rect">
            <a:avLst/>
          </a:prstGeom>
        </p:spPr>
      </p:pic>
    </p:spTree>
    <p:extLst>
      <p:ext uri="{BB962C8B-B14F-4D97-AF65-F5344CB8AC3E}">
        <p14:creationId xmlns:p14="http://schemas.microsoft.com/office/powerpoint/2010/main" val="22082525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par>
                                <p:cTn id="31" presetID="21" presetClass="entr" presetSubtype="1" fill="hold" nodeType="withEffect">
                                  <p:stCondLst>
                                    <p:cond delay="300"/>
                                  </p:stCondLst>
                                  <p:childTnLst>
                                    <p:set>
                                      <p:cBhvr>
                                        <p:cTn id="32" dur="1" fill="hold">
                                          <p:stCondLst>
                                            <p:cond delay="0"/>
                                          </p:stCondLst>
                                        </p:cTn>
                                        <p:tgtEl>
                                          <p:spTgt spid="60"/>
                                        </p:tgtEl>
                                        <p:attrNameLst>
                                          <p:attrName>style.visibility</p:attrName>
                                        </p:attrNameLst>
                                      </p:cBhvr>
                                      <p:to>
                                        <p:strVal val="visible"/>
                                      </p:to>
                                    </p:set>
                                    <p:animEffect transition="in" filter="wheel(1)">
                                      <p:cBhvr>
                                        <p:cTn id="33" dur="2000"/>
                                        <p:tgtEl>
                                          <p:spTgt spid="60"/>
                                        </p:tgtEl>
                                      </p:cBhvr>
                                    </p:animEffect>
                                  </p:childTnLst>
                                </p:cTn>
                              </p:par>
                              <p:par>
                                <p:cTn id="34" presetID="21" presetClass="entr" presetSubtype="1" fill="hold" nodeType="withEffect">
                                  <p:stCondLst>
                                    <p:cond delay="300"/>
                                  </p:stCondLst>
                                  <p:childTnLst>
                                    <p:set>
                                      <p:cBhvr>
                                        <p:cTn id="35" dur="1" fill="hold">
                                          <p:stCondLst>
                                            <p:cond delay="0"/>
                                          </p:stCondLst>
                                        </p:cTn>
                                        <p:tgtEl>
                                          <p:spTgt spid="98"/>
                                        </p:tgtEl>
                                        <p:attrNameLst>
                                          <p:attrName>style.visibility</p:attrName>
                                        </p:attrNameLst>
                                      </p:cBhvr>
                                      <p:to>
                                        <p:strVal val="visible"/>
                                      </p:to>
                                    </p:set>
                                    <p:animEffect transition="in" filter="wheel(1)">
                                      <p:cBhvr>
                                        <p:cTn id="36" dur="2000"/>
                                        <p:tgtEl>
                                          <p:spTgt spid="98"/>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104"/>
                                        </p:tgtEl>
                                        <p:attrNameLst>
                                          <p:attrName>style.visibility</p:attrName>
                                        </p:attrNameLst>
                                      </p:cBhvr>
                                      <p:to>
                                        <p:strVal val="visible"/>
                                      </p:to>
                                    </p:set>
                                    <p:animEffect transition="in" filter="wipe(left)">
                                      <p:cBhvr>
                                        <p:cTn id="39"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P spid="10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791110" y="189703"/>
            <a:ext cx="41214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代理人制度存在的主要问题</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8" name="组合 97"/>
          <p:cNvGrpSpPr/>
          <p:nvPr/>
        </p:nvGrpSpPr>
        <p:grpSpPr>
          <a:xfrm>
            <a:off x="1143424" y="1096757"/>
            <a:ext cx="3536249" cy="543834"/>
            <a:chOff x="2380903" y="2300699"/>
            <a:chExt cx="3559276" cy="3600662"/>
          </a:xfrm>
        </p:grpSpPr>
        <p:sp>
          <p:nvSpPr>
            <p:cNvPr id="99" name="圆角矩形 98"/>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0" name="矩形 99"/>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1" name="矩形 100"/>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2" name="矩形 101"/>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4" name="TextBox 103"/>
          <p:cNvSpPr txBox="1"/>
          <p:nvPr/>
        </p:nvSpPr>
        <p:spPr>
          <a:xfrm>
            <a:off x="1118877" y="1173456"/>
            <a:ext cx="3536249"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（三）代理人薪酬制度不合理</a:t>
            </a:r>
          </a:p>
        </p:txBody>
      </p:sp>
      <p:sp>
        <p:nvSpPr>
          <p:cNvPr id="93" name="矩形 92">
            <a:extLst>
              <a:ext uri="{FF2B5EF4-FFF2-40B4-BE49-F238E27FC236}">
                <a16:creationId xmlns:a16="http://schemas.microsoft.com/office/drawing/2014/main" id="{6E8FF974-E480-1744-BAAF-C3D5173FD32D}"/>
              </a:ext>
            </a:extLst>
          </p:cNvPr>
          <p:cNvSpPr/>
          <p:nvPr/>
        </p:nvSpPr>
        <p:spPr>
          <a:xfrm>
            <a:off x="1799281" y="3876188"/>
            <a:ext cx="2057400" cy="2057400"/>
          </a:xfrm>
          <a:prstGeom prst="rect">
            <a:avLst/>
          </a:prstGeom>
          <a:solidFill>
            <a:schemeClr val="bg1">
              <a:alpha val="2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3</a:t>
            </a:r>
            <a:endParaRPr lang="zh-CN" altLang="en-US" sz="5400" dirty="0">
              <a:latin typeface="黑体" pitchFamily="49" charset="-122"/>
              <a:ea typeface="黑体" pitchFamily="49" charset="-122"/>
            </a:endParaRPr>
          </a:p>
        </p:txBody>
      </p:sp>
      <p:sp>
        <p:nvSpPr>
          <p:cNvPr id="94" name="矩形 93">
            <a:extLst>
              <a:ext uri="{FF2B5EF4-FFF2-40B4-BE49-F238E27FC236}">
                <a16:creationId xmlns:a16="http://schemas.microsoft.com/office/drawing/2014/main" id="{A63C92DA-0809-DC41-9556-BECD1B4678B4}"/>
              </a:ext>
            </a:extLst>
          </p:cNvPr>
          <p:cNvSpPr/>
          <p:nvPr/>
        </p:nvSpPr>
        <p:spPr>
          <a:xfrm>
            <a:off x="1698778" y="2877768"/>
            <a:ext cx="2057400" cy="2057400"/>
          </a:xfrm>
          <a:prstGeom prst="rect">
            <a:avLst/>
          </a:prstGeom>
          <a:solidFill>
            <a:schemeClr val="bg1">
              <a:alpha val="1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2</a:t>
            </a:r>
            <a:endParaRPr lang="zh-CN" altLang="en-US" sz="5400" dirty="0">
              <a:latin typeface="黑体" pitchFamily="49" charset="-122"/>
              <a:ea typeface="黑体" pitchFamily="49" charset="-122"/>
            </a:endParaRPr>
          </a:p>
        </p:txBody>
      </p:sp>
      <p:grpSp>
        <p:nvGrpSpPr>
          <p:cNvPr id="95" name="组合 94">
            <a:extLst>
              <a:ext uri="{FF2B5EF4-FFF2-40B4-BE49-F238E27FC236}">
                <a16:creationId xmlns:a16="http://schemas.microsoft.com/office/drawing/2014/main" id="{0A61FC63-C4F4-AB41-940B-2BC9D5B9A248}"/>
              </a:ext>
            </a:extLst>
          </p:cNvPr>
          <p:cNvGrpSpPr/>
          <p:nvPr/>
        </p:nvGrpSpPr>
        <p:grpSpPr>
          <a:xfrm>
            <a:off x="3517221" y="3601001"/>
            <a:ext cx="409142" cy="409142"/>
            <a:chOff x="972687" y="5316698"/>
            <a:chExt cx="409142" cy="409142"/>
          </a:xfrm>
        </p:grpSpPr>
        <p:sp>
          <p:nvSpPr>
            <p:cNvPr id="96" name="椭圆 95">
              <a:extLst>
                <a:ext uri="{FF2B5EF4-FFF2-40B4-BE49-F238E27FC236}">
                  <a16:creationId xmlns:a16="http://schemas.microsoft.com/office/drawing/2014/main" id="{8EDC2614-1864-3A4A-BFC0-5CC1E90BD544}"/>
                </a:ext>
              </a:extLst>
            </p:cNvPr>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0C329B0E-EF71-BB47-9F4E-D9CB729F63E9}"/>
                </a:ext>
              </a:extLst>
            </p:cNvPr>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5" name="组合 104">
            <a:extLst>
              <a:ext uri="{FF2B5EF4-FFF2-40B4-BE49-F238E27FC236}">
                <a16:creationId xmlns:a16="http://schemas.microsoft.com/office/drawing/2014/main" id="{2A1ADAB9-090B-B743-A6CA-5E4BE57BA772}"/>
              </a:ext>
            </a:extLst>
          </p:cNvPr>
          <p:cNvGrpSpPr/>
          <p:nvPr/>
        </p:nvGrpSpPr>
        <p:grpSpPr>
          <a:xfrm>
            <a:off x="3644449" y="4609530"/>
            <a:ext cx="409142" cy="409142"/>
            <a:chOff x="972687" y="5316698"/>
            <a:chExt cx="409142" cy="409142"/>
          </a:xfrm>
        </p:grpSpPr>
        <p:sp>
          <p:nvSpPr>
            <p:cNvPr id="106" name="椭圆 105">
              <a:extLst>
                <a:ext uri="{FF2B5EF4-FFF2-40B4-BE49-F238E27FC236}">
                  <a16:creationId xmlns:a16="http://schemas.microsoft.com/office/drawing/2014/main" id="{9AB5E175-1B49-3F49-930E-BE70BE59B4F4}"/>
                </a:ext>
              </a:extLst>
            </p:cNvPr>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85E451A3-A107-6546-BABC-B84D548D36AE}"/>
                </a:ext>
              </a:extLst>
            </p:cNvPr>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8" name="组合 107">
            <a:extLst>
              <a:ext uri="{FF2B5EF4-FFF2-40B4-BE49-F238E27FC236}">
                <a16:creationId xmlns:a16="http://schemas.microsoft.com/office/drawing/2014/main" id="{728F47F1-CCF3-2D40-B49B-14EBD1600A6D}"/>
              </a:ext>
            </a:extLst>
          </p:cNvPr>
          <p:cNvGrpSpPr/>
          <p:nvPr/>
        </p:nvGrpSpPr>
        <p:grpSpPr>
          <a:xfrm>
            <a:off x="3721792" y="5658514"/>
            <a:ext cx="409142" cy="409142"/>
            <a:chOff x="972687" y="5316698"/>
            <a:chExt cx="409142" cy="409142"/>
          </a:xfrm>
        </p:grpSpPr>
        <p:sp>
          <p:nvSpPr>
            <p:cNvPr id="109" name="椭圆 108">
              <a:extLst>
                <a:ext uri="{FF2B5EF4-FFF2-40B4-BE49-F238E27FC236}">
                  <a16:creationId xmlns:a16="http://schemas.microsoft.com/office/drawing/2014/main" id="{9699DB9F-9A5B-2042-8366-03A446DAB750}"/>
                </a:ext>
              </a:extLst>
            </p:cNvPr>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6C158285-C239-4F40-A274-AE7E3DC9236A}"/>
                </a:ext>
              </a:extLst>
            </p:cNvPr>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a:extLst>
              <a:ext uri="{FF2B5EF4-FFF2-40B4-BE49-F238E27FC236}">
                <a16:creationId xmlns:a16="http://schemas.microsoft.com/office/drawing/2014/main" id="{4B5E21F9-A583-494E-A9E8-2E5E834CD930}"/>
              </a:ext>
            </a:extLst>
          </p:cNvPr>
          <p:cNvGrpSpPr/>
          <p:nvPr/>
        </p:nvGrpSpPr>
        <p:grpSpPr>
          <a:xfrm>
            <a:off x="3785581" y="3328778"/>
            <a:ext cx="6109834" cy="462190"/>
            <a:chOff x="4139066" y="2509837"/>
            <a:chExt cx="6109834" cy="462190"/>
          </a:xfrm>
        </p:grpSpPr>
        <p:grpSp>
          <p:nvGrpSpPr>
            <p:cNvPr id="112" name="组合 111">
              <a:extLst>
                <a:ext uri="{FF2B5EF4-FFF2-40B4-BE49-F238E27FC236}">
                  <a16:creationId xmlns:a16="http://schemas.microsoft.com/office/drawing/2014/main" id="{2A40ADA1-2DBB-8E4F-B467-4B046F935590}"/>
                </a:ext>
              </a:extLst>
            </p:cNvPr>
            <p:cNvGrpSpPr/>
            <p:nvPr/>
          </p:nvGrpSpPr>
          <p:grpSpPr>
            <a:xfrm>
              <a:off x="4139066" y="2521857"/>
              <a:ext cx="3197905" cy="450170"/>
              <a:chOff x="5205866" y="2293257"/>
              <a:chExt cx="3197905" cy="450170"/>
            </a:xfrm>
          </p:grpSpPr>
          <p:cxnSp>
            <p:nvCxnSpPr>
              <p:cNvPr id="114" name="直接连接符 117">
                <a:extLst>
                  <a:ext uri="{FF2B5EF4-FFF2-40B4-BE49-F238E27FC236}">
                    <a16:creationId xmlns:a16="http://schemas.microsoft.com/office/drawing/2014/main" id="{1658361F-BC7A-EF44-B608-692F1F9659D9}"/>
                  </a:ext>
                </a:extLst>
              </p:cNvPr>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5" name="直接连接符 118">
                <a:extLst>
                  <a:ext uri="{FF2B5EF4-FFF2-40B4-BE49-F238E27FC236}">
                    <a16:creationId xmlns:a16="http://schemas.microsoft.com/office/drawing/2014/main" id="{884160A2-2852-ED48-88CD-3066FBD6699D}"/>
                  </a:ext>
                </a:extLst>
              </p:cNvPr>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3" name="任意多边形 116">
              <a:extLst>
                <a:ext uri="{FF2B5EF4-FFF2-40B4-BE49-F238E27FC236}">
                  <a16:creationId xmlns:a16="http://schemas.microsoft.com/office/drawing/2014/main" id="{F440303A-F278-5549-A52A-C97646C2DD82}"/>
                </a:ext>
              </a:extLst>
            </p:cNvPr>
            <p:cNvSpPr/>
            <p:nvPr/>
          </p:nvSpPr>
          <p:spPr>
            <a:xfrm>
              <a:off x="5886451" y="2509837"/>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6" name="组合 115">
            <a:extLst>
              <a:ext uri="{FF2B5EF4-FFF2-40B4-BE49-F238E27FC236}">
                <a16:creationId xmlns:a16="http://schemas.microsoft.com/office/drawing/2014/main" id="{C7724CC0-D271-C141-8A29-9BC232EE4039}"/>
              </a:ext>
            </a:extLst>
          </p:cNvPr>
          <p:cNvGrpSpPr/>
          <p:nvPr/>
        </p:nvGrpSpPr>
        <p:grpSpPr>
          <a:xfrm>
            <a:off x="3909205" y="4289680"/>
            <a:ext cx="6109834" cy="457427"/>
            <a:chOff x="4139066" y="3073400"/>
            <a:chExt cx="6109834" cy="457427"/>
          </a:xfrm>
        </p:grpSpPr>
        <p:grpSp>
          <p:nvGrpSpPr>
            <p:cNvPr id="117" name="组合 116">
              <a:extLst>
                <a:ext uri="{FF2B5EF4-FFF2-40B4-BE49-F238E27FC236}">
                  <a16:creationId xmlns:a16="http://schemas.microsoft.com/office/drawing/2014/main" id="{CCEE4231-1240-6043-B4E6-CF9566DD2DDA}"/>
                </a:ext>
              </a:extLst>
            </p:cNvPr>
            <p:cNvGrpSpPr/>
            <p:nvPr/>
          </p:nvGrpSpPr>
          <p:grpSpPr>
            <a:xfrm>
              <a:off x="4139066" y="3080657"/>
              <a:ext cx="3197905" cy="450170"/>
              <a:chOff x="5205866" y="2293257"/>
              <a:chExt cx="3197905" cy="450170"/>
            </a:xfrm>
          </p:grpSpPr>
          <p:cxnSp>
            <p:nvCxnSpPr>
              <p:cNvPr id="119" name="直接连接符 122">
                <a:extLst>
                  <a:ext uri="{FF2B5EF4-FFF2-40B4-BE49-F238E27FC236}">
                    <a16:creationId xmlns:a16="http://schemas.microsoft.com/office/drawing/2014/main" id="{1B86BBD1-2197-0545-B5B1-6EE6515068F1}"/>
                  </a:ext>
                </a:extLst>
              </p:cNvPr>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直接连接符 123">
                <a:extLst>
                  <a:ext uri="{FF2B5EF4-FFF2-40B4-BE49-F238E27FC236}">
                    <a16:creationId xmlns:a16="http://schemas.microsoft.com/office/drawing/2014/main" id="{FF1DC86D-AF6B-DD49-A9B5-12A6D6C4AA63}"/>
                  </a:ext>
                </a:extLst>
              </p:cNvPr>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8" name="任意多边形 121">
              <a:extLst>
                <a:ext uri="{FF2B5EF4-FFF2-40B4-BE49-F238E27FC236}">
                  <a16:creationId xmlns:a16="http://schemas.microsoft.com/office/drawing/2014/main" id="{44C0626E-1612-6F43-8EAD-7269131438FC}"/>
                </a:ext>
              </a:extLst>
            </p:cNvPr>
            <p:cNvSpPr/>
            <p:nvPr/>
          </p:nvSpPr>
          <p:spPr>
            <a:xfrm>
              <a:off x="5886451" y="3073400"/>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125">
            <a:extLst>
              <a:ext uri="{FF2B5EF4-FFF2-40B4-BE49-F238E27FC236}">
                <a16:creationId xmlns:a16="http://schemas.microsoft.com/office/drawing/2014/main" id="{E6344CC0-DA9C-614F-A490-512BBA23BE81}"/>
              </a:ext>
            </a:extLst>
          </p:cNvPr>
          <p:cNvGrpSpPr/>
          <p:nvPr/>
        </p:nvGrpSpPr>
        <p:grpSpPr>
          <a:xfrm>
            <a:off x="3342053" y="2575459"/>
            <a:ext cx="409142" cy="409142"/>
            <a:chOff x="972687" y="5316698"/>
            <a:chExt cx="409142" cy="409142"/>
          </a:xfrm>
        </p:grpSpPr>
        <p:sp>
          <p:nvSpPr>
            <p:cNvPr id="127" name="椭圆 126">
              <a:extLst>
                <a:ext uri="{FF2B5EF4-FFF2-40B4-BE49-F238E27FC236}">
                  <a16:creationId xmlns:a16="http://schemas.microsoft.com/office/drawing/2014/main" id="{740292D7-2021-2E48-A6DE-C8BF2E9375A1}"/>
                </a:ext>
              </a:extLst>
            </p:cNvPr>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a:extLst>
                <a:ext uri="{FF2B5EF4-FFF2-40B4-BE49-F238E27FC236}">
                  <a16:creationId xmlns:a16="http://schemas.microsoft.com/office/drawing/2014/main" id="{7E583238-2AF2-C64E-A327-E33E86A9F031}"/>
                </a:ext>
              </a:extLst>
            </p:cNvPr>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a:extLst>
              <a:ext uri="{FF2B5EF4-FFF2-40B4-BE49-F238E27FC236}">
                <a16:creationId xmlns:a16="http://schemas.microsoft.com/office/drawing/2014/main" id="{06086BF0-9EE2-5F4A-8675-4A4A297F018A}"/>
              </a:ext>
            </a:extLst>
          </p:cNvPr>
          <p:cNvGrpSpPr/>
          <p:nvPr/>
        </p:nvGrpSpPr>
        <p:grpSpPr>
          <a:xfrm>
            <a:off x="3581010" y="2317840"/>
            <a:ext cx="6109834" cy="462190"/>
            <a:chOff x="4139066" y="2509837"/>
            <a:chExt cx="6109834" cy="462190"/>
          </a:xfrm>
        </p:grpSpPr>
        <p:grpSp>
          <p:nvGrpSpPr>
            <p:cNvPr id="130" name="组合 129">
              <a:extLst>
                <a:ext uri="{FF2B5EF4-FFF2-40B4-BE49-F238E27FC236}">
                  <a16:creationId xmlns:a16="http://schemas.microsoft.com/office/drawing/2014/main" id="{CB139FFD-91B3-0847-9FA2-0C1E4B791665}"/>
                </a:ext>
              </a:extLst>
            </p:cNvPr>
            <p:cNvGrpSpPr/>
            <p:nvPr/>
          </p:nvGrpSpPr>
          <p:grpSpPr>
            <a:xfrm>
              <a:off x="4139066" y="2521857"/>
              <a:ext cx="3197905" cy="450170"/>
              <a:chOff x="5205866" y="2293257"/>
              <a:chExt cx="3197905" cy="450170"/>
            </a:xfrm>
          </p:grpSpPr>
          <p:cxnSp>
            <p:nvCxnSpPr>
              <p:cNvPr id="132" name="直接连接符 163">
                <a:extLst>
                  <a:ext uri="{FF2B5EF4-FFF2-40B4-BE49-F238E27FC236}">
                    <a16:creationId xmlns:a16="http://schemas.microsoft.com/office/drawing/2014/main" id="{55CBE1B8-F8BC-6B49-B7BC-72A5D1BF413C}"/>
                  </a:ext>
                </a:extLst>
              </p:cNvPr>
              <p:cNvCxnSpPr/>
              <p:nvPr/>
            </p:nvCxnSpPr>
            <p:spPr>
              <a:xfrm flipV="1">
                <a:off x="5205866" y="2293484"/>
                <a:ext cx="682171" cy="449943"/>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直接连接符 164">
                <a:extLst>
                  <a:ext uri="{FF2B5EF4-FFF2-40B4-BE49-F238E27FC236}">
                    <a16:creationId xmlns:a16="http://schemas.microsoft.com/office/drawing/2014/main" id="{44B2C72A-A4AA-2B47-A6EE-A820305C1E98}"/>
                  </a:ext>
                </a:extLst>
              </p:cNvPr>
              <p:cNvCxnSpPr/>
              <p:nvPr/>
            </p:nvCxnSpPr>
            <p:spPr>
              <a:xfrm>
                <a:off x="5892800" y="2293257"/>
                <a:ext cx="2510971"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31" name="任意多边形 162">
              <a:extLst>
                <a:ext uri="{FF2B5EF4-FFF2-40B4-BE49-F238E27FC236}">
                  <a16:creationId xmlns:a16="http://schemas.microsoft.com/office/drawing/2014/main" id="{B7674C1E-7055-D746-8B03-8E713E6F9456}"/>
                </a:ext>
              </a:extLst>
            </p:cNvPr>
            <p:cNvSpPr/>
            <p:nvPr/>
          </p:nvSpPr>
          <p:spPr>
            <a:xfrm>
              <a:off x="5886451" y="2509837"/>
              <a:ext cx="4362449" cy="123825"/>
            </a:xfrm>
            <a:custGeom>
              <a:avLst/>
              <a:gdLst>
                <a:gd name="connsiteX0" fmla="*/ 20241 w 1476375"/>
                <a:gd name="connsiteY0" fmla="*/ 0 h 80962"/>
                <a:gd name="connsiteX1" fmla="*/ 1456135 w 1476375"/>
                <a:gd name="connsiteY1" fmla="*/ 0 h 80962"/>
                <a:gd name="connsiteX2" fmla="*/ 1476375 w 1476375"/>
                <a:gd name="connsiteY2" fmla="*/ 80962 h 80962"/>
                <a:gd name="connsiteX3" fmla="*/ 1387077 w 1476375"/>
                <a:gd name="connsiteY3" fmla="*/ 80962 h 80962"/>
                <a:gd name="connsiteX4" fmla="*/ 1375171 w 1476375"/>
                <a:gd name="connsiteY4" fmla="*/ 33338 h 80962"/>
                <a:gd name="connsiteX5" fmla="*/ 305990 w 1476375"/>
                <a:gd name="connsiteY5" fmla="*/ 33338 h 80962"/>
                <a:gd name="connsiteX6" fmla="*/ 294084 w 1476375"/>
                <a:gd name="connsiteY6" fmla="*/ 80962 h 80962"/>
                <a:gd name="connsiteX7" fmla="*/ 113837 w 1476375"/>
                <a:gd name="connsiteY7" fmla="*/ 80962 h 80962"/>
                <a:gd name="connsiteX8" fmla="*/ 101332 w 1476375"/>
                <a:gd name="connsiteY8" fmla="*/ 36241 h 80962"/>
                <a:gd name="connsiteX9" fmla="*/ 48684 w 1476375"/>
                <a:gd name="connsiteY9" fmla="*/ 36241 h 80962"/>
                <a:gd name="connsiteX10" fmla="*/ 36180 w 1476375"/>
                <a:gd name="connsiteY10" fmla="*/ 80962 h 80962"/>
                <a:gd name="connsiteX11" fmla="*/ 0 w 1476375"/>
                <a:gd name="connsiteY11" fmla="*/ 80962 h 8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6375" h="80962">
                  <a:moveTo>
                    <a:pt x="20241" y="0"/>
                  </a:moveTo>
                  <a:lnTo>
                    <a:pt x="1456135" y="0"/>
                  </a:lnTo>
                  <a:lnTo>
                    <a:pt x="1476375" y="80962"/>
                  </a:lnTo>
                  <a:lnTo>
                    <a:pt x="1387077" y="80962"/>
                  </a:lnTo>
                  <a:lnTo>
                    <a:pt x="1375171" y="33338"/>
                  </a:lnTo>
                  <a:lnTo>
                    <a:pt x="305990" y="33338"/>
                  </a:lnTo>
                  <a:lnTo>
                    <a:pt x="294084" y="80962"/>
                  </a:lnTo>
                  <a:lnTo>
                    <a:pt x="113837" y="80962"/>
                  </a:lnTo>
                  <a:lnTo>
                    <a:pt x="101332" y="36241"/>
                  </a:lnTo>
                  <a:lnTo>
                    <a:pt x="48684" y="36241"/>
                  </a:lnTo>
                  <a:lnTo>
                    <a:pt x="36180" y="80962"/>
                  </a:lnTo>
                  <a:lnTo>
                    <a:pt x="0" y="809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4" name="矩形 133">
            <a:extLst>
              <a:ext uri="{FF2B5EF4-FFF2-40B4-BE49-F238E27FC236}">
                <a16:creationId xmlns:a16="http://schemas.microsoft.com/office/drawing/2014/main" id="{4D6FCFD5-576B-A141-B3DF-B9DB1044C401}"/>
              </a:ext>
            </a:extLst>
          </p:cNvPr>
          <p:cNvSpPr/>
          <p:nvPr/>
        </p:nvSpPr>
        <p:spPr>
          <a:xfrm>
            <a:off x="4895287" y="2582839"/>
            <a:ext cx="2871663" cy="461665"/>
          </a:xfrm>
          <a:prstGeom prst="rect">
            <a:avLst/>
          </a:prstGeom>
        </p:spPr>
        <p:txBody>
          <a:bodyPr wrap="square">
            <a:spAutoFit/>
          </a:bodyPr>
          <a:lstStyle/>
          <a:p>
            <a:r>
              <a:rPr lang="en-US" altLang="zh-CN" sz="2400" b="1" dirty="0">
                <a:solidFill>
                  <a:schemeClr val="bg1"/>
                </a:solidFill>
                <a:highlight>
                  <a:srgbClr val="000000"/>
                </a:highlight>
              </a:rPr>
              <a:t>“</a:t>
            </a:r>
            <a:r>
              <a:rPr lang="zh-CN" altLang="zh-CN" sz="2400" b="1" dirty="0">
                <a:solidFill>
                  <a:schemeClr val="bg1"/>
                </a:solidFill>
                <a:highlight>
                  <a:srgbClr val="000000"/>
                </a:highlight>
              </a:rPr>
              <a:t>前置型</a:t>
            </a:r>
            <a:r>
              <a:rPr lang="en-US" altLang="zh-CN" sz="2400" b="1" dirty="0">
                <a:solidFill>
                  <a:schemeClr val="bg1"/>
                </a:solidFill>
                <a:highlight>
                  <a:srgbClr val="000000"/>
                </a:highlight>
              </a:rPr>
              <a:t>”</a:t>
            </a:r>
            <a:r>
              <a:rPr lang="zh-CN" altLang="zh-CN" sz="2400" b="1" dirty="0">
                <a:solidFill>
                  <a:schemeClr val="bg1"/>
                </a:solidFill>
                <a:highlight>
                  <a:srgbClr val="000000"/>
                </a:highlight>
              </a:rPr>
              <a:t>佣金制度</a:t>
            </a:r>
            <a:endParaRPr lang="zh-CN" altLang="en-US" sz="2400" dirty="0">
              <a:solidFill>
                <a:schemeClr val="bg1"/>
              </a:solidFill>
              <a:highlight>
                <a:srgbClr val="000000"/>
              </a:highlight>
            </a:endParaRPr>
          </a:p>
        </p:txBody>
      </p:sp>
      <p:sp>
        <p:nvSpPr>
          <p:cNvPr id="135" name="矩形 134">
            <a:extLst>
              <a:ext uri="{FF2B5EF4-FFF2-40B4-BE49-F238E27FC236}">
                <a16:creationId xmlns:a16="http://schemas.microsoft.com/office/drawing/2014/main" id="{7EE11BBF-FA3E-0A4F-B794-CD2161DC3CC2}"/>
              </a:ext>
            </a:extLst>
          </p:cNvPr>
          <p:cNvSpPr/>
          <p:nvPr/>
        </p:nvSpPr>
        <p:spPr>
          <a:xfrm>
            <a:off x="4892280" y="3593554"/>
            <a:ext cx="4498588" cy="461665"/>
          </a:xfrm>
          <a:prstGeom prst="rect">
            <a:avLst/>
          </a:prstGeom>
        </p:spPr>
        <p:txBody>
          <a:bodyPr wrap="square">
            <a:spAutoFit/>
          </a:bodyPr>
          <a:lstStyle/>
          <a:p>
            <a:r>
              <a:rPr lang="zh-CN" altLang="zh-CN" sz="2400" b="1" dirty="0">
                <a:solidFill>
                  <a:schemeClr val="bg1"/>
                </a:solidFill>
                <a:highlight>
                  <a:srgbClr val="000000"/>
                </a:highlight>
              </a:rPr>
              <a:t>增员奖金和育成津贴制度不合理</a:t>
            </a:r>
            <a:endParaRPr lang="zh-CN" altLang="en-US" sz="2400" dirty="0">
              <a:solidFill>
                <a:schemeClr val="bg1"/>
              </a:solidFill>
              <a:highlight>
                <a:srgbClr val="000000"/>
              </a:highlight>
            </a:endParaRPr>
          </a:p>
        </p:txBody>
      </p:sp>
      <p:sp>
        <p:nvSpPr>
          <p:cNvPr id="136" name="矩形 135">
            <a:extLst>
              <a:ext uri="{FF2B5EF4-FFF2-40B4-BE49-F238E27FC236}">
                <a16:creationId xmlns:a16="http://schemas.microsoft.com/office/drawing/2014/main" id="{4605B0ED-932E-4F4A-B699-C06A0BDE307F}"/>
              </a:ext>
            </a:extLst>
          </p:cNvPr>
          <p:cNvSpPr/>
          <p:nvPr/>
        </p:nvSpPr>
        <p:spPr>
          <a:xfrm>
            <a:off x="4892280" y="4609530"/>
            <a:ext cx="4600344" cy="461665"/>
          </a:xfrm>
          <a:prstGeom prst="rect">
            <a:avLst/>
          </a:prstGeom>
        </p:spPr>
        <p:txBody>
          <a:bodyPr wrap="square">
            <a:spAutoFit/>
          </a:bodyPr>
          <a:lstStyle/>
          <a:p>
            <a:r>
              <a:rPr lang="zh-CN" altLang="zh-CN" sz="2400" b="1" dirty="0">
                <a:solidFill>
                  <a:schemeClr val="bg1"/>
                </a:solidFill>
                <a:highlight>
                  <a:srgbClr val="000000"/>
                </a:highlight>
              </a:rPr>
              <a:t>寿险营销员没有固定薪酬和福利</a:t>
            </a:r>
            <a:endParaRPr lang="zh-CN" altLang="en-US" sz="2400" dirty="0">
              <a:solidFill>
                <a:schemeClr val="bg1"/>
              </a:solidFill>
              <a:highlight>
                <a:srgbClr val="000000"/>
              </a:highlight>
            </a:endParaRPr>
          </a:p>
        </p:txBody>
      </p:sp>
      <p:sp>
        <p:nvSpPr>
          <p:cNvPr id="137" name="矩形 136">
            <a:extLst>
              <a:ext uri="{FF2B5EF4-FFF2-40B4-BE49-F238E27FC236}">
                <a16:creationId xmlns:a16="http://schemas.microsoft.com/office/drawing/2014/main" id="{69E59DE7-0387-1C42-A757-A38183BF38DF}"/>
              </a:ext>
            </a:extLst>
          </p:cNvPr>
          <p:cNvSpPr/>
          <p:nvPr/>
        </p:nvSpPr>
        <p:spPr>
          <a:xfrm>
            <a:off x="1554323" y="1829686"/>
            <a:ext cx="2057400" cy="2057400"/>
          </a:xfrm>
          <a:prstGeom prst="rect">
            <a:avLst/>
          </a:prstGeom>
          <a:solidFill>
            <a:schemeClr val="bg1">
              <a:alpha val="1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dirty="0">
                <a:latin typeface="黑体" pitchFamily="49" charset="-122"/>
                <a:ea typeface="黑体" pitchFamily="49" charset="-122"/>
              </a:rPr>
              <a:t>1</a:t>
            </a:r>
            <a:endParaRPr lang="zh-CN" altLang="en-US" sz="5400" dirty="0">
              <a:latin typeface="黑体" pitchFamily="49" charset="-122"/>
              <a:ea typeface="黑体" pitchFamily="49" charset="-122"/>
            </a:endParaRPr>
          </a:p>
        </p:txBody>
      </p:sp>
    </p:spTree>
    <p:extLst>
      <p:ext uri="{BB962C8B-B14F-4D97-AF65-F5344CB8AC3E}">
        <p14:creationId xmlns:p14="http://schemas.microsoft.com/office/powerpoint/2010/main" val="29869803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par>
                                <p:cTn id="31" presetID="21" presetClass="entr" presetSubtype="1" fill="hold" nodeType="withEffect">
                                  <p:stCondLst>
                                    <p:cond delay="300"/>
                                  </p:stCondLst>
                                  <p:childTnLst>
                                    <p:set>
                                      <p:cBhvr>
                                        <p:cTn id="32" dur="1" fill="hold">
                                          <p:stCondLst>
                                            <p:cond delay="0"/>
                                          </p:stCondLst>
                                        </p:cTn>
                                        <p:tgtEl>
                                          <p:spTgt spid="60"/>
                                        </p:tgtEl>
                                        <p:attrNameLst>
                                          <p:attrName>style.visibility</p:attrName>
                                        </p:attrNameLst>
                                      </p:cBhvr>
                                      <p:to>
                                        <p:strVal val="visible"/>
                                      </p:to>
                                    </p:set>
                                    <p:animEffect transition="in" filter="wheel(1)">
                                      <p:cBhvr>
                                        <p:cTn id="33" dur="2000"/>
                                        <p:tgtEl>
                                          <p:spTgt spid="60"/>
                                        </p:tgtEl>
                                      </p:cBhvr>
                                    </p:animEffect>
                                  </p:childTnLst>
                                </p:cTn>
                              </p:par>
                              <p:par>
                                <p:cTn id="34" presetID="21" presetClass="entr" presetSubtype="1" fill="hold" nodeType="withEffect">
                                  <p:stCondLst>
                                    <p:cond delay="300"/>
                                  </p:stCondLst>
                                  <p:childTnLst>
                                    <p:set>
                                      <p:cBhvr>
                                        <p:cTn id="35" dur="1" fill="hold">
                                          <p:stCondLst>
                                            <p:cond delay="0"/>
                                          </p:stCondLst>
                                        </p:cTn>
                                        <p:tgtEl>
                                          <p:spTgt spid="98"/>
                                        </p:tgtEl>
                                        <p:attrNameLst>
                                          <p:attrName>style.visibility</p:attrName>
                                        </p:attrNameLst>
                                      </p:cBhvr>
                                      <p:to>
                                        <p:strVal val="visible"/>
                                      </p:to>
                                    </p:set>
                                    <p:animEffect transition="in" filter="wheel(1)">
                                      <p:cBhvr>
                                        <p:cTn id="36" dur="2000"/>
                                        <p:tgtEl>
                                          <p:spTgt spid="98"/>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104"/>
                                        </p:tgtEl>
                                        <p:attrNameLst>
                                          <p:attrName>style.visibility</p:attrName>
                                        </p:attrNameLst>
                                      </p:cBhvr>
                                      <p:to>
                                        <p:strVal val="visible"/>
                                      </p:to>
                                    </p:set>
                                    <p:animEffect transition="in" filter="wipe(left)">
                                      <p:cBhvr>
                                        <p:cTn id="39" dur="500"/>
                                        <p:tgtEl>
                                          <p:spTgt spid="104"/>
                                        </p:tgtEl>
                                      </p:cBhvr>
                                    </p:animEffect>
                                  </p:childTnLst>
                                </p:cTn>
                              </p:par>
                            </p:childTnLst>
                          </p:cTn>
                        </p:par>
                        <p:par>
                          <p:cTn id="40" fill="hold">
                            <p:stCondLst>
                              <p:cond delay="8500"/>
                            </p:stCondLst>
                            <p:childTnLst>
                              <p:par>
                                <p:cTn id="41" presetID="42" presetClass="entr" presetSubtype="0" fill="hold" grpId="0" nodeType="afterEffect">
                                  <p:stCondLst>
                                    <p:cond delay="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500"/>
                                        <p:tgtEl>
                                          <p:spTgt spid="93"/>
                                        </p:tgtEl>
                                      </p:cBhvr>
                                    </p:animEffect>
                                    <p:anim calcmode="lin" valueType="num">
                                      <p:cBhvr>
                                        <p:cTn id="44" dur="500" fill="hold"/>
                                        <p:tgtEl>
                                          <p:spTgt spid="93"/>
                                        </p:tgtEl>
                                        <p:attrNameLst>
                                          <p:attrName>ppt_x</p:attrName>
                                        </p:attrNameLst>
                                      </p:cBhvr>
                                      <p:tavLst>
                                        <p:tav tm="0">
                                          <p:val>
                                            <p:strVal val="#ppt_x"/>
                                          </p:val>
                                        </p:tav>
                                        <p:tav tm="100000">
                                          <p:val>
                                            <p:strVal val="#ppt_x"/>
                                          </p:val>
                                        </p:tav>
                                      </p:tavLst>
                                    </p:anim>
                                    <p:anim calcmode="lin" valueType="num">
                                      <p:cBhvr>
                                        <p:cTn id="45" dur="500" fill="hold"/>
                                        <p:tgtEl>
                                          <p:spTgt spid="93"/>
                                        </p:tgtEl>
                                        <p:attrNameLst>
                                          <p:attrName>ppt_y</p:attrName>
                                        </p:attrNameLst>
                                      </p:cBhvr>
                                      <p:tavLst>
                                        <p:tav tm="0">
                                          <p:val>
                                            <p:strVal val="#ppt_y+.1"/>
                                          </p:val>
                                        </p:tav>
                                        <p:tav tm="100000">
                                          <p:val>
                                            <p:strVal val="#ppt_y"/>
                                          </p:val>
                                        </p:tav>
                                      </p:tavLst>
                                    </p:anim>
                                  </p:childTnLst>
                                </p:cTn>
                              </p:par>
                            </p:childTnLst>
                          </p:cTn>
                        </p:par>
                        <p:par>
                          <p:cTn id="46" fill="hold">
                            <p:stCondLst>
                              <p:cond delay="9000"/>
                            </p:stCondLst>
                            <p:childTnLst>
                              <p:par>
                                <p:cTn id="47" presetID="42" presetClass="entr" presetSubtype="0" fill="hold" grpId="0" nodeType="afterEffect">
                                  <p:stCondLst>
                                    <p:cond delay="0"/>
                                  </p:stCondLst>
                                  <p:childTnLst>
                                    <p:set>
                                      <p:cBhvr>
                                        <p:cTn id="48" dur="1" fill="hold">
                                          <p:stCondLst>
                                            <p:cond delay="0"/>
                                          </p:stCondLst>
                                        </p:cTn>
                                        <p:tgtEl>
                                          <p:spTgt spid="94"/>
                                        </p:tgtEl>
                                        <p:attrNameLst>
                                          <p:attrName>style.visibility</p:attrName>
                                        </p:attrNameLst>
                                      </p:cBhvr>
                                      <p:to>
                                        <p:strVal val="visible"/>
                                      </p:to>
                                    </p:set>
                                    <p:animEffect transition="in" filter="fade">
                                      <p:cBhvr>
                                        <p:cTn id="49" dur="500"/>
                                        <p:tgtEl>
                                          <p:spTgt spid="94"/>
                                        </p:tgtEl>
                                      </p:cBhvr>
                                    </p:animEffect>
                                    <p:anim calcmode="lin" valueType="num">
                                      <p:cBhvr>
                                        <p:cTn id="50" dur="500" fill="hold"/>
                                        <p:tgtEl>
                                          <p:spTgt spid="94"/>
                                        </p:tgtEl>
                                        <p:attrNameLst>
                                          <p:attrName>ppt_x</p:attrName>
                                        </p:attrNameLst>
                                      </p:cBhvr>
                                      <p:tavLst>
                                        <p:tav tm="0">
                                          <p:val>
                                            <p:strVal val="#ppt_x"/>
                                          </p:val>
                                        </p:tav>
                                        <p:tav tm="100000">
                                          <p:val>
                                            <p:strVal val="#ppt_x"/>
                                          </p:val>
                                        </p:tav>
                                      </p:tavLst>
                                    </p:anim>
                                    <p:anim calcmode="lin" valueType="num">
                                      <p:cBhvr>
                                        <p:cTn id="51" dur="500" fill="hold"/>
                                        <p:tgtEl>
                                          <p:spTgt spid="94"/>
                                        </p:tgtEl>
                                        <p:attrNameLst>
                                          <p:attrName>ppt_y</p:attrName>
                                        </p:attrNameLst>
                                      </p:cBhvr>
                                      <p:tavLst>
                                        <p:tav tm="0">
                                          <p:val>
                                            <p:strVal val="#ppt_y+.1"/>
                                          </p:val>
                                        </p:tav>
                                        <p:tav tm="100000">
                                          <p:val>
                                            <p:strVal val="#ppt_y"/>
                                          </p:val>
                                        </p:tav>
                                      </p:tavLst>
                                    </p:anim>
                                  </p:childTnLst>
                                </p:cTn>
                              </p:par>
                            </p:childTnLst>
                          </p:cTn>
                        </p:par>
                        <p:par>
                          <p:cTn id="52" fill="hold">
                            <p:stCondLst>
                              <p:cond delay="9500"/>
                            </p:stCondLst>
                            <p:childTnLst>
                              <p:par>
                                <p:cTn id="53" presetID="10" presetClass="entr" presetSubtype="0" fill="hold" nodeType="afterEffect">
                                  <p:stCondLst>
                                    <p:cond delay="0"/>
                                  </p:stCondLst>
                                  <p:childTnLst>
                                    <p:set>
                                      <p:cBhvr>
                                        <p:cTn id="54" dur="1" fill="hold">
                                          <p:stCondLst>
                                            <p:cond delay="0"/>
                                          </p:stCondLst>
                                        </p:cTn>
                                        <p:tgtEl>
                                          <p:spTgt spid="108"/>
                                        </p:tgtEl>
                                        <p:attrNameLst>
                                          <p:attrName>style.visibility</p:attrName>
                                        </p:attrNameLst>
                                      </p:cBhvr>
                                      <p:to>
                                        <p:strVal val="visible"/>
                                      </p:to>
                                    </p:set>
                                    <p:animEffect transition="in" filter="fade">
                                      <p:cBhvr>
                                        <p:cTn id="55" dur="500"/>
                                        <p:tgtEl>
                                          <p:spTgt spid="108"/>
                                        </p:tgtEl>
                                      </p:cBhvr>
                                    </p:animEffect>
                                  </p:childTnLst>
                                </p:cTn>
                              </p:par>
                            </p:childTnLst>
                          </p:cTn>
                        </p:par>
                        <p:par>
                          <p:cTn id="56" fill="hold">
                            <p:stCondLst>
                              <p:cond delay="10000"/>
                            </p:stCondLst>
                            <p:childTnLst>
                              <p:par>
                                <p:cTn id="57" presetID="10" presetClass="entr" presetSubtype="0" fill="hold" nodeType="afterEffect">
                                  <p:stCondLst>
                                    <p:cond delay="0"/>
                                  </p:stCondLst>
                                  <p:childTnLst>
                                    <p:set>
                                      <p:cBhvr>
                                        <p:cTn id="58" dur="1" fill="hold">
                                          <p:stCondLst>
                                            <p:cond delay="0"/>
                                          </p:stCondLst>
                                        </p:cTn>
                                        <p:tgtEl>
                                          <p:spTgt spid="105"/>
                                        </p:tgtEl>
                                        <p:attrNameLst>
                                          <p:attrName>style.visibility</p:attrName>
                                        </p:attrNameLst>
                                      </p:cBhvr>
                                      <p:to>
                                        <p:strVal val="visible"/>
                                      </p:to>
                                    </p:set>
                                    <p:animEffect transition="in" filter="fade">
                                      <p:cBhvr>
                                        <p:cTn id="59" dur="500"/>
                                        <p:tgtEl>
                                          <p:spTgt spid="105"/>
                                        </p:tgtEl>
                                      </p:cBhvr>
                                    </p:animEffect>
                                  </p:childTnLst>
                                </p:cTn>
                              </p:par>
                              <p:par>
                                <p:cTn id="60" presetID="22" presetClass="entr" presetSubtype="8" fill="hold" nodeType="withEffect">
                                  <p:stCondLst>
                                    <p:cond delay="250"/>
                                  </p:stCondLst>
                                  <p:childTnLst>
                                    <p:set>
                                      <p:cBhvr>
                                        <p:cTn id="61" dur="1" fill="hold">
                                          <p:stCondLst>
                                            <p:cond delay="0"/>
                                          </p:stCondLst>
                                        </p:cTn>
                                        <p:tgtEl>
                                          <p:spTgt spid="116"/>
                                        </p:tgtEl>
                                        <p:attrNameLst>
                                          <p:attrName>style.visibility</p:attrName>
                                        </p:attrNameLst>
                                      </p:cBhvr>
                                      <p:to>
                                        <p:strVal val="visible"/>
                                      </p:to>
                                    </p:set>
                                    <p:animEffect transition="in" filter="wipe(left)">
                                      <p:cBhvr>
                                        <p:cTn id="62" dur="750"/>
                                        <p:tgtEl>
                                          <p:spTgt spid="116"/>
                                        </p:tgtEl>
                                      </p:cBhvr>
                                    </p:animEffect>
                                  </p:childTnLst>
                                </p:cTn>
                              </p:par>
                            </p:childTnLst>
                          </p:cTn>
                        </p:par>
                        <p:par>
                          <p:cTn id="63" fill="hold">
                            <p:stCondLst>
                              <p:cond delay="11000"/>
                            </p:stCondLst>
                            <p:childTnLst>
                              <p:par>
                                <p:cTn id="64" presetID="10" presetClass="entr" presetSubtype="0" fill="hold" nodeType="afterEffect">
                                  <p:stCondLst>
                                    <p:cond delay="0"/>
                                  </p:stCondLst>
                                  <p:childTnLst>
                                    <p:set>
                                      <p:cBhvr>
                                        <p:cTn id="65" dur="1" fill="hold">
                                          <p:stCondLst>
                                            <p:cond delay="0"/>
                                          </p:stCondLst>
                                        </p:cTn>
                                        <p:tgtEl>
                                          <p:spTgt spid="95"/>
                                        </p:tgtEl>
                                        <p:attrNameLst>
                                          <p:attrName>style.visibility</p:attrName>
                                        </p:attrNameLst>
                                      </p:cBhvr>
                                      <p:to>
                                        <p:strVal val="visible"/>
                                      </p:to>
                                    </p:set>
                                    <p:animEffect transition="in" filter="fade">
                                      <p:cBhvr>
                                        <p:cTn id="66" dur="500"/>
                                        <p:tgtEl>
                                          <p:spTgt spid="95"/>
                                        </p:tgtEl>
                                      </p:cBhvr>
                                    </p:animEffect>
                                  </p:childTnLst>
                                </p:cTn>
                              </p:par>
                              <p:par>
                                <p:cTn id="67" presetID="22" presetClass="entr" presetSubtype="8" fill="hold" nodeType="withEffect">
                                  <p:stCondLst>
                                    <p:cond delay="250"/>
                                  </p:stCondLst>
                                  <p:childTnLst>
                                    <p:set>
                                      <p:cBhvr>
                                        <p:cTn id="68" dur="1" fill="hold">
                                          <p:stCondLst>
                                            <p:cond delay="0"/>
                                          </p:stCondLst>
                                        </p:cTn>
                                        <p:tgtEl>
                                          <p:spTgt spid="111"/>
                                        </p:tgtEl>
                                        <p:attrNameLst>
                                          <p:attrName>style.visibility</p:attrName>
                                        </p:attrNameLst>
                                      </p:cBhvr>
                                      <p:to>
                                        <p:strVal val="visible"/>
                                      </p:to>
                                    </p:set>
                                    <p:animEffect transition="in" filter="wipe(left)">
                                      <p:cBhvr>
                                        <p:cTn id="69" dur="750"/>
                                        <p:tgtEl>
                                          <p:spTgt spid="111"/>
                                        </p:tgtEl>
                                      </p:cBhvr>
                                    </p:animEffect>
                                  </p:childTnLst>
                                </p:cTn>
                              </p:par>
                            </p:childTnLst>
                          </p:cTn>
                        </p:par>
                        <p:par>
                          <p:cTn id="70" fill="hold">
                            <p:stCondLst>
                              <p:cond delay="12000"/>
                            </p:stCondLst>
                            <p:childTnLst>
                              <p:par>
                                <p:cTn id="71" presetID="10" presetClass="entr" presetSubtype="0" fill="hold" nodeType="afterEffect">
                                  <p:stCondLst>
                                    <p:cond delay="0"/>
                                  </p:stCondLst>
                                  <p:childTnLst>
                                    <p:set>
                                      <p:cBhvr>
                                        <p:cTn id="72" dur="1" fill="hold">
                                          <p:stCondLst>
                                            <p:cond delay="0"/>
                                          </p:stCondLst>
                                        </p:cTn>
                                        <p:tgtEl>
                                          <p:spTgt spid="126"/>
                                        </p:tgtEl>
                                        <p:attrNameLst>
                                          <p:attrName>style.visibility</p:attrName>
                                        </p:attrNameLst>
                                      </p:cBhvr>
                                      <p:to>
                                        <p:strVal val="visible"/>
                                      </p:to>
                                    </p:set>
                                    <p:animEffect transition="in" filter="fade">
                                      <p:cBhvr>
                                        <p:cTn id="73" dur="500"/>
                                        <p:tgtEl>
                                          <p:spTgt spid="126"/>
                                        </p:tgtEl>
                                      </p:cBhvr>
                                    </p:animEffect>
                                  </p:childTnLst>
                                </p:cTn>
                              </p:par>
                              <p:par>
                                <p:cTn id="74" presetID="22" presetClass="entr" presetSubtype="8" fill="hold" nodeType="withEffect">
                                  <p:stCondLst>
                                    <p:cond delay="250"/>
                                  </p:stCondLst>
                                  <p:childTnLst>
                                    <p:set>
                                      <p:cBhvr>
                                        <p:cTn id="75" dur="1" fill="hold">
                                          <p:stCondLst>
                                            <p:cond delay="0"/>
                                          </p:stCondLst>
                                        </p:cTn>
                                        <p:tgtEl>
                                          <p:spTgt spid="129"/>
                                        </p:tgtEl>
                                        <p:attrNameLst>
                                          <p:attrName>style.visibility</p:attrName>
                                        </p:attrNameLst>
                                      </p:cBhvr>
                                      <p:to>
                                        <p:strVal val="visible"/>
                                      </p:to>
                                    </p:set>
                                    <p:animEffect transition="in" filter="wipe(left)">
                                      <p:cBhvr>
                                        <p:cTn id="76" dur="750"/>
                                        <p:tgtEl>
                                          <p:spTgt spid="129"/>
                                        </p:tgtEl>
                                      </p:cBhvr>
                                    </p:animEffect>
                                  </p:childTnLst>
                                </p:cTn>
                              </p:par>
                            </p:childTnLst>
                          </p:cTn>
                        </p:par>
                        <p:par>
                          <p:cTn id="77" fill="hold">
                            <p:stCondLst>
                              <p:cond delay="13000"/>
                            </p:stCondLst>
                            <p:childTnLst>
                              <p:par>
                                <p:cTn id="78" presetID="42" presetClass="entr" presetSubtype="0" fill="hold" grpId="0" nodeType="afterEffect">
                                  <p:stCondLst>
                                    <p:cond delay="0"/>
                                  </p:stCondLst>
                                  <p:childTnLst>
                                    <p:set>
                                      <p:cBhvr>
                                        <p:cTn id="79" dur="1" fill="hold">
                                          <p:stCondLst>
                                            <p:cond delay="0"/>
                                          </p:stCondLst>
                                        </p:cTn>
                                        <p:tgtEl>
                                          <p:spTgt spid="137"/>
                                        </p:tgtEl>
                                        <p:attrNameLst>
                                          <p:attrName>style.visibility</p:attrName>
                                        </p:attrNameLst>
                                      </p:cBhvr>
                                      <p:to>
                                        <p:strVal val="visible"/>
                                      </p:to>
                                    </p:set>
                                    <p:animEffect transition="in" filter="fade">
                                      <p:cBhvr>
                                        <p:cTn id="80" dur="500"/>
                                        <p:tgtEl>
                                          <p:spTgt spid="137"/>
                                        </p:tgtEl>
                                      </p:cBhvr>
                                    </p:animEffect>
                                    <p:anim calcmode="lin" valueType="num">
                                      <p:cBhvr>
                                        <p:cTn id="81" dur="500" fill="hold"/>
                                        <p:tgtEl>
                                          <p:spTgt spid="137"/>
                                        </p:tgtEl>
                                        <p:attrNameLst>
                                          <p:attrName>ppt_x</p:attrName>
                                        </p:attrNameLst>
                                      </p:cBhvr>
                                      <p:tavLst>
                                        <p:tav tm="0">
                                          <p:val>
                                            <p:strVal val="#ppt_x"/>
                                          </p:val>
                                        </p:tav>
                                        <p:tav tm="100000">
                                          <p:val>
                                            <p:strVal val="#ppt_x"/>
                                          </p:val>
                                        </p:tav>
                                      </p:tavLst>
                                    </p:anim>
                                    <p:anim calcmode="lin" valueType="num">
                                      <p:cBhvr>
                                        <p:cTn id="82" dur="500" fill="hold"/>
                                        <p:tgtEl>
                                          <p:spTgt spid="1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83"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P spid="104" grpId="0"/>
      <p:bldP spid="93" grpId="0" animBg="1"/>
      <p:bldP spid="94" grpId="0" animBg="1"/>
      <p:bldP spid="13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3900547-7F39-3D42-B7DE-A23E7664C123}"/>
              </a:ext>
            </a:extLst>
          </p:cNvPr>
          <p:cNvPicPr>
            <a:picLocks noChangeAspect="1"/>
          </p:cNvPicPr>
          <p:nvPr/>
        </p:nvPicPr>
        <p:blipFill>
          <a:blip r:embed="rId3"/>
          <a:stretch>
            <a:fillRect/>
          </a:stretch>
        </p:blipFill>
        <p:spPr>
          <a:xfrm>
            <a:off x="1531147" y="475013"/>
            <a:ext cx="9129705" cy="5712031"/>
          </a:xfrm>
          <a:prstGeom prst="rect">
            <a:avLst/>
          </a:prstGeom>
        </p:spPr>
      </p:pic>
      <p:sp>
        <p:nvSpPr>
          <p:cNvPr id="2" name="矩形 1">
            <a:extLst>
              <a:ext uri="{FF2B5EF4-FFF2-40B4-BE49-F238E27FC236}">
                <a16:creationId xmlns:a16="http://schemas.microsoft.com/office/drawing/2014/main" id="{94332948-F7F5-814F-9C97-318E6D07F793}"/>
              </a:ext>
            </a:extLst>
          </p:cNvPr>
          <p:cNvSpPr/>
          <p:nvPr/>
        </p:nvSpPr>
        <p:spPr>
          <a:xfrm>
            <a:off x="520095" y="298682"/>
            <a:ext cx="1569660" cy="923330"/>
          </a:xfrm>
          <a:prstGeom prst="rect">
            <a:avLst/>
          </a:prstGeom>
          <a:noFill/>
        </p:spPr>
        <p:txBody>
          <a:bodyPr wrap="none" lIns="91440" tIns="45720" rIns="91440" bIns="45720">
            <a:spAutoFit/>
          </a:bodyPr>
          <a:lstStyle/>
          <a:p>
            <a:pPr algn="ctr"/>
            <a:r>
              <a:rPr kumimoji="1"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Songti SC" panose="02010600040101010101" pitchFamily="2" charset="-122"/>
                <a:ea typeface="Songti SC" panose="02010600040101010101" pitchFamily="2" charset="-122"/>
              </a:rPr>
              <a:t>自述</a:t>
            </a:r>
            <a:endParaRPr lang="zh-CN" alt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 name="文本框 2">
            <a:extLst>
              <a:ext uri="{FF2B5EF4-FFF2-40B4-BE49-F238E27FC236}">
                <a16:creationId xmlns:a16="http://schemas.microsoft.com/office/drawing/2014/main" id="{3C73FCA1-698B-BF48-B3BB-E6CBFB31DE88}"/>
              </a:ext>
            </a:extLst>
          </p:cNvPr>
          <p:cNvSpPr txBox="1"/>
          <p:nvPr/>
        </p:nvSpPr>
        <p:spPr>
          <a:xfrm>
            <a:off x="1678257" y="1143058"/>
            <a:ext cx="8835484" cy="5122941"/>
          </a:xfrm>
          <a:prstGeom prst="rect">
            <a:avLst/>
          </a:prstGeom>
          <a:noFill/>
        </p:spPr>
        <p:txBody>
          <a:bodyPr wrap="square" rtlCol="0">
            <a:spAutoFit/>
          </a:bodyPr>
          <a:lstStyle/>
          <a:p>
            <a:pPr algn="just">
              <a:lnSpc>
                <a:spcPct val="150000"/>
              </a:lnSpc>
            </a:pPr>
            <a:r>
              <a:rPr kumimoji="1" lang="zh-CN" altLang="en-US" sz="2000" dirty="0">
                <a:solidFill>
                  <a:schemeClr val="bg1"/>
                </a:solidFill>
              </a:rPr>
              <a:t>         您好！我非常荣幸平安银行提供这次任务的机会！</a:t>
            </a:r>
            <a:endParaRPr kumimoji="1" lang="en-US" altLang="zh-CN" sz="2000" dirty="0">
              <a:solidFill>
                <a:schemeClr val="bg1"/>
              </a:solidFill>
            </a:endParaRPr>
          </a:p>
          <a:p>
            <a:pPr algn="just">
              <a:lnSpc>
                <a:spcPct val="150000"/>
              </a:lnSpc>
            </a:pPr>
            <a:r>
              <a:rPr kumimoji="1" lang="zh-CN" altLang="en-US" sz="2000" dirty="0">
                <a:solidFill>
                  <a:schemeClr val="bg1"/>
                </a:solidFill>
              </a:rPr>
              <a:t>         本人本硕学习主要是电子信号与图像、信息处理方向，这次的任务是关于中国寿险业代理人制度的现状调查，虽然家人在</a:t>
            </a:r>
            <a:r>
              <a:rPr kumimoji="1" lang="en-US" altLang="zh-CN" sz="2000" dirty="0">
                <a:solidFill>
                  <a:schemeClr val="bg1"/>
                </a:solidFill>
              </a:rPr>
              <a:t>2006</a:t>
            </a:r>
            <a:r>
              <a:rPr kumimoji="1" lang="zh-CN" altLang="en-US" sz="2000" dirty="0">
                <a:solidFill>
                  <a:schemeClr val="bg1"/>
                </a:solidFill>
              </a:rPr>
              <a:t>年就曾</a:t>
            </a:r>
            <a:r>
              <a:rPr kumimoji="1" lang="zh-CN" altLang="en-US" sz="2000">
                <a:solidFill>
                  <a:schemeClr val="bg1"/>
                </a:solidFill>
              </a:rPr>
              <a:t>购买人寿保险并至今在保中，</a:t>
            </a:r>
            <a:r>
              <a:rPr kumimoji="1" lang="zh-CN" altLang="en-US" sz="2000" dirty="0">
                <a:solidFill>
                  <a:schemeClr val="bg1"/>
                </a:solidFill>
              </a:rPr>
              <a:t>但我了解甚少。这三天时间我通过相关资料查阅，收集、整理和分析数据，感觉自己收获良多，对数据分析和开发方向的兴趣也越发浓厚。</a:t>
            </a:r>
            <a:endParaRPr kumimoji="1" lang="en-US" altLang="zh-CN" sz="2000" dirty="0">
              <a:solidFill>
                <a:schemeClr val="bg1"/>
              </a:solidFill>
            </a:endParaRPr>
          </a:p>
          <a:p>
            <a:pPr algn="just">
              <a:lnSpc>
                <a:spcPct val="150000"/>
              </a:lnSpc>
            </a:pPr>
            <a:r>
              <a:rPr kumimoji="1" lang="zh-CN" altLang="en-US" sz="2000" dirty="0">
                <a:solidFill>
                  <a:schemeClr val="bg1"/>
                </a:solidFill>
              </a:rPr>
              <a:t>         自己在文档编写和</a:t>
            </a:r>
            <a:r>
              <a:rPr kumimoji="1" lang="en-US" altLang="zh-CN" sz="2000" dirty="0">
                <a:solidFill>
                  <a:schemeClr val="bg1"/>
                </a:solidFill>
              </a:rPr>
              <a:t>PPT</a:t>
            </a:r>
            <a:r>
              <a:rPr kumimoji="1" lang="zh-CN" altLang="en-US" sz="2000" dirty="0">
                <a:solidFill>
                  <a:schemeClr val="bg1"/>
                </a:solidFill>
              </a:rPr>
              <a:t>制作过程中，运用的主要从工科背景的逻辑着手分析和排版，虽然知晓数据分析应该多以图表的形式进行展示，但无奈前半段多是理论分析，才疏只能以文字叙述，麻烦您耐心查看，并给出批评和指正。</a:t>
            </a:r>
            <a:endParaRPr kumimoji="1" lang="en-US" altLang="zh-CN" sz="2000" dirty="0">
              <a:solidFill>
                <a:schemeClr val="bg1"/>
              </a:solidFill>
            </a:endParaRPr>
          </a:p>
          <a:p>
            <a:pPr algn="just">
              <a:lnSpc>
                <a:spcPct val="150000"/>
              </a:lnSpc>
            </a:pPr>
            <a:r>
              <a:rPr kumimoji="1" lang="zh-CN" altLang="en-US" sz="2000" dirty="0">
                <a:solidFill>
                  <a:schemeClr val="bg1"/>
                </a:solidFill>
              </a:rPr>
              <a:t>        调查的文档和</a:t>
            </a:r>
            <a:r>
              <a:rPr kumimoji="1" lang="en-US" altLang="zh-CN" sz="2000" dirty="0">
                <a:solidFill>
                  <a:schemeClr val="bg1"/>
                </a:solidFill>
              </a:rPr>
              <a:t>PPT</a:t>
            </a:r>
            <a:r>
              <a:rPr kumimoji="1" lang="zh-CN" altLang="en-US" sz="2000" dirty="0">
                <a:solidFill>
                  <a:schemeClr val="bg1"/>
                </a:solidFill>
              </a:rPr>
              <a:t>不足之处，还请谅解，期待能收到回复和成为平安大家庭的一员，谢谢！</a:t>
            </a:r>
            <a:endParaRPr kumimoji="1" lang="en-US" altLang="zh-CN" sz="2000" dirty="0">
              <a:solidFill>
                <a:schemeClr val="bg1"/>
              </a:solidFill>
            </a:endParaRPr>
          </a:p>
          <a:p>
            <a:pPr algn="r">
              <a:lnSpc>
                <a:spcPct val="150000"/>
              </a:lnSpc>
            </a:pPr>
            <a:r>
              <a:rPr kumimoji="1" lang="en-US" altLang="zh-CN" sz="2000" dirty="0">
                <a:solidFill>
                  <a:schemeClr val="bg1"/>
                </a:solidFill>
              </a:rPr>
              <a:t>2020.6.10</a:t>
            </a:r>
          </a:p>
        </p:txBody>
      </p:sp>
    </p:spTree>
    <p:extLst>
      <p:ext uri="{BB962C8B-B14F-4D97-AF65-F5344CB8AC3E}">
        <p14:creationId xmlns:p14="http://schemas.microsoft.com/office/powerpoint/2010/main" val="1689590677"/>
      </p:ext>
    </p:extLst>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791110" y="189703"/>
            <a:ext cx="41214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代理人制度存在的主要问题</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8" name="组合 97"/>
          <p:cNvGrpSpPr/>
          <p:nvPr/>
        </p:nvGrpSpPr>
        <p:grpSpPr>
          <a:xfrm>
            <a:off x="1143424" y="1096757"/>
            <a:ext cx="2820607" cy="543834"/>
            <a:chOff x="2380903" y="2300699"/>
            <a:chExt cx="3559276" cy="3600662"/>
          </a:xfrm>
        </p:grpSpPr>
        <p:sp>
          <p:nvSpPr>
            <p:cNvPr id="99" name="圆角矩形 98"/>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0" name="矩形 99"/>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1" name="矩形 100"/>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2" name="矩形 101"/>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103" name="矩形 102"/>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4" name="TextBox 103"/>
          <p:cNvSpPr txBox="1"/>
          <p:nvPr/>
        </p:nvSpPr>
        <p:spPr>
          <a:xfrm>
            <a:off x="1118878" y="1173456"/>
            <a:ext cx="2834494"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（四）代理人税务沉重</a:t>
            </a:r>
          </a:p>
        </p:txBody>
      </p:sp>
      <p:sp>
        <p:nvSpPr>
          <p:cNvPr id="6" name="矩形 5">
            <a:extLst>
              <a:ext uri="{FF2B5EF4-FFF2-40B4-BE49-F238E27FC236}">
                <a16:creationId xmlns:a16="http://schemas.microsoft.com/office/drawing/2014/main" id="{DF2FFC03-1B7F-6442-A0CE-94C987617855}"/>
              </a:ext>
            </a:extLst>
          </p:cNvPr>
          <p:cNvSpPr/>
          <p:nvPr/>
        </p:nvSpPr>
        <p:spPr>
          <a:xfrm>
            <a:off x="2150009" y="2316350"/>
            <a:ext cx="7823881" cy="707886"/>
          </a:xfrm>
          <a:prstGeom prst="rect">
            <a:avLst/>
          </a:prstGeom>
        </p:spPr>
        <p:txBody>
          <a:bodyPr wrap="square">
            <a:spAutoFit/>
          </a:bodyPr>
          <a:lstStyle/>
          <a:p>
            <a:r>
              <a:rPr lang="zh-CN" altLang="en-US" sz="2000" dirty="0">
                <a:solidFill>
                  <a:schemeClr val="bg1"/>
                </a:solidFill>
                <a:cs typeface="Times New Roman" panose="02020603050405020304" pitchFamily="18" charset="0"/>
              </a:rPr>
              <a:t>一方面寿险代理人</a:t>
            </a:r>
            <a:r>
              <a:rPr lang="zh-CN" altLang="zh-CN" sz="2000" dirty="0">
                <a:solidFill>
                  <a:schemeClr val="bg1"/>
                </a:solidFill>
                <a:cs typeface="Times New Roman" panose="02020603050405020304" pitchFamily="18" charset="0"/>
              </a:rPr>
              <a:t>比保险公司的员工多缴纳了营业税，</a:t>
            </a:r>
            <a:r>
              <a:rPr lang="zh-CN" altLang="en-US" sz="2000" dirty="0">
                <a:solidFill>
                  <a:schemeClr val="bg1"/>
                </a:solidFill>
                <a:cs typeface="Times New Roman" panose="02020603050405020304" pitchFamily="18" charset="0"/>
              </a:rPr>
              <a:t>另一方面</a:t>
            </a:r>
            <a:r>
              <a:rPr lang="zh-CN" altLang="zh-CN" sz="2000" dirty="0">
                <a:solidFill>
                  <a:schemeClr val="bg1"/>
                </a:solidFill>
                <a:cs typeface="Times New Roman" panose="02020603050405020304" pitchFamily="18" charset="0"/>
              </a:rPr>
              <a:t>在个人所得税免征额方面也存在明显的不公平</a:t>
            </a:r>
            <a:r>
              <a:rPr lang="zh-CN" altLang="zh-CN" sz="2000" dirty="0">
                <a:solidFill>
                  <a:schemeClr val="bg1"/>
                </a:solidFill>
              </a:rPr>
              <a:t> </a:t>
            </a:r>
            <a:endParaRPr lang="zh-CN" altLang="en-US" sz="2000" dirty="0">
              <a:solidFill>
                <a:schemeClr val="bg1"/>
              </a:solidFill>
            </a:endParaRPr>
          </a:p>
        </p:txBody>
      </p:sp>
      <p:sp>
        <p:nvSpPr>
          <p:cNvPr id="7" name="矩形 6">
            <a:extLst>
              <a:ext uri="{FF2B5EF4-FFF2-40B4-BE49-F238E27FC236}">
                <a16:creationId xmlns:a16="http://schemas.microsoft.com/office/drawing/2014/main" id="{3E4A2D19-0AEA-8E47-898B-EDD67B9431AA}"/>
              </a:ext>
            </a:extLst>
          </p:cNvPr>
          <p:cNvSpPr/>
          <p:nvPr/>
        </p:nvSpPr>
        <p:spPr>
          <a:xfrm>
            <a:off x="2117595" y="3799441"/>
            <a:ext cx="8009149" cy="1015663"/>
          </a:xfrm>
          <a:prstGeom prst="rect">
            <a:avLst/>
          </a:prstGeom>
        </p:spPr>
        <p:txBody>
          <a:bodyPr wrap="square">
            <a:spAutoFit/>
          </a:bodyPr>
          <a:lstStyle/>
          <a:p>
            <a:r>
              <a:rPr lang="zh-CN" altLang="zh-CN" sz="2000" dirty="0">
                <a:solidFill>
                  <a:schemeClr val="bg1"/>
                </a:solidFill>
                <a:cs typeface="Times New Roman" panose="02020603050405020304" pitchFamily="18" charset="0"/>
              </a:rPr>
              <a:t>营业税改增值税的试点方案到</a:t>
            </a:r>
            <a:r>
              <a:rPr lang="en-US" altLang="zh-CN" sz="2000" dirty="0">
                <a:solidFill>
                  <a:schemeClr val="bg1"/>
                </a:solidFill>
                <a:cs typeface="Times New Roman" panose="02020603050405020304" pitchFamily="18" charset="0"/>
              </a:rPr>
              <a:t>2016</a:t>
            </a:r>
            <a:r>
              <a:rPr lang="zh-CN" altLang="zh-CN" sz="2000" dirty="0">
                <a:solidFill>
                  <a:schemeClr val="bg1"/>
                </a:solidFill>
                <a:cs typeface="Times New Roman" panose="02020603050405020304" pitchFamily="18" charset="0"/>
              </a:rPr>
              <a:t>年</a:t>
            </a:r>
            <a:r>
              <a:rPr lang="en-US" altLang="zh-CN" sz="2000" dirty="0">
                <a:solidFill>
                  <a:schemeClr val="bg1"/>
                </a:solidFill>
                <a:cs typeface="Times New Roman" panose="02020603050405020304" pitchFamily="18" charset="0"/>
              </a:rPr>
              <a:t>5</a:t>
            </a:r>
            <a:r>
              <a:rPr lang="zh-CN" altLang="zh-CN" sz="2000" dirty="0">
                <a:solidFill>
                  <a:schemeClr val="bg1"/>
                </a:solidFill>
                <a:cs typeface="Times New Roman" panose="02020603050405020304" pitchFamily="18" charset="0"/>
              </a:rPr>
              <a:t>月</a:t>
            </a:r>
            <a:r>
              <a:rPr lang="en-US" altLang="zh-CN" sz="2000" dirty="0">
                <a:solidFill>
                  <a:schemeClr val="bg1"/>
                </a:solidFill>
                <a:cs typeface="Times New Roman" panose="02020603050405020304" pitchFamily="18" charset="0"/>
              </a:rPr>
              <a:t>1</a:t>
            </a:r>
            <a:r>
              <a:rPr lang="zh-CN" altLang="zh-CN" sz="2000" dirty="0">
                <a:solidFill>
                  <a:schemeClr val="bg1"/>
                </a:solidFill>
                <a:cs typeface="Times New Roman" panose="02020603050405020304" pitchFamily="18" charset="0"/>
              </a:rPr>
              <a:t>日营改增在全国范围内全面推开，保险营销原有缴纳营业税变为增值税</a:t>
            </a:r>
            <a:r>
              <a:rPr lang="zh-CN" altLang="en-US" sz="2000" dirty="0">
                <a:solidFill>
                  <a:schemeClr val="bg1"/>
                </a:solidFill>
                <a:cs typeface="Times New Roman" panose="02020603050405020304" pitchFamily="18" charset="0"/>
              </a:rPr>
              <a:t>，但</a:t>
            </a:r>
            <a:r>
              <a:rPr lang="zh-CN" altLang="zh-CN" sz="2000" dirty="0">
                <a:solidFill>
                  <a:schemeClr val="bg1"/>
                </a:solidFill>
              </a:rPr>
              <a:t>总体来看，寿险营销员的税赋的确减轻了一些，但远不足以限制营销员流失，降低流失率 </a:t>
            </a:r>
            <a:endParaRPr lang="zh-CN" altLang="en-US" sz="2000" dirty="0">
              <a:solidFill>
                <a:schemeClr val="bg1"/>
              </a:solidFill>
            </a:endParaRPr>
          </a:p>
        </p:txBody>
      </p:sp>
    </p:spTree>
    <p:extLst>
      <p:ext uri="{BB962C8B-B14F-4D97-AF65-F5344CB8AC3E}">
        <p14:creationId xmlns:p14="http://schemas.microsoft.com/office/powerpoint/2010/main" val="165840875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par>
                                <p:cTn id="31" presetID="21" presetClass="entr" presetSubtype="1" fill="hold" nodeType="withEffect">
                                  <p:stCondLst>
                                    <p:cond delay="300"/>
                                  </p:stCondLst>
                                  <p:childTnLst>
                                    <p:set>
                                      <p:cBhvr>
                                        <p:cTn id="32" dur="1" fill="hold">
                                          <p:stCondLst>
                                            <p:cond delay="0"/>
                                          </p:stCondLst>
                                        </p:cTn>
                                        <p:tgtEl>
                                          <p:spTgt spid="60"/>
                                        </p:tgtEl>
                                        <p:attrNameLst>
                                          <p:attrName>style.visibility</p:attrName>
                                        </p:attrNameLst>
                                      </p:cBhvr>
                                      <p:to>
                                        <p:strVal val="visible"/>
                                      </p:to>
                                    </p:set>
                                    <p:animEffect transition="in" filter="wheel(1)">
                                      <p:cBhvr>
                                        <p:cTn id="33" dur="2000"/>
                                        <p:tgtEl>
                                          <p:spTgt spid="60"/>
                                        </p:tgtEl>
                                      </p:cBhvr>
                                    </p:animEffect>
                                  </p:childTnLst>
                                </p:cTn>
                              </p:par>
                              <p:par>
                                <p:cTn id="34" presetID="21" presetClass="entr" presetSubtype="1" fill="hold" nodeType="withEffect">
                                  <p:stCondLst>
                                    <p:cond delay="300"/>
                                  </p:stCondLst>
                                  <p:childTnLst>
                                    <p:set>
                                      <p:cBhvr>
                                        <p:cTn id="35" dur="1" fill="hold">
                                          <p:stCondLst>
                                            <p:cond delay="0"/>
                                          </p:stCondLst>
                                        </p:cTn>
                                        <p:tgtEl>
                                          <p:spTgt spid="98"/>
                                        </p:tgtEl>
                                        <p:attrNameLst>
                                          <p:attrName>style.visibility</p:attrName>
                                        </p:attrNameLst>
                                      </p:cBhvr>
                                      <p:to>
                                        <p:strVal val="visible"/>
                                      </p:to>
                                    </p:set>
                                    <p:animEffect transition="in" filter="wheel(1)">
                                      <p:cBhvr>
                                        <p:cTn id="36" dur="2000"/>
                                        <p:tgtEl>
                                          <p:spTgt spid="98"/>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104"/>
                                        </p:tgtEl>
                                        <p:attrNameLst>
                                          <p:attrName>style.visibility</p:attrName>
                                        </p:attrNameLst>
                                      </p:cBhvr>
                                      <p:to>
                                        <p:strVal val="visible"/>
                                      </p:to>
                                    </p:set>
                                    <p:animEffect transition="in" filter="wipe(left)">
                                      <p:cBhvr>
                                        <p:cTn id="39"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P spid="10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814860" y="189703"/>
            <a:ext cx="4121433"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400" dirty="0"/>
              <a:t>代理人制度问题产生原因</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8" name="组合 107">
            <a:extLst>
              <a:ext uri="{FF2B5EF4-FFF2-40B4-BE49-F238E27FC236}">
                <a16:creationId xmlns:a16="http://schemas.microsoft.com/office/drawing/2014/main" id="{728F47F1-CCF3-2D40-B49B-14EBD1600A6D}"/>
              </a:ext>
            </a:extLst>
          </p:cNvPr>
          <p:cNvGrpSpPr/>
          <p:nvPr/>
        </p:nvGrpSpPr>
        <p:grpSpPr>
          <a:xfrm>
            <a:off x="3721792" y="5658514"/>
            <a:ext cx="409142" cy="409142"/>
            <a:chOff x="972687" y="5316698"/>
            <a:chExt cx="409142" cy="409142"/>
          </a:xfrm>
        </p:grpSpPr>
        <p:sp>
          <p:nvSpPr>
            <p:cNvPr id="109" name="椭圆 108">
              <a:extLst>
                <a:ext uri="{FF2B5EF4-FFF2-40B4-BE49-F238E27FC236}">
                  <a16:creationId xmlns:a16="http://schemas.microsoft.com/office/drawing/2014/main" id="{9699DB9F-9A5B-2042-8366-03A446DAB750}"/>
                </a:ext>
              </a:extLst>
            </p:cNvPr>
            <p:cNvSpPr/>
            <p:nvPr/>
          </p:nvSpPr>
          <p:spPr>
            <a:xfrm>
              <a:off x="1142872" y="5486883"/>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6C158285-C239-4F40-A274-AE7E3DC9236A}"/>
                </a:ext>
              </a:extLst>
            </p:cNvPr>
            <p:cNvSpPr/>
            <p:nvPr/>
          </p:nvSpPr>
          <p:spPr>
            <a:xfrm>
              <a:off x="972687" y="5316698"/>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1" name="组合 150">
            <a:extLst>
              <a:ext uri="{FF2B5EF4-FFF2-40B4-BE49-F238E27FC236}">
                <a16:creationId xmlns:a16="http://schemas.microsoft.com/office/drawing/2014/main" id="{A6E12A61-2F16-3D4A-B511-F636D6943DB0}"/>
              </a:ext>
            </a:extLst>
          </p:cNvPr>
          <p:cNvGrpSpPr/>
          <p:nvPr/>
        </p:nvGrpSpPr>
        <p:grpSpPr>
          <a:xfrm>
            <a:off x="2235235" y="1608639"/>
            <a:ext cx="582397" cy="899000"/>
            <a:chOff x="7467600" y="2190750"/>
            <a:chExt cx="457200" cy="1143000"/>
          </a:xfrm>
        </p:grpSpPr>
        <p:sp>
          <p:nvSpPr>
            <p:cNvPr id="152" name="菱形 151">
              <a:extLst>
                <a:ext uri="{FF2B5EF4-FFF2-40B4-BE49-F238E27FC236}">
                  <a16:creationId xmlns:a16="http://schemas.microsoft.com/office/drawing/2014/main" id="{B4FAACBD-525F-964A-81CF-EBE63AD54137}"/>
                </a:ext>
              </a:extLst>
            </p:cNvPr>
            <p:cNvSpPr/>
            <p:nvPr/>
          </p:nvSpPr>
          <p:spPr>
            <a:xfrm>
              <a:off x="7467600" y="2190750"/>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文本框 136">
              <a:extLst>
                <a:ext uri="{FF2B5EF4-FFF2-40B4-BE49-F238E27FC236}">
                  <a16:creationId xmlns:a16="http://schemas.microsoft.com/office/drawing/2014/main" id="{E5A7F1B3-1A7C-F74B-9222-B0D4ADF998F1}"/>
                </a:ext>
              </a:extLst>
            </p:cNvPr>
            <p:cNvSpPr txBox="1"/>
            <p:nvPr/>
          </p:nvSpPr>
          <p:spPr>
            <a:xfrm>
              <a:off x="7551397" y="2496071"/>
              <a:ext cx="320922"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1</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154" name="组合 153">
            <a:extLst>
              <a:ext uri="{FF2B5EF4-FFF2-40B4-BE49-F238E27FC236}">
                <a16:creationId xmlns:a16="http://schemas.microsoft.com/office/drawing/2014/main" id="{DC15FBB5-EB1B-154B-856C-ECC4347479D4}"/>
              </a:ext>
            </a:extLst>
          </p:cNvPr>
          <p:cNvGrpSpPr/>
          <p:nvPr/>
        </p:nvGrpSpPr>
        <p:grpSpPr>
          <a:xfrm>
            <a:off x="3128551" y="2661218"/>
            <a:ext cx="468350" cy="870018"/>
            <a:chOff x="7467600" y="3598636"/>
            <a:chExt cx="457200" cy="1143000"/>
          </a:xfrm>
        </p:grpSpPr>
        <p:sp>
          <p:nvSpPr>
            <p:cNvPr id="155" name="菱形 154">
              <a:extLst>
                <a:ext uri="{FF2B5EF4-FFF2-40B4-BE49-F238E27FC236}">
                  <a16:creationId xmlns:a16="http://schemas.microsoft.com/office/drawing/2014/main" id="{180F5574-46D6-F94C-AA91-3FE595BDB779}"/>
                </a:ext>
              </a:extLst>
            </p:cNvPr>
            <p:cNvSpPr/>
            <p:nvPr/>
          </p:nvSpPr>
          <p:spPr>
            <a:xfrm>
              <a:off x="7467600" y="3598636"/>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文本框 137">
              <a:extLst>
                <a:ext uri="{FF2B5EF4-FFF2-40B4-BE49-F238E27FC236}">
                  <a16:creationId xmlns:a16="http://schemas.microsoft.com/office/drawing/2014/main" id="{F1619923-1427-F244-BAD2-97CF51D1E1AC}"/>
                </a:ext>
              </a:extLst>
            </p:cNvPr>
            <p:cNvSpPr txBox="1"/>
            <p:nvPr/>
          </p:nvSpPr>
          <p:spPr>
            <a:xfrm>
              <a:off x="7522368" y="3874929"/>
              <a:ext cx="389850"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2</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157" name="组合 156">
            <a:extLst>
              <a:ext uri="{FF2B5EF4-FFF2-40B4-BE49-F238E27FC236}">
                <a16:creationId xmlns:a16="http://schemas.microsoft.com/office/drawing/2014/main" id="{29CAD713-1FC2-2048-82F0-4CDFFA65F5D9}"/>
              </a:ext>
            </a:extLst>
          </p:cNvPr>
          <p:cNvGrpSpPr/>
          <p:nvPr/>
        </p:nvGrpSpPr>
        <p:grpSpPr>
          <a:xfrm>
            <a:off x="4038521" y="3605181"/>
            <a:ext cx="482718" cy="974387"/>
            <a:chOff x="7467600" y="5006522"/>
            <a:chExt cx="457200" cy="1143000"/>
          </a:xfrm>
        </p:grpSpPr>
        <p:sp>
          <p:nvSpPr>
            <p:cNvPr id="158" name="菱形 157">
              <a:extLst>
                <a:ext uri="{FF2B5EF4-FFF2-40B4-BE49-F238E27FC236}">
                  <a16:creationId xmlns:a16="http://schemas.microsoft.com/office/drawing/2014/main" id="{7CFA939C-2EF4-D541-9230-A92A9B16F967}"/>
                </a:ext>
              </a:extLst>
            </p:cNvPr>
            <p:cNvSpPr/>
            <p:nvPr/>
          </p:nvSpPr>
          <p:spPr>
            <a:xfrm>
              <a:off x="7467600" y="5006522"/>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文本框 138">
              <a:extLst>
                <a:ext uri="{FF2B5EF4-FFF2-40B4-BE49-F238E27FC236}">
                  <a16:creationId xmlns:a16="http://schemas.microsoft.com/office/drawing/2014/main" id="{BF63A54F-51C6-E148-ADAF-CCF19554A559}"/>
                </a:ext>
              </a:extLst>
            </p:cNvPr>
            <p:cNvSpPr txBox="1"/>
            <p:nvPr/>
          </p:nvSpPr>
          <p:spPr>
            <a:xfrm>
              <a:off x="7522368" y="5297329"/>
              <a:ext cx="389850" cy="584775"/>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3</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160" name="组合 159">
            <a:extLst>
              <a:ext uri="{FF2B5EF4-FFF2-40B4-BE49-F238E27FC236}">
                <a16:creationId xmlns:a16="http://schemas.microsoft.com/office/drawing/2014/main" id="{67B8B9D2-80BF-8241-92F9-9991A6167C76}"/>
              </a:ext>
            </a:extLst>
          </p:cNvPr>
          <p:cNvGrpSpPr/>
          <p:nvPr/>
        </p:nvGrpSpPr>
        <p:grpSpPr>
          <a:xfrm>
            <a:off x="2649304" y="1608639"/>
            <a:ext cx="4353729" cy="900416"/>
            <a:chOff x="7767638" y="2180430"/>
            <a:chExt cx="3417815" cy="1144800"/>
          </a:xfrm>
        </p:grpSpPr>
        <p:sp>
          <p:nvSpPr>
            <p:cNvPr id="161" name="任意多边形 74">
              <a:extLst>
                <a:ext uri="{FF2B5EF4-FFF2-40B4-BE49-F238E27FC236}">
                  <a16:creationId xmlns:a16="http://schemas.microsoft.com/office/drawing/2014/main" id="{1F7302A3-0B88-3046-9C2C-A8C857C88405}"/>
                </a:ext>
              </a:extLst>
            </p:cNvPr>
            <p:cNvSpPr/>
            <p:nvPr/>
          </p:nvSpPr>
          <p:spPr>
            <a:xfrm>
              <a:off x="7767638" y="2180430"/>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文本框 139">
              <a:extLst>
                <a:ext uri="{FF2B5EF4-FFF2-40B4-BE49-F238E27FC236}">
                  <a16:creationId xmlns:a16="http://schemas.microsoft.com/office/drawing/2014/main" id="{FF6517C0-FA4A-E643-AE60-8B4B52C96C84}"/>
                </a:ext>
              </a:extLst>
            </p:cNvPr>
            <p:cNvSpPr txBox="1"/>
            <p:nvPr/>
          </p:nvSpPr>
          <p:spPr>
            <a:xfrm flipH="1">
              <a:off x="8076400" y="2504975"/>
              <a:ext cx="3109053" cy="508705"/>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寿险代理人的法制不健全</a:t>
              </a:r>
            </a:p>
          </p:txBody>
        </p:sp>
      </p:grpSp>
      <p:grpSp>
        <p:nvGrpSpPr>
          <p:cNvPr id="163" name="组合 162">
            <a:extLst>
              <a:ext uri="{FF2B5EF4-FFF2-40B4-BE49-F238E27FC236}">
                <a16:creationId xmlns:a16="http://schemas.microsoft.com/office/drawing/2014/main" id="{C29416CA-A1A5-114B-A00B-A0744955D16C}"/>
              </a:ext>
            </a:extLst>
          </p:cNvPr>
          <p:cNvGrpSpPr/>
          <p:nvPr/>
        </p:nvGrpSpPr>
        <p:grpSpPr>
          <a:xfrm>
            <a:off x="3483406" y="2661218"/>
            <a:ext cx="4258356" cy="871388"/>
            <a:chOff x="7767638" y="3588316"/>
            <a:chExt cx="2929391" cy="1144800"/>
          </a:xfrm>
        </p:grpSpPr>
        <p:sp>
          <p:nvSpPr>
            <p:cNvPr id="164" name="任意多边形 77">
              <a:extLst>
                <a:ext uri="{FF2B5EF4-FFF2-40B4-BE49-F238E27FC236}">
                  <a16:creationId xmlns:a16="http://schemas.microsoft.com/office/drawing/2014/main" id="{DECCC9A9-45F7-DF40-BFB6-77014F9D0666}"/>
                </a:ext>
              </a:extLst>
            </p:cNvPr>
            <p:cNvSpPr/>
            <p:nvPr/>
          </p:nvSpPr>
          <p:spPr>
            <a:xfrm>
              <a:off x="7767638" y="3588316"/>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文本框 140">
              <a:extLst>
                <a:ext uri="{FF2B5EF4-FFF2-40B4-BE49-F238E27FC236}">
                  <a16:creationId xmlns:a16="http://schemas.microsoft.com/office/drawing/2014/main" id="{2EB4DA1F-F727-774D-A5EA-24858E7E8A7A}"/>
                </a:ext>
              </a:extLst>
            </p:cNvPr>
            <p:cNvSpPr txBox="1"/>
            <p:nvPr/>
          </p:nvSpPr>
          <p:spPr>
            <a:xfrm flipH="1">
              <a:off x="8049997" y="3850542"/>
              <a:ext cx="2647032" cy="525651"/>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营销队伍脱落严重后盲目扩充</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166" name="组合 165">
            <a:extLst>
              <a:ext uri="{FF2B5EF4-FFF2-40B4-BE49-F238E27FC236}">
                <a16:creationId xmlns:a16="http://schemas.microsoft.com/office/drawing/2014/main" id="{ACB0AF30-54EC-DA47-BCAB-B6528708FE23}"/>
              </a:ext>
            </a:extLst>
          </p:cNvPr>
          <p:cNvGrpSpPr/>
          <p:nvPr/>
        </p:nvGrpSpPr>
        <p:grpSpPr>
          <a:xfrm>
            <a:off x="4409994" y="3644348"/>
            <a:ext cx="4939306" cy="957445"/>
            <a:chOff x="7842745" y="4963413"/>
            <a:chExt cx="2944222" cy="1144800"/>
          </a:xfrm>
        </p:grpSpPr>
        <p:sp>
          <p:nvSpPr>
            <p:cNvPr id="167" name="任意多边形 80">
              <a:extLst>
                <a:ext uri="{FF2B5EF4-FFF2-40B4-BE49-F238E27FC236}">
                  <a16:creationId xmlns:a16="http://schemas.microsoft.com/office/drawing/2014/main" id="{FC3CCFD3-9921-5B40-924C-68C1D16FA203}"/>
                </a:ext>
              </a:extLst>
            </p:cNvPr>
            <p:cNvSpPr/>
            <p:nvPr/>
          </p:nvSpPr>
          <p:spPr>
            <a:xfrm>
              <a:off x="7842745" y="4963413"/>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文本框 141">
              <a:extLst>
                <a:ext uri="{FF2B5EF4-FFF2-40B4-BE49-F238E27FC236}">
                  <a16:creationId xmlns:a16="http://schemas.microsoft.com/office/drawing/2014/main" id="{5C94F3B5-5F71-8641-8C23-34125822A55A}"/>
                </a:ext>
              </a:extLst>
            </p:cNvPr>
            <p:cNvSpPr txBox="1"/>
            <p:nvPr/>
          </p:nvSpPr>
          <p:spPr>
            <a:xfrm flipH="1">
              <a:off x="8139935" y="5274136"/>
              <a:ext cx="2647032" cy="478404"/>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面对竞争压力，公司竭力降低成本</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grpSp>
        <p:nvGrpSpPr>
          <p:cNvPr id="169" name="组合 168">
            <a:extLst>
              <a:ext uri="{FF2B5EF4-FFF2-40B4-BE49-F238E27FC236}">
                <a16:creationId xmlns:a16="http://schemas.microsoft.com/office/drawing/2014/main" id="{2BBEB043-60DE-E74D-B1FF-15B2D621574C}"/>
              </a:ext>
            </a:extLst>
          </p:cNvPr>
          <p:cNvGrpSpPr/>
          <p:nvPr/>
        </p:nvGrpSpPr>
        <p:grpSpPr>
          <a:xfrm>
            <a:off x="5108807" y="4659972"/>
            <a:ext cx="482718" cy="974387"/>
            <a:chOff x="7467600" y="5006522"/>
            <a:chExt cx="457200" cy="1143000"/>
          </a:xfrm>
        </p:grpSpPr>
        <p:sp>
          <p:nvSpPr>
            <p:cNvPr id="170" name="菱形 169">
              <a:extLst>
                <a:ext uri="{FF2B5EF4-FFF2-40B4-BE49-F238E27FC236}">
                  <a16:creationId xmlns:a16="http://schemas.microsoft.com/office/drawing/2014/main" id="{43728BF7-FFF8-8C43-8B09-CE67E6A4CD92}"/>
                </a:ext>
              </a:extLst>
            </p:cNvPr>
            <p:cNvSpPr/>
            <p:nvPr/>
          </p:nvSpPr>
          <p:spPr>
            <a:xfrm>
              <a:off x="7467600" y="5006522"/>
              <a:ext cx="457200" cy="1143000"/>
            </a:xfrm>
            <a:prstGeom prst="diamond">
              <a:avLst/>
            </a:prstGeom>
            <a:noFill/>
            <a:ln w="3810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1" name="文本框 138">
              <a:extLst>
                <a:ext uri="{FF2B5EF4-FFF2-40B4-BE49-F238E27FC236}">
                  <a16:creationId xmlns:a16="http://schemas.microsoft.com/office/drawing/2014/main" id="{75DF168B-2FB0-FD41-A386-5CBE14A098FC}"/>
                </a:ext>
              </a:extLst>
            </p:cNvPr>
            <p:cNvSpPr txBox="1"/>
            <p:nvPr/>
          </p:nvSpPr>
          <p:spPr>
            <a:xfrm>
              <a:off x="7522368" y="5297329"/>
              <a:ext cx="369241" cy="685968"/>
            </a:xfrm>
            <a:prstGeom prst="rect">
              <a:avLst/>
            </a:prstGeom>
            <a:noFill/>
          </p:spPr>
          <p:txBody>
            <a:bodyPr wrap="none" rtlCol="0">
              <a:spAutoFit/>
            </a:bodyPr>
            <a:lstStyle/>
            <a:p>
              <a:r>
                <a:rPr lang="en-US" altLang="zh-CN" sz="3200" dirty="0">
                  <a:solidFill>
                    <a:schemeClr val="bg1"/>
                  </a:solidFill>
                  <a:latin typeface="汉仪菱心体简" panose="02010609000101010101" pitchFamily="49" charset="-122"/>
                  <a:ea typeface="汉仪菱心体简" panose="02010609000101010101" pitchFamily="49" charset="-122"/>
                </a:rPr>
                <a:t>4</a:t>
              </a:r>
              <a:endParaRPr lang="zh-CN" altLang="en-US" sz="32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172" name="组合 171">
            <a:extLst>
              <a:ext uri="{FF2B5EF4-FFF2-40B4-BE49-F238E27FC236}">
                <a16:creationId xmlns:a16="http://schemas.microsoft.com/office/drawing/2014/main" id="{22D8AFB7-A4D9-9C4A-A457-85DA55571A5C}"/>
              </a:ext>
            </a:extLst>
          </p:cNvPr>
          <p:cNvGrpSpPr/>
          <p:nvPr/>
        </p:nvGrpSpPr>
        <p:grpSpPr>
          <a:xfrm>
            <a:off x="5477241" y="4701067"/>
            <a:ext cx="4440732" cy="957445"/>
            <a:chOff x="7842745" y="4963413"/>
            <a:chExt cx="2995629" cy="1144800"/>
          </a:xfrm>
        </p:grpSpPr>
        <p:sp>
          <p:nvSpPr>
            <p:cNvPr id="173" name="任意多边形 86">
              <a:extLst>
                <a:ext uri="{FF2B5EF4-FFF2-40B4-BE49-F238E27FC236}">
                  <a16:creationId xmlns:a16="http://schemas.microsoft.com/office/drawing/2014/main" id="{5A4CC5FC-46AB-2E49-B58F-3B00DA5D3892}"/>
                </a:ext>
              </a:extLst>
            </p:cNvPr>
            <p:cNvSpPr/>
            <p:nvPr/>
          </p:nvSpPr>
          <p:spPr>
            <a:xfrm>
              <a:off x="7842745" y="4963413"/>
              <a:ext cx="2846070" cy="1144800"/>
            </a:xfrm>
            <a:custGeom>
              <a:avLst/>
              <a:gdLst>
                <a:gd name="connsiteX0" fmla="*/ 0 w 2846070"/>
                <a:gd name="connsiteY0" fmla="*/ 0 h 1144800"/>
                <a:gd name="connsiteX1" fmla="*/ 2617470 w 2846070"/>
                <a:gd name="connsiteY1" fmla="*/ 0 h 1144800"/>
                <a:gd name="connsiteX2" fmla="*/ 2617470 w 2846070"/>
                <a:gd name="connsiteY2" fmla="*/ 900 h 1144800"/>
                <a:gd name="connsiteX3" fmla="*/ 2846070 w 2846070"/>
                <a:gd name="connsiteY3" fmla="*/ 572400 h 1144800"/>
                <a:gd name="connsiteX4" fmla="*/ 2617470 w 2846070"/>
                <a:gd name="connsiteY4" fmla="*/ 1143900 h 1144800"/>
                <a:gd name="connsiteX5" fmla="*/ 2617470 w 2846070"/>
                <a:gd name="connsiteY5" fmla="*/ 1144800 h 1144800"/>
                <a:gd name="connsiteX6" fmla="*/ 0 w 2846070"/>
                <a:gd name="connsiteY6" fmla="*/ 1144800 h 1144800"/>
                <a:gd name="connsiteX7" fmla="*/ 0 w 2846070"/>
                <a:gd name="connsiteY7" fmla="*/ 1142710 h 1144800"/>
                <a:gd name="connsiteX8" fmla="*/ 476 w 2846070"/>
                <a:gd name="connsiteY8" fmla="*/ 1143900 h 1144800"/>
                <a:gd name="connsiteX9" fmla="*/ 229076 w 2846070"/>
                <a:gd name="connsiteY9" fmla="*/ 572400 h 1144800"/>
                <a:gd name="connsiteX10" fmla="*/ 476 w 2846070"/>
                <a:gd name="connsiteY10" fmla="*/ 900 h 1144800"/>
                <a:gd name="connsiteX11" fmla="*/ 0 w 2846070"/>
                <a:gd name="connsiteY11" fmla="*/ 2090 h 11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46070" h="1144800">
                  <a:moveTo>
                    <a:pt x="0" y="0"/>
                  </a:moveTo>
                  <a:lnTo>
                    <a:pt x="2617470" y="0"/>
                  </a:lnTo>
                  <a:lnTo>
                    <a:pt x="2617470" y="900"/>
                  </a:lnTo>
                  <a:lnTo>
                    <a:pt x="2846070" y="572400"/>
                  </a:lnTo>
                  <a:lnTo>
                    <a:pt x="2617470" y="1143900"/>
                  </a:lnTo>
                  <a:lnTo>
                    <a:pt x="2617470" y="1144800"/>
                  </a:lnTo>
                  <a:lnTo>
                    <a:pt x="0" y="1144800"/>
                  </a:lnTo>
                  <a:lnTo>
                    <a:pt x="0" y="1142710"/>
                  </a:lnTo>
                  <a:lnTo>
                    <a:pt x="476" y="1143900"/>
                  </a:lnTo>
                  <a:lnTo>
                    <a:pt x="229076" y="572400"/>
                  </a:lnTo>
                  <a:lnTo>
                    <a:pt x="476" y="900"/>
                  </a:lnTo>
                  <a:lnTo>
                    <a:pt x="0" y="209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 name="文本框 141">
              <a:extLst>
                <a:ext uri="{FF2B5EF4-FFF2-40B4-BE49-F238E27FC236}">
                  <a16:creationId xmlns:a16="http://schemas.microsoft.com/office/drawing/2014/main" id="{377921A5-0641-3447-A5FD-4E07BA83BC42}"/>
                </a:ext>
              </a:extLst>
            </p:cNvPr>
            <p:cNvSpPr txBox="1"/>
            <p:nvPr/>
          </p:nvSpPr>
          <p:spPr>
            <a:xfrm flipH="1">
              <a:off x="8191342" y="5259682"/>
              <a:ext cx="2647032" cy="846407"/>
            </a:xfrm>
            <a:prstGeom prst="rect">
              <a:avLst/>
            </a:prstGeom>
            <a:no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税收制度存在重复征税的问题 </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0229802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8"/>
                                            </p:tgtEl>
                                            <p:attrNameLst>
                                              <p:attrName>style.visibility</p:attrName>
                                            </p:attrNameLst>
                                          </p:cBhvr>
                                          <p:to>
                                            <p:strVal val="visible"/>
                                          </p:to>
                                        </p:set>
                                        <p:animEffect transition="in" filter="fade">
                                          <p:cBhvr>
                                            <p:cTn id="34" dur="500"/>
                                            <p:tgtEl>
                                              <p:spTgt spid="108"/>
                                            </p:tgtEl>
                                          </p:cBhvr>
                                        </p:animEffect>
                                      </p:childTnLst>
                                    </p:cTn>
                                  </p:par>
                                </p:childTnLst>
                              </p:cTn>
                            </p:par>
                            <p:par>
                              <p:cTn id="35" fill="hold">
                                <p:stCondLst>
                                  <p:cond delay="8700"/>
                                </p:stCondLst>
                                <p:childTnLst>
                                  <p:par>
                                    <p:cTn id="36" presetID="2" presetClass="entr" presetSubtype="2" fill="hold" nodeType="afterEffect" p14:presetBounceEnd="40000">
                                      <p:stCondLst>
                                        <p:cond delay="0"/>
                                      </p:stCondLst>
                                      <p:childTnLst>
                                        <p:set>
                                          <p:cBhvr>
                                            <p:cTn id="37" dur="1" fill="hold">
                                              <p:stCondLst>
                                                <p:cond delay="0"/>
                                              </p:stCondLst>
                                            </p:cTn>
                                            <p:tgtEl>
                                              <p:spTgt spid="151"/>
                                            </p:tgtEl>
                                            <p:attrNameLst>
                                              <p:attrName>style.visibility</p:attrName>
                                            </p:attrNameLst>
                                          </p:cBhvr>
                                          <p:to>
                                            <p:strVal val="visible"/>
                                          </p:to>
                                        </p:set>
                                        <p:anim calcmode="lin" valueType="num" p14:bounceEnd="40000">
                                          <p:cBhvr additive="base">
                                            <p:cTn id="38" dur="10" fill="hold"/>
                                            <p:tgtEl>
                                              <p:spTgt spid="151"/>
                                            </p:tgtEl>
                                            <p:attrNameLst>
                                              <p:attrName>ppt_x</p:attrName>
                                            </p:attrNameLst>
                                          </p:cBhvr>
                                          <p:tavLst>
                                            <p:tav tm="0">
                                              <p:val>
                                                <p:strVal val="1+#ppt_w/2"/>
                                              </p:val>
                                            </p:tav>
                                            <p:tav tm="100000">
                                              <p:val>
                                                <p:strVal val="#ppt_x"/>
                                              </p:val>
                                            </p:tav>
                                          </p:tavLst>
                                        </p:anim>
                                        <p:anim calcmode="lin" valueType="num" p14:bounceEnd="40000">
                                          <p:cBhvr additive="base">
                                            <p:cTn id="39" dur="10" fill="hold"/>
                                            <p:tgtEl>
                                              <p:spTgt spid="151"/>
                                            </p:tgtEl>
                                            <p:attrNameLst>
                                              <p:attrName>ppt_y</p:attrName>
                                            </p:attrNameLst>
                                          </p:cBhvr>
                                          <p:tavLst>
                                            <p:tav tm="0">
                                              <p:val>
                                                <p:strVal val="#ppt_y"/>
                                              </p:val>
                                            </p:tav>
                                            <p:tav tm="100000">
                                              <p:val>
                                                <p:strVal val="#ppt_y"/>
                                              </p:val>
                                            </p:tav>
                                          </p:tavLst>
                                        </p:anim>
                                      </p:childTnLst>
                                    </p:cTn>
                                  </p:par>
                                  <p:par>
                                    <p:cTn id="40" presetID="22" presetClass="entr" presetSubtype="8" fill="hold" nodeType="withEffect">
                                      <p:stCondLst>
                                        <p:cond delay="0"/>
                                      </p:stCondLst>
                                      <p:childTnLst>
                                        <p:set>
                                          <p:cBhvr>
                                            <p:cTn id="41" dur="1" fill="hold">
                                              <p:stCondLst>
                                                <p:cond delay="0"/>
                                              </p:stCondLst>
                                            </p:cTn>
                                            <p:tgtEl>
                                              <p:spTgt spid="160"/>
                                            </p:tgtEl>
                                            <p:attrNameLst>
                                              <p:attrName>style.visibility</p:attrName>
                                            </p:attrNameLst>
                                          </p:cBhvr>
                                          <p:to>
                                            <p:strVal val="visible"/>
                                          </p:to>
                                        </p:set>
                                        <p:animEffect transition="in" filter="wipe(left)">
                                          <p:cBhvr>
                                            <p:cTn id="42" dur="750"/>
                                            <p:tgtEl>
                                              <p:spTgt spid="160"/>
                                            </p:tgtEl>
                                          </p:cBhvr>
                                        </p:animEffect>
                                      </p:childTnLst>
                                    </p:cTn>
                                  </p:par>
                                </p:childTnLst>
                              </p:cTn>
                            </p:par>
                            <p:par>
                              <p:cTn id="43" fill="hold">
                                <p:stCondLst>
                                  <p:cond delay="9450"/>
                                </p:stCondLst>
                                <p:childTnLst>
                                  <p:par>
                                    <p:cTn id="44" presetID="2" presetClass="entr" presetSubtype="2" fill="hold" nodeType="afterEffect" p14:presetBounceEnd="40000">
                                      <p:stCondLst>
                                        <p:cond delay="0"/>
                                      </p:stCondLst>
                                      <p:childTnLst>
                                        <p:set>
                                          <p:cBhvr>
                                            <p:cTn id="45" dur="1" fill="hold">
                                              <p:stCondLst>
                                                <p:cond delay="0"/>
                                              </p:stCondLst>
                                            </p:cTn>
                                            <p:tgtEl>
                                              <p:spTgt spid="154"/>
                                            </p:tgtEl>
                                            <p:attrNameLst>
                                              <p:attrName>style.visibility</p:attrName>
                                            </p:attrNameLst>
                                          </p:cBhvr>
                                          <p:to>
                                            <p:strVal val="visible"/>
                                          </p:to>
                                        </p:set>
                                        <p:anim calcmode="lin" valueType="num" p14:bounceEnd="40000">
                                          <p:cBhvr additive="base">
                                            <p:cTn id="46" dur="750" fill="hold"/>
                                            <p:tgtEl>
                                              <p:spTgt spid="154"/>
                                            </p:tgtEl>
                                            <p:attrNameLst>
                                              <p:attrName>ppt_x</p:attrName>
                                            </p:attrNameLst>
                                          </p:cBhvr>
                                          <p:tavLst>
                                            <p:tav tm="0">
                                              <p:val>
                                                <p:strVal val="1+#ppt_w/2"/>
                                              </p:val>
                                            </p:tav>
                                            <p:tav tm="100000">
                                              <p:val>
                                                <p:strVal val="#ppt_x"/>
                                              </p:val>
                                            </p:tav>
                                          </p:tavLst>
                                        </p:anim>
                                        <p:anim calcmode="lin" valueType="num" p14:bounceEnd="40000">
                                          <p:cBhvr additive="base">
                                            <p:cTn id="47" dur="750" fill="hold"/>
                                            <p:tgtEl>
                                              <p:spTgt spid="154"/>
                                            </p:tgtEl>
                                            <p:attrNameLst>
                                              <p:attrName>ppt_y</p:attrName>
                                            </p:attrNameLst>
                                          </p:cBhvr>
                                          <p:tavLst>
                                            <p:tav tm="0">
                                              <p:val>
                                                <p:strVal val="#ppt_y"/>
                                              </p:val>
                                            </p:tav>
                                            <p:tav tm="100000">
                                              <p:val>
                                                <p:strVal val="#ppt_y"/>
                                              </p:val>
                                            </p:tav>
                                          </p:tavLst>
                                        </p:anim>
                                      </p:childTnLst>
                                    </p:cTn>
                                  </p:par>
                                </p:childTnLst>
                              </p:cTn>
                            </p:par>
                            <p:par>
                              <p:cTn id="48" fill="hold">
                                <p:stCondLst>
                                  <p:cond delay="10200"/>
                                </p:stCondLst>
                                <p:childTnLst>
                                  <p:par>
                                    <p:cTn id="49" presetID="22" presetClass="entr" presetSubtype="8" fill="hold" nodeType="afterEffect">
                                      <p:stCondLst>
                                        <p:cond delay="0"/>
                                      </p:stCondLst>
                                      <p:childTnLst>
                                        <p:set>
                                          <p:cBhvr>
                                            <p:cTn id="50" dur="1" fill="hold">
                                              <p:stCondLst>
                                                <p:cond delay="0"/>
                                              </p:stCondLst>
                                            </p:cTn>
                                            <p:tgtEl>
                                              <p:spTgt spid="163"/>
                                            </p:tgtEl>
                                            <p:attrNameLst>
                                              <p:attrName>style.visibility</p:attrName>
                                            </p:attrNameLst>
                                          </p:cBhvr>
                                          <p:to>
                                            <p:strVal val="visible"/>
                                          </p:to>
                                        </p:set>
                                        <p:animEffect transition="in" filter="wipe(left)">
                                          <p:cBhvr>
                                            <p:cTn id="51" dur="750"/>
                                            <p:tgtEl>
                                              <p:spTgt spid="163"/>
                                            </p:tgtEl>
                                          </p:cBhvr>
                                        </p:animEffect>
                                      </p:childTnLst>
                                    </p:cTn>
                                  </p:par>
                                </p:childTnLst>
                              </p:cTn>
                            </p:par>
                            <p:par>
                              <p:cTn id="52" fill="hold">
                                <p:stCondLst>
                                  <p:cond delay="10950"/>
                                </p:stCondLst>
                                <p:childTnLst>
                                  <p:par>
                                    <p:cTn id="53" presetID="2" presetClass="entr" presetSubtype="2" fill="hold" nodeType="afterEffect" p14:presetBounceEnd="40000">
                                      <p:stCondLst>
                                        <p:cond delay="0"/>
                                      </p:stCondLst>
                                      <p:childTnLst>
                                        <p:set>
                                          <p:cBhvr>
                                            <p:cTn id="54" dur="1" fill="hold">
                                              <p:stCondLst>
                                                <p:cond delay="0"/>
                                              </p:stCondLst>
                                            </p:cTn>
                                            <p:tgtEl>
                                              <p:spTgt spid="157"/>
                                            </p:tgtEl>
                                            <p:attrNameLst>
                                              <p:attrName>style.visibility</p:attrName>
                                            </p:attrNameLst>
                                          </p:cBhvr>
                                          <p:to>
                                            <p:strVal val="visible"/>
                                          </p:to>
                                        </p:set>
                                        <p:anim calcmode="lin" valueType="num" p14:bounceEnd="40000">
                                          <p:cBhvr additive="base">
                                            <p:cTn id="55" dur="750" fill="hold"/>
                                            <p:tgtEl>
                                              <p:spTgt spid="157"/>
                                            </p:tgtEl>
                                            <p:attrNameLst>
                                              <p:attrName>ppt_x</p:attrName>
                                            </p:attrNameLst>
                                          </p:cBhvr>
                                          <p:tavLst>
                                            <p:tav tm="0">
                                              <p:val>
                                                <p:strVal val="1+#ppt_w/2"/>
                                              </p:val>
                                            </p:tav>
                                            <p:tav tm="100000">
                                              <p:val>
                                                <p:strVal val="#ppt_x"/>
                                              </p:val>
                                            </p:tav>
                                          </p:tavLst>
                                        </p:anim>
                                        <p:anim calcmode="lin" valueType="num" p14:bounceEnd="40000">
                                          <p:cBhvr additive="base">
                                            <p:cTn id="56" dur="750" fill="hold"/>
                                            <p:tgtEl>
                                              <p:spTgt spid="157"/>
                                            </p:tgtEl>
                                            <p:attrNameLst>
                                              <p:attrName>ppt_y</p:attrName>
                                            </p:attrNameLst>
                                          </p:cBhvr>
                                          <p:tavLst>
                                            <p:tav tm="0">
                                              <p:val>
                                                <p:strVal val="#ppt_y"/>
                                              </p:val>
                                            </p:tav>
                                            <p:tav tm="100000">
                                              <p:val>
                                                <p:strVal val="#ppt_y"/>
                                              </p:val>
                                            </p:tav>
                                          </p:tavLst>
                                        </p:anim>
                                      </p:childTnLst>
                                    </p:cTn>
                                  </p:par>
                                </p:childTnLst>
                              </p:cTn>
                            </p:par>
                            <p:par>
                              <p:cTn id="57" fill="hold">
                                <p:stCondLst>
                                  <p:cond delay="11700"/>
                                </p:stCondLst>
                                <p:childTnLst>
                                  <p:par>
                                    <p:cTn id="58" presetID="22" presetClass="entr" presetSubtype="8" fill="hold" nodeType="afterEffect">
                                      <p:stCondLst>
                                        <p:cond delay="0"/>
                                      </p:stCondLst>
                                      <p:childTnLst>
                                        <p:set>
                                          <p:cBhvr>
                                            <p:cTn id="59" dur="1" fill="hold">
                                              <p:stCondLst>
                                                <p:cond delay="0"/>
                                              </p:stCondLst>
                                            </p:cTn>
                                            <p:tgtEl>
                                              <p:spTgt spid="166"/>
                                            </p:tgtEl>
                                            <p:attrNameLst>
                                              <p:attrName>style.visibility</p:attrName>
                                            </p:attrNameLst>
                                          </p:cBhvr>
                                          <p:to>
                                            <p:strVal val="visible"/>
                                          </p:to>
                                        </p:set>
                                        <p:animEffect transition="in" filter="wipe(left)">
                                          <p:cBhvr>
                                            <p:cTn id="60" dur="750"/>
                                            <p:tgtEl>
                                              <p:spTgt spid="166"/>
                                            </p:tgtEl>
                                          </p:cBhvr>
                                        </p:animEffect>
                                      </p:childTnLst>
                                    </p:cTn>
                                  </p:par>
                                </p:childTnLst>
                              </p:cTn>
                            </p:par>
                            <p:par>
                              <p:cTn id="61" fill="hold">
                                <p:stCondLst>
                                  <p:cond delay="12450"/>
                                </p:stCondLst>
                                <p:childTnLst>
                                  <p:par>
                                    <p:cTn id="62" presetID="2" presetClass="entr" presetSubtype="2" fill="hold" nodeType="afterEffect" p14:presetBounceEnd="40000">
                                      <p:stCondLst>
                                        <p:cond delay="0"/>
                                      </p:stCondLst>
                                      <p:childTnLst>
                                        <p:set>
                                          <p:cBhvr>
                                            <p:cTn id="63" dur="1" fill="hold">
                                              <p:stCondLst>
                                                <p:cond delay="0"/>
                                              </p:stCondLst>
                                            </p:cTn>
                                            <p:tgtEl>
                                              <p:spTgt spid="169"/>
                                            </p:tgtEl>
                                            <p:attrNameLst>
                                              <p:attrName>style.visibility</p:attrName>
                                            </p:attrNameLst>
                                          </p:cBhvr>
                                          <p:to>
                                            <p:strVal val="visible"/>
                                          </p:to>
                                        </p:set>
                                        <p:anim calcmode="lin" valueType="num" p14:bounceEnd="40000">
                                          <p:cBhvr additive="base">
                                            <p:cTn id="64" dur="750" fill="hold"/>
                                            <p:tgtEl>
                                              <p:spTgt spid="169"/>
                                            </p:tgtEl>
                                            <p:attrNameLst>
                                              <p:attrName>ppt_x</p:attrName>
                                            </p:attrNameLst>
                                          </p:cBhvr>
                                          <p:tavLst>
                                            <p:tav tm="0">
                                              <p:val>
                                                <p:strVal val="1+#ppt_w/2"/>
                                              </p:val>
                                            </p:tav>
                                            <p:tav tm="100000">
                                              <p:val>
                                                <p:strVal val="#ppt_x"/>
                                              </p:val>
                                            </p:tav>
                                          </p:tavLst>
                                        </p:anim>
                                        <p:anim calcmode="lin" valueType="num" p14:bounceEnd="40000">
                                          <p:cBhvr additive="base">
                                            <p:cTn id="65" dur="750" fill="hold"/>
                                            <p:tgtEl>
                                              <p:spTgt spid="169"/>
                                            </p:tgtEl>
                                            <p:attrNameLst>
                                              <p:attrName>ppt_y</p:attrName>
                                            </p:attrNameLst>
                                          </p:cBhvr>
                                          <p:tavLst>
                                            <p:tav tm="0">
                                              <p:val>
                                                <p:strVal val="#ppt_y"/>
                                              </p:val>
                                            </p:tav>
                                            <p:tav tm="100000">
                                              <p:val>
                                                <p:strVal val="#ppt_y"/>
                                              </p:val>
                                            </p:tav>
                                          </p:tavLst>
                                        </p:anim>
                                      </p:childTnLst>
                                    </p:cTn>
                                  </p:par>
                                </p:childTnLst>
                              </p:cTn>
                            </p:par>
                            <p:par>
                              <p:cTn id="66" fill="hold">
                                <p:stCondLst>
                                  <p:cond delay="13200"/>
                                </p:stCondLst>
                                <p:childTnLst>
                                  <p:par>
                                    <p:cTn id="67" presetID="22" presetClass="entr" presetSubtype="8" fill="hold" nodeType="afterEffect">
                                      <p:stCondLst>
                                        <p:cond delay="0"/>
                                      </p:stCondLst>
                                      <p:childTnLst>
                                        <p:set>
                                          <p:cBhvr>
                                            <p:cTn id="68" dur="1" fill="hold">
                                              <p:stCondLst>
                                                <p:cond delay="0"/>
                                              </p:stCondLst>
                                            </p:cTn>
                                            <p:tgtEl>
                                              <p:spTgt spid="172"/>
                                            </p:tgtEl>
                                            <p:attrNameLst>
                                              <p:attrName>style.visibility</p:attrName>
                                            </p:attrNameLst>
                                          </p:cBhvr>
                                          <p:to>
                                            <p:strVal val="visible"/>
                                          </p:to>
                                        </p:set>
                                        <p:animEffect transition="in" filter="wipe(left)">
                                          <p:cBhvr>
                                            <p:cTn id="69" dur="750"/>
                                            <p:tgtEl>
                                              <p:spTgt spid="17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childTnLst>
                              </p:cTn>
                            </p:par>
                            <p:par>
                              <p:cTn id="31" fill="hold">
                                <p:stCondLst>
                                  <p:cond delay="8200"/>
                                </p:stCondLst>
                                <p:childTnLst>
                                  <p:par>
                                    <p:cTn id="32" presetID="10" presetClass="entr" presetSubtype="0" fill="hold" nodeType="afterEffect">
                                      <p:stCondLst>
                                        <p:cond delay="0"/>
                                      </p:stCondLst>
                                      <p:childTnLst>
                                        <p:set>
                                          <p:cBhvr>
                                            <p:cTn id="33" dur="1" fill="hold">
                                              <p:stCondLst>
                                                <p:cond delay="0"/>
                                              </p:stCondLst>
                                            </p:cTn>
                                            <p:tgtEl>
                                              <p:spTgt spid="108"/>
                                            </p:tgtEl>
                                            <p:attrNameLst>
                                              <p:attrName>style.visibility</p:attrName>
                                            </p:attrNameLst>
                                          </p:cBhvr>
                                          <p:to>
                                            <p:strVal val="visible"/>
                                          </p:to>
                                        </p:set>
                                        <p:animEffect transition="in" filter="fade">
                                          <p:cBhvr>
                                            <p:cTn id="34" dur="500"/>
                                            <p:tgtEl>
                                              <p:spTgt spid="108"/>
                                            </p:tgtEl>
                                          </p:cBhvr>
                                        </p:animEffect>
                                      </p:childTnLst>
                                    </p:cTn>
                                  </p:par>
                                </p:childTnLst>
                              </p:cTn>
                            </p:par>
                            <p:par>
                              <p:cTn id="35" fill="hold">
                                <p:stCondLst>
                                  <p:cond delay="8700"/>
                                </p:stCondLst>
                                <p:childTnLst>
                                  <p:par>
                                    <p:cTn id="36" presetID="2" presetClass="entr" presetSubtype="2" fill="hold" nodeType="afterEffect">
                                      <p:stCondLst>
                                        <p:cond delay="0"/>
                                      </p:stCondLst>
                                      <p:childTnLst>
                                        <p:set>
                                          <p:cBhvr>
                                            <p:cTn id="37" dur="1" fill="hold">
                                              <p:stCondLst>
                                                <p:cond delay="0"/>
                                              </p:stCondLst>
                                            </p:cTn>
                                            <p:tgtEl>
                                              <p:spTgt spid="151"/>
                                            </p:tgtEl>
                                            <p:attrNameLst>
                                              <p:attrName>style.visibility</p:attrName>
                                            </p:attrNameLst>
                                          </p:cBhvr>
                                          <p:to>
                                            <p:strVal val="visible"/>
                                          </p:to>
                                        </p:set>
                                        <p:anim calcmode="lin" valueType="num">
                                          <p:cBhvr additive="base">
                                            <p:cTn id="38" dur="10" fill="hold"/>
                                            <p:tgtEl>
                                              <p:spTgt spid="151"/>
                                            </p:tgtEl>
                                            <p:attrNameLst>
                                              <p:attrName>ppt_x</p:attrName>
                                            </p:attrNameLst>
                                          </p:cBhvr>
                                          <p:tavLst>
                                            <p:tav tm="0">
                                              <p:val>
                                                <p:strVal val="1+#ppt_w/2"/>
                                              </p:val>
                                            </p:tav>
                                            <p:tav tm="100000">
                                              <p:val>
                                                <p:strVal val="#ppt_x"/>
                                              </p:val>
                                            </p:tav>
                                          </p:tavLst>
                                        </p:anim>
                                        <p:anim calcmode="lin" valueType="num">
                                          <p:cBhvr additive="base">
                                            <p:cTn id="39" dur="10" fill="hold"/>
                                            <p:tgtEl>
                                              <p:spTgt spid="151"/>
                                            </p:tgtEl>
                                            <p:attrNameLst>
                                              <p:attrName>ppt_y</p:attrName>
                                            </p:attrNameLst>
                                          </p:cBhvr>
                                          <p:tavLst>
                                            <p:tav tm="0">
                                              <p:val>
                                                <p:strVal val="#ppt_y"/>
                                              </p:val>
                                            </p:tav>
                                            <p:tav tm="100000">
                                              <p:val>
                                                <p:strVal val="#ppt_y"/>
                                              </p:val>
                                            </p:tav>
                                          </p:tavLst>
                                        </p:anim>
                                      </p:childTnLst>
                                    </p:cTn>
                                  </p:par>
                                  <p:par>
                                    <p:cTn id="40" presetID="22" presetClass="entr" presetSubtype="8" fill="hold" nodeType="withEffect">
                                      <p:stCondLst>
                                        <p:cond delay="0"/>
                                      </p:stCondLst>
                                      <p:childTnLst>
                                        <p:set>
                                          <p:cBhvr>
                                            <p:cTn id="41" dur="1" fill="hold">
                                              <p:stCondLst>
                                                <p:cond delay="0"/>
                                              </p:stCondLst>
                                            </p:cTn>
                                            <p:tgtEl>
                                              <p:spTgt spid="160"/>
                                            </p:tgtEl>
                                            <p:attrNameLst>
                                              <p:attrName>style.visibility</p:attrName>
                                            </p:attrNameLst>
                                          </p:cBhvr>
                                          <p:to>
                                            <p:strVal val="visible"/>
                                          </p:to>
                                        </p:set>
                                        <p:animEffect transition="in" filter="wipe(left)">
                                          <p:cBhvr>
                                            <p:cTn id="42" dur="750"/>
                                            <p:tgtEl>
                                              <p:spTgt spid="160"/>
                                            </p:tgtEl>
                                          </p:cBhvr>
                                        </p:animEffect>
                                      </p:childTnLst>
                                    </p:cTn>
                                  </p:par>
                                </p:childTnLst>
                              </p:cTn>
                            </p:par>
                            <p:par>
                              <p:cTn id="43" fill="hold">
                                <p:stCondLst>
                                  <p:cond delay="9450"/>
                                </p:stCondLst>
                                <p:childTnLst>
                                  <p:par>
                                    <p:cTn id="44" presetID="2" presetClass="entr" presetSubtype="2" fill="hold" nodeType="afterEffect">
                                      <p:stCondLst>
                                        <p:cond delay="0"/>
                                      </p:stCondLst>
                                      <p:childTnLst>
                                        <p:set>
                                          <p:cBhvr>
                                            <p:cTn id="45" dur="1" fill="hold">
                                              <p:stCondLst>
                                                <p:cond delay="0"/>
                                              </p:stCondLst>
                                            </p:cTn>
                                            <p:tgtEl>
                                              <p:spTgt spid="154"/>
                                            </p:tgtEl>
                                            <p:attrNameLst>
                                              <p:attrName>style.visibility</p:attrName>
                                            </p:attrNameLst>
                                          </p:cBhvr>
                                          <p:to>
                                            <p:strVal val="visible"/>
                                          </p:to>
                                        </p:set>
                                        <p:anim calcmode="lin" valueType="num">
                                          <p:cBhvr additive="base">
                                            <p:cTn id="46" dur="750" fill="hold"/>
                                            <p:tgtEl>
                                              <p:spTgt spid="154"/>
                                            </p:tgtEl>
                                            <p:attrNameLst>
                                              <p:attrName>ppt_x</p:attrName>
                                            </p:attrNameLst>
                                          </p:cBhvr>
                                          <p:tavLst>
                                            <p:tav tm="0">
                                              <p:val>
                                                <p:strVal val="1+#ppt_w/2"/>
                                              </p:val>
                                            </p:tav>
                                            <p:tav tm="100000">
                                              <p:val>
                                                <p:strVal val="#ppt_x"/>
                                              </p:val>
                                            </p:tav>
                                          </p:tavLst>
                                        </p:anim>
                                        <p:anim calcmode="lin" valueType="num">
                                          <p:cBhvr additive="base">
                                            <p:cTn id="47" dur="750" fill="hold"/>
                                            <p:tgtEl>
                                              <p:spTgt spid="154"/>
                                            </p:tgtEl>
                                            <p:attrNameLst>
                                              <p:attrName>ppt_y</p:attrName>
                                            </p:attrNameLst>
                                          </p:cBhvr>
                                          <p:tavLst>
                                            <p:tav tm="0">
                                              <p:val>
                                                <p:strVal val="#ppt_y"/>
                                              </p:val>
                                            </p:tav>
                                            <p:tav tm="100000">
                                              <p:val>
                                                <p:strVal val="#ppt_y"/>
                                              </p:val>
                                            </p:tav>
                                          </p:tavLst>
                                        </p:anim>
                                      </p:childTnLst>
                                    </p:cTn>
                                  </p:par>
                                </p:childTnLst>
                              </p:cTn>
                            </p:par>
                            <p:par>
                              <p:cTn id="48" fill="hold">
                                <p:stCondLst>
                                  <p:cond delay="10200"/>
                                </p:stCondLst>
                                <p:childTnLst>
                                  <p:par>
                                    <p:cTn id="49" presetID="22" presetClass="entr" presetSubtype="8" fill="hold" nodeType="afterEffect">
                                      <p:stCondLst>
                                        <p:cond delay="0"/>
                                      </p:stCondLst>
                                      <p:childTnLst>
                                        <p:set>
                                          <p:cBhvr>
                                            <p:cTn id="50" dur="1" fill="hold">
                                              <p:stCondLst>
                                                <p:cond delay="0"/>
                                              </p:stCondLst>
                                            </p:cTn>
                                            <p:tgtEl>
                                              <p:spTgt spid="163"/>
                                            </p:tgtEl>
                                            <p:attrNameLst>
                                              <p:attrName>style.visibility</p:attrName>
                                            </p:attrNameLst>
                                          </p:cBhvr>
                                          <p:to>
                                            <p:strVal val="visible"/>
                                          </p:to>
                                        </p:set>
                                        <p:animEffect transition="in" filter="wipe(left)">
                                          <p:cBhvr>
                                            <p:cTn id="51" dur="750"/>
                                            <p:tgtEl>
                                              <p:spTgt spid="163"/>
                                            </p:tgtEl>
                                          </p:cBhvr>
                                        </p:animEffect>
                                      </p:childTnLst>
                                    </p:cTn>
                                  </p:par>
                                </p:childTnLst>
                              </p:cTn>
                            </p:par>
                            <p:par>
                              <p:cTn id="52" fill="hold">
                                <p:stCondLst>
                                  <p:cond delay="10950"/>
                                </p:stCondLst>
                                <p:childTnLst>
                                  <p:par>
                                    <p:cTn id="53" presetID="2" presetClass="entr" presetSubtype="2" fill="hold" nodeType="afterEffect">
                                      <p:stCondLst>
                                        <p:cond delay="0"/>
                                      </p:stCondLst>
                                      <p:childTnLst>
                                        <p:set>
                                          <p:cBhvr>
                                            <p:cTn id="54" dur="1" fill="hold">
                                              <p:stCondLst>
                                                <p:cond delay="0"/>
                                              </p:stCondLst>
                                            </p:cTn>
                                            <p:tgtEl>
                                              <p:spTgt spid="157"/>
                                            </p:tgtEl>
                                            <p:attrNameLst>
                                              <p:attrName>style.visibility</p:attrName>
                                            </p:attrNameLst>
                                          </p:cBhvr>
                                          <p:to>
                                            <p:strVal val="visible"/>
                                          </p:to>
                                        </p:set>
                                        <p:anim calcmode="lin" valueType="num">
                                          <p:cBhvr additive="base">
                                            <p:cTn id="55" dur="750" fill="hold"/>
                                            <p:tgtEl>
                                              <p:spTgt spid="157"/>
                                            </p:tgtEl>
                                            <p:attrNameLst>
                                              <p:attrName>ppt_x</p:attrName>
                                            </p:attrNameLst>
                                          </p:cBhvr>
                                          <p:tavLst>
                                            <p:tav tm="0">
                                              <p:val>
                                                <p:strVal val="1+#ppt_w/2"/>
                                              </p:val>
                                            </p:tav>
                                            <p:tav tm="100000">
                                              <p:val>
                                                <p:strVal val="#ppt_x"/>
                                              </p:val>
                                            </p:tav>
                                          </p:tavLst>
                                        </p:anim>
                                        <p:anim calcmode="lin" valueType="num">
                                          <p:cBhvr additive="base">
                                            <p:cTn id="56" dur="750" fill="hold"/>
                                            <p:tgtEl>
                                              <p:spTgt spid="157"/>
                                            </p:tgtEl>
                                            <p:attrNameLst>
                                              <p:attrName>ppt_y</p:attrName>
                                            </p:attrNameLst>
                                          </p:cBhvr>
                                          <p:tavLst>
                                            <p:tav tm="0">
                                              <p:val>
                                                <p:strVal val="#ppt_y"/>
                                              </p:val>
                                            </p:tav>
                                            <p:tav tm="100000">
                                              <p:val>
                                                <p:strVal val="#ppt_y"/>
                                              </p:val>
                                            </p:tav>
                                          </p:tavLst>
                                        </p:anim>
                                      </p:childTnLst>
                                    </p:cTn>
                                  </p:par>
                                </p:childTnLst>
                              </p:cTn>
                            </p:par>
                            <p:par>
                              <p:cTn id="57" fill="hold">
                                <p:stCondLst>
                                  <p:cond delay="11700"/>
                                </p:stCondLst>
                                <p:childTnLst>
                                  <p:par>
                                    <p:cTn id="58" presetID="22" presetClass="entr" presetSubtype="8" fill="hold" nodeType="afterEffect">
                                      <p:stCondLst>
                                        <p:cond delay="0"/>
                                      </p:stCondLst>
                                      <p:childTnLst>
                                        <p:set>
                                          <p:cBhvr>
                                            <p:cTn id="59" dur="1" fill="hold">
                                              <p:stCondLst>
                                                <p:cond delay="0"/>
                                              </p:stCondLst>
                                            </p:cTn>
                                            <p:tgtEl>
                                              <p:spTgt spid="166"/>
                                            </p:tgtEl>
                                            <p:attrNameLst>
                                              <p:attrName>style.visibility</p:attrName>
                                            </p:attrNameLst>
                                          </p:cBhvr>
                                          <p:to>
                                            <p:strVal val="visible"/>
                                          </p:to>
                                        </p:set>
                                        <p:animEffect transition="in" filter="wipe(left)">
                                          <p:cBhvr>
                                            <p:cTn id="60" dur="750"/>
                                            <p:tgtEl>
                                              <p:spTgt spid="166"/>
                                            </p:tgtEl>
                                          </p:cBhvr>
                                        </p:animEffect>
                                      </p:childTnLst>
                                    </p:cTn>
                                  </p:par>
                                </p:childTnLst>
                              </p:cTn>
                            </p:par>
                            <p:par>
                              <p:cTn id="61" fill="hold">
                                <p:stCondLst>
                                  <p:cond delay="12450"/>
                                </p:stCondLst>
                                <p:childTnLst>
                                  <p:par>
                                    <p:cTn id="62" presetID="2" presetClass="entr" presetSubtype="2" fill="hold" nodeType="afterEffect">
                                      <p:stCondLst>
                                        <p:cond delay="0"/>
                                      </p:stCondLst>
                                      <p:childTnLst>
                                        <p:set>
                                          <p:cBhvr>
                                            <p:cTn id="63" dur="1" fill="hold">
                                              <p:stCondLst>
                                                <p:cond delay="0"/>
                                              </p:stCondLst>
                                            </p:cTn>
                                            <p:tgtEl>
                                              <p:spTgt spid="169"/>
                                            </p:tgtEl>
                                            <p:attrNameLst>
                                              <p:attrName>style.visibility</p:attrName>
                                            </p:attrNameLst>
                                          </p:cBhvr>
                                          <p:to>
                                            <p:strVal val="visible"/>
                                          </p:to>
                                        </p:set>
                                        <p:anim calcmode="lin" valueType="num">
                                          <p:cBhvr additive="base">
                                            <p:cTn id="64" dur="750" fill="hold"/>
                                            <p:tgtEl>
                                              <p:spTgt spid="169"/>
                                            </p:tgtEl>
                                            <p:attrNameLst>
                                              <p:attrName>ppt_x</p:attrName>
                                            </p:attrNameLst>
                                          </p:cBhvr>
                                          <p:tavLst>
                                            <p:tav tm="0">
                                              <p:val>
                                                <p:strVal val="1+#ppt_w/2"/>
                                              </p:val>
                                            </p:tav>
                                            <p:tav tm="100000">
                                              <p:val>
                                                <p:strVal val="#ppt_x"/>
                                              </p:val>
                                            </p:tav>
                                          </p:tavLst>
                                        </p:anim>
                                        <p:anim calcmode="lin" valueType="num">
                                          <p:cBhvr additive="base">
                                            <p:cTn id="65" dur="750" fill="hold"/>
                                            <p:tgtEl>
                                              <p:spTgt spid="169"/>
                                            </p:tgtEl>
                                            <p:attrNameLst>
                                              <p:attrName>ppt_y</p:attrName>
                                            </p:attrNameLst>
                                          </p:cBhvr>
                                          <p:tavLst>
                                            <p:tav tm="0">
                                              <p:val>
                                                <p:strVal val="#ppt_y"/>
                                              </p:val>
                                            </p:tav>
                                            <p:tav tm="100000">
                                              <p:val>
                                                <p:strVal val="#ppt_y"/>
                                              </p:val>
                                            </p:tav>
                                          </p:tavLst>
                                        </p:anim>
                                      </p:childTnLst>
                                    </p:cTn>
                                  </p:par>
                                </p:childTnLst>
                              </p:cTn>
                            </p:par>
                            <p:par>
                              <p:cTn id="66" fill="hold">
                                <p:stCondLst>
                                  <p:cond delay="13200"/>
                                </p:stCondLst>
                                <p:childTnLst>
                                  <p:par>
                                    <p:cTn id="67" presetID="22" presetClass="entr" presetSubtype="8" fill="hold" nodeType="afterEffect">
                                      <p:stCondLst>
                                        <p:cond delay="0"/>
                                      </p:stCondLst>
                                      <p:childTnLst>
                                        <p:set>
                                          <p:cBhvr>
                                            <p:cTn id="68" dur="1" fill="hold">
                                              <p:stCondLst>
                                                <p:cond delay="0"/>
                                              </p:stCondLst>
                                            </p:cTn>
                                            <p:tgtEl>
                                              <p:spTgt spid="172"/>
                                            </p:tgtEl>
                                            <p:attrNameLst>
                                              <p:attrName>style.visibility</p:attrName>
                                            </p:attrNameLst>
                                          </p:cBhvr>
                                          <p:to>
                                            <p:strVal val="visible"/>
                                          </p:to>
                                        </p:set>
                                        <p:animEffect transition="in" filter="wipe(left)">
                                          <p:cBhvr>
                                            <p:cTn id="69" dur="750"/>
                                            <p:tgtEl>
                                              <p:spTgt spid="17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31" name="文本占位符 118"/>
          <p:cNvSpPr txBox="1">
            <a:spLocks/>
          </p:cNvSpPr>
          <p:nvPr/>
        </p:nvSpPr>
        <p:spPr>
          <a:xfrm>
            <a:off x="791110" y="189703"/>
            <a:ext cx="3460255"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代理人制度造成的影响</a:t>
            </a:r>
            <a:endParaRPr sz="2400" dirty="0"/>
          </a:p>
        </p:txBody>
      </p: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1272713" y="1207521"/>
            <a:ext cx="9350038" cy="4777990"/>
            <a:chOff x="2380903" y="2300699"/>
            <a:chExt cx="3559276"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4" name="矩形 63"/>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1" name="组合 60">
            <a:extLst>
              <a:ext uri="{FF2B5EF4-FFF2-40B4-BE49-F238E27FC236}">
                <a16:creationId xmlns:a16="http://schemas.microsoft.com/office/drawing/2014/main" id="{E06B1CB2-B873-B647-95F9-52B63EF63360}"/>
              </a:ext>
            </a:extLst>
          </p:cNvPr>
          <p:cNvGrpSpPr/>
          <p:nvPr/>
        </p:nvGrpSpPr>
        <p:grpSpPr>
          <a:xfrm>
            <a:off x="1145303" y="1023035"/>
            <a:ext cx="9771693" cy="4848397"/>
            <a:chOff x="2380903" y="2300699"/>
            <a:chExt cx="3559276" cy="3600662"/>
          </a:xfrm>
        </p:grpSpPr>
        <p:sp>
          <p:nvSpPr>
            <p:cNvPr id="66" name="圆角矩形 65">
              <a:extLst>
                <a:ext uri="{FF2B5EF4-FFF2-40B4-BE49-F238E27FC236}">
                  <a16:creationId xmlns:a16="http://schemas.microsoft.com/office/drawing/2014/main" id="{45FED861-5194-FE47-8544-EFAF580EC14C}"/>
                </a:ext>
              </a:extLst>
            </p:cNvPr>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7" name="矩形 66">
              <a:extLst>
                <a:ext uri="{FF2B5EF4-FFF2-40B4-BE49-F238E27FC236}">
                  <a16:creationId xmlns:a16="http://schemas.microsoft.com/office/drawing/2014/main" id="{45C79E4A-05AC-A945-BF28-04E95473A17F}"/>
                </a:ext>
              </a:extLst>
            </p:cNvPr>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8" name="矩形 67">
              <a:extLst>
                <a:ext uri="{FF2B5EF4-FFF2-40B4-BE49-F238E27FC236}">
                  <a16:creationId xmlns:a16="http://schemas.microsoft.com/office/drawing/2014/main" id="{F151A326-F096-A247-9525-9074D36B1BAC}"/>
                </a:ext>
              </a:extLst>
            </p:cNvPr>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9" name="矩形 68">
              <a:extLst>
                <a:ext uri="{FF2B5EF4-FFF2-40B4-BE49-F238E27FC236}">
                  <a16:creationId xmlns:a16="http://schemas.microsoft.com/office/drawing/2014/main" id="{2A578240-71D4-854E-A76E-BB8A01D0E9B1}"/>
                </a:ext>
              </a:extLst>
            </p:cNvPr>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70" name="矩形 69">
              <a:extLst>
                <a:ext uri="{FF2B5EF4-FFF2-40B4-BE49-F238E27FC236}">
                  <a16:creationId xmlns:a16="http://schemas.microsoft.com/office/drawing/2014/main" id="{0685E3B1-FC8E-C545-ACEA-3211A1EDD24B}"/>
                </a:ext>
              </a:extLst>
            </p:cNvPr>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1" name="组合 70">
            <a:extLst>
              <a:ext uri="{FF2B5EF4-FFF2-40B4-BE49-F238E27FC236}">
                <a16:creationId xmlns:a16="http://schemas.microsoft.com/office/drawing/2014/main" id="{9F523962-1EBA-DE4E-8142-C03DFAF72031}"/>
              </a:ext>
            </a:extLst>
          </p:cNvPr>
          <p:cNvGrpSpPr/>
          <p:nvPr/>
        </p:nvGrpSpPr>
        <p:grpSpPr>
          <a:xfrm>
            <a:off x="1591163" y="1580258"/>
            <a:ext cx="1421464" cy="1341504"/>
            <a:chOff x="2318386" y="2410460"/>
            <a:chExt cx="1900556" cy="1900556"/>
          </a:xfrm>
        </p:grpSpPr>
        <p:sp>
          <p:nvSpPr>
            <p:cNvPr id="72" name="任意多边形 95">
              <a:extLst>
                <a:ext uri="{FF2B5EF4-FFF2-40B4-BE49-F238E27FC236}">
                  <a16:creationId xmlns:a16="http://schemas.microsoft.com/office/drawing/2014/main" id="{6F8E4F94-A0A2-6542-88DC-C23CC1A3CC5C}"/>
                </a:ext>
              </a:extLst>
            </p:cNvPr>
            <p:cNvSpPr/>
            <p:nvPr/>
          </p:nvSpPr>
          <p:spPr>
            <a:xfrm rot="-5400000">
              <a:off x="24078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96">
              <a:extLst>
                <a:ext uri="{FF2B5EF4-FFF2-40B4-BE49-F238E27FC236}">
                  <a16:creationId xmlns:a16="http://schemas.microsoft.com/office/drawing/2014/main" id="{3036882C-20FD-6047-80F3-CE517CD9D14F}"/>
                </a:ext>
              </a:extLst>
            </p:cNvPr>
            <p:cNvSpPr/>
            <p:nvPr/>
          </p:nvSpPr>
          <p:spPr>
            <a:xfrm rot="-4320000">
              <a:off x="2445775"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104">
              <a:extLst>
                <a:ext uri="{FF2B5EF4-FFF2-40B4-BE49-F238E27FC236}">
                  <a16:creationId xmlns:a16="http://schemas.microsoft.com/office/drawing/2014/main" id="{3A620DBB-8D87-A94F-8B5B-DD48D9402A8E}"/>
                </a:ext>
              </a:extLst>
            </p:cNvPr>
            <p:cNvSpPr/>
            <p:nvPr/>
          </p:nvSpPr>
          <p:spPr>
            <a:xfrm rot="-3240000">
              <a:off x="2555813"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105">
              <a:extLst>
                <a:ext uri="{FF2B5EF4-FFF2-40B4-BE49-F238E27FC236}">
                  <a16:creationId xmlns:a16="http://schemas.microsoft.com/office/drawing/2014/main" id="{0BF3A25E-7BAA-B64D-AEA7-27B73CD0615D}"/>
                </a:ext>
              </a:extLst>
            </p:cNvPr>
            <p:cNvSpPr/>
            <p:nvPr/>
          </p:nvSpPr>
          <p:spPr>
            <a:xfrm rot="-2160000">
              <a:off x="2727201"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106">
              <a:extLst>
                <a:ext uri="{FF2B5EF4-FFF2-40B4-BE49-F238E27FC236}">
                  <a16:creationId xmlns:a16="http://schemas.microsoft.com/office/drawing/2014/main" id="{145C9734-52B6-8E42-8FFF-008594CC8B31}"/>
                </a:ext>
              </a:extLst>
            </p:cNvPr>
            <p:cNvSpPr/>
            <p:nvPr/>
          </p:nvSpPr>
          <p:spPr>
            <a:xfrm rot="-1080000">
              <a:off x="2943163"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107">
              <a:extLst>
                <a:ext uri="{FF2B5EF4-FFF2-40B4-BE49-F238E27FC236}">
                  <a16:creationId xmlns:a16="http://schemas.microsoft.com/office/drawing/2014/main" id="{9490DD22-A725-5D42-B57D-58F0801969BA}"/>
                </a:ext>
              </a:extLst>
            </p:cNvPr>
            <p:cNvSpPr/>
            <p:nvPr/>
          </p:nvSpPr>
          <p:spPr>
            <a:xfrm>
              <a:off x="3182558" y="24104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108">
              <a:extLst>
                <a:ext uri="{FF2B5EF4-FFF2-40B4-BE49-F238E27FC236}">
                  <a16:creationId xmlns:a16="http://schemas.microsoft.com/office/drawing/2014/main" id="{A59D9989-E0D5-C141-BB2E-BE4E6CD17542}"/>
                </a:ext>
              </a:extLst>
            </p:cNvPr>
            <p:cNvSpPr/>
            <p:nvPr/>
          </p:nvSpPr>
          <p:spPr>
            <a:xfrm rot="1080000">
              <a:off x="3421954"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109">
              <a:extLst>
                <a:ext uri="{FF2B5EF4-FFF2-40B4-BE49-F238E27FC236}">
                  <a16:creationId xmlns:a16="http://schemas.microsoft.com/office/drawing/2014/main" id="{2C2AE6D3-78B3-3D42-9CE4-BC5236DF841F}"/>
                </a:ext>
              </a:extLst>
            </p:cNvPr>
            <p:cNvSpPr/>
            <p:nvPr/>
          </p:nvSpPr>
          <p:spPr>
            <a:xfrm rot="2160000">
              <a:off x="3637915"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110">
              <a:extLst>
                <a:ext uri="{FF2B5EF4-FFF2-40B4-BE49-F238E27FC236}">
                  <a16:creationId xmlns:a16="http://schemas.microsoft.com/office/drawing/2014/main" id="{2E464213-00D6-BE48-9A47-2F9ED111EC2B}"/>
                </a:ext>
              </a:extLst>
            </p:cNvPr>
            <p:cNvSpPr/>
            <p:nvPr/>
          </p:nvSpPr>
          <p:spPr>
            <a:xfrm rot="3240000">
              <a:off x="3809304"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111">
              <a:extLst>
                <a:ext uri="{FF2B5EF4-FFF2-40B4-BE49-F238E27FC236}">
                  <a16:creationId xmlns:a16="http://schemas.microsoft.com/office/drawing/2014/main" id="{2528813C-B058-D74C-8FE3-2D21FB171432}"/>
                </a:ext>
              </a:extLst>
            </p:cNvPr>
            <p:cNvSpPr/>
            <p:nvPr/>
          </p:nvSpPr>
          <p:spPr>
            <a:xfrm rot="4320000">
              <a:off x="3919341"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112">
              <a:extLst>
                <a:ext uri="{FF2B5EF4-FFF2-40B4-BE49-F238E27FC236}">
                  <a16:creationId xmlns:a16="http://schemas.microsoft.com/office/drawing/2014/main" id="{77FAF668-4361-EC47-99E5-C71F855AC82A}"/>
                </a:ext>
              </a:extLst>
            </p:cNvPr>
            <p:cNvSpPr/>
            <p:nvPr/>
          </p:nvSpPr>
          <p:spPr>
            <a:xfrm rot="5400000">
              <a:off x="39572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113">
              <a:extLst>
                <a:ext uri="{FF2B5EF4-FFF2-40B4-BE49-F238E27FC236}">
                  <a16:creationId xmlns:a16="http://schemas.microsoft.com/office/drawing/2014/main" id="{633B3F80-0C02-7E4C-ABFC-A2155737D624}"/>
                </a:ext>
              </a:extLst>
            </p:cNvPr>
            <p:cNvSpPr/>
            <p:nvPr/>
          </p:nvSpPr>
          <p:spPr>
            <a:xfrm rot="6480000">
              <a:off x="3919341"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114">
              <a:extLst>
                <a:ext uri="{FF2B5EF4-FFF2-40B4-BE49-F238E27FC236}">
                  <a16:creationId xmlns:a16="http://schemas.microsoft.com/office/drawing/2014/main" id="{6D7C2099-3D6B-A045-8F12-5D5ABE3E5D34}"/>
                </a:ext>
              </a:extLst>
            </p:cNvPr>
            <p:cNvSpPr/>
            <p:nvPr/>
          </p:nvSpPr>
          <p:spPr>
            <a:xfrm rot="7560000">
              <a:off x="3809304"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115">
              <a:extLst>
                <a:ext uri="{FF2B5EF4-FFF2-40B4-BE49-F238E27FC236}">
                  <a16:creationId xmlns:a16="http://schemas.microsoft.com/office/drawing/2014/main" id="{E7D8FBB1-1802-D846-94BA-7B71D681776C}"/>
                </a:ext>
              </a:extLst>
            </p:cNvPr>
            <p:cNvSpPr/>
            <p:nvPr/>
          </p:nvSpPr>
          <p:spPr>
            <a:xfrm rot="8640000">
              <a:off x="3637915"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116">
              <a:extLst>
                <a:ext uri="{FF2B5EF4-FFF2-40B4-BE49-F238E27FC236}">
                  <a16:creationId xmlns:a16="http://schemas.microsoft.com/office/drawing/2014/main" id="{D4DD264B-29F4-4E4A-A706-E999B548BA06}"/>
                </a:ext>
              </a:extLst>
            </p:cNvPr>
            <p:cNvSpPr/>
            <p:nvPr/>
          </p:nvSpPr>
          <p:spPr>
            <a:xfrm rot="9720000">
              <a:off x="3421954"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117">
              <a:extLst>
                <a:ext uri="{FF2B5EF4-FFF2-40B4-BE49-F238E27FC236}">
                  <a16:creationId xmlns:a16="http://schemas.microsoft.com/office/drawing/2014/main" id="{3627F737-666A-AA4B-8FC9-3462DE0FE918}"/>
                </a:ext>
              </a:extLst>
            </p:cNvPr>
            <p:cNvSpPr/>
            <p:nvPr/>
          </p:nvSpPr>
          <p:spPr>
            <a:xfrm rot="10800000">
              <a:off x="3182558" y="39598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118">
              <a:extLst>
                <a:ext uri="{FF2B5EF4-FFF2-40B4-BE49-F238E27FC236}">
                  <a16:creationId xmlns:a16="http://schemas.microsoft.com/office/drawing/2014/main" id="{0CF34456-00C3-5749-8EFB-B4C696022CCC}"/>
                </a:ext>
              </a:extLst>
            </p:cNvPr>
            <p:cNvSpPr/>
            <p:nvPr/>
          </p:nvSpPr>
          <p:spPr>
            <a:xfrm rot="11880000">
              <a:off x="2943163"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119">
              <a:extLst>
                <a:ext uri="{FF2B5EF4-FFF2-40B4-BE49-F238E27FC236}">
                  <a16:creationId xmlns:a16="http://schemas.microsoft.com/office/drawing/2014/main" id="{B1340507-32D1-1C46-80C7-F6853B7E2E79}"/>
                </a:ext>
              </a:extLst>
            </p:cNvPr>
            <p:cNvSpPr/>
            <p:nvPr/>
          </p:nvSpPr>
          <p:spPr>
            <a:xfrm rot="12960000">
              <a:off x="2727201"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120">
              <a:extLst>
                <a:ext uri="{FF2B5EF4-FFF2-40B4-BE49-F238E27FC236}">
                  <a16:creationId xmlns:a16="http://schemas.microsoft.com/office/drawing/2014/main" id="{0D4C8FF9-6E18-8C47-AFA9-FC92252AB223}"/>
                </a:ext>
              </a:extLst>
            </p:cNvPr>
            <p:cNvSpPr/>
            <p:nvPr/>
          </p:nvSpPr>
          <p:spPr>
            <a:xfrm rot="14040000">
              <a:off x="2555813"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121">
              <a:extLst>
                <a:ext uri="{FF2B5EF4-FFF2-40B4-BE49-F238E27FC236}">
                  <a16:creationId xmlns:a16="http://schemas.microsoft.com/office/drawing/2014/main" id="{ABDFE8A0-799B-7848-B1B2-9B5FED19D86F}"/>
                </a:ext>
              </a:extLst>
            </p:cNvPr>
            <p:cNvSpPr/>
            <p:nvPr/>
          </p:nvSpPr>
          <p:spPr>
            <a:xfrm rot="15120000">
              <a:off x="2445775"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2" name="组合 91">
            <a:extLst>
              <a:ext uri="{FF2B5EF4-FFF2-40B4-BE49-F238E27FC236}">
                <a16:creationId xmlns:a16="http://schemas.microsoft.com/office/drawing/2014/main" id="{CB4E70EB-81B8-C24E-8EFA-1BBCAF62A3F4}"/>
              </a:ext>
            </a:extLst>
          </p:cNvPr>
          <p:cNvGrpSpPr/>
          <p:nvPr/>
        </p:nvGrpSpPr>
        <p:grpSpPr>
          <a:xfrm>
            <a:off x="1857726" y="1645084"/>
            <a:ext cx="868680" cy="1212988"/>
            <a:chOff x="2054860" y="4111971"/>
            <a:chExt cx="868680" cy="1275917"/>
          </a:xfrm>
        </p:grpSpPr>
        <p:sp>
          <p:nvSpPr>
            <p:cNvPr id="93" name="椭圆 92">
              <a:extLst>
                <a:ext uri="{FF2B5EF4-FFF2-40B4-BE49-F238E27FC236}">
                  <a16:creationId xmlns:a16="http://schemas.microsoft.com/office/drawing/2014/main" id="{7DDB3096-0D49-C94F-A2C1-63FE1226668A}"/>
                </a:ext>
              </a:extLst>
            </p:cNvPr>
            <p:cNvSpPr/>
            <p:nvPr/>
          </p:nvSpPr>
          <p:spPr>
            <a:xfrm>
              <a:off x="2054860" y="4318599"/>
              <a:ext cx="868680" cy="868680"/>
            </a:xfrm>
            <a:prstGeom prst="ellipse">
              <a:avLst/>
            </a:prstGeom>
            <a:no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a:extLst>
                <a:ext uri="{FF2B5EF4-FFF2-40B4-BE49-F238E27FC236}">
                  <a16:creationId xmlns:a16="http://schemas.microsoft.com/office/drawing/2014/main" id="{23501B8A-3A24-C846-83F2-CCC621979ABF}"/>
                </a:ext>
              </a:extLst>
            </p:cNvPr>
            <p:cNvGrpSpPr/>
            <p:nvPr/>
          </p:nvGrpSpPr>
          <p:grpSpPr>
            <a:xfrm>
              <a:off x="2284629" y="4111971"/>
              <a:ext cx="409142" cy="409142"/>
              <a:chOff x="2814405" y="2119805"/>
              <a:chExt cx="409142" cy="409142"/>
            </a:xfrm>
          </p:grpSpPr>
          <p:sp>
            <p:nvSpPr>
              <p:cNvPr id="105" name="椭圆 104">
                <a:extLst>
                  <a:ext uri="{FF2B5EF4-FFF2-40B4-BE49-F238E27FC236}">
                    <a16:creationId xmlns:a16="http://schemas.microsoft.com/office/drawing/2014/main" id="{77B2FD9F-E2D8-5541-8667-5A79432D7189}"/>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2FCA4C92-D1FD-364F-829D-F4F94A2D058A}"/>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a:extLst>
                <a:ext uri="{FF2B5EF4-FFF2-40B4-BE49-F238E27FC236}">
                  <a16:creationId xmlns:a16="http://schemas.microsoft.com/office/drawing/2014/main" id="{73B85058-CB2F-6B4F-B555-1638DB679B47}"/>
                </a:ext>
              </a:extLst>
            </p:cNvPr>
            <p:cNvGrpSpPr/>
            <p:nvPr/>
          </p:nvGrpSpPr>
          <p:grpSpPr>
            <a:xfrm>
              <a:off x="2284629" y="4978746"/>
              <a:ext cx="409142" cy="409142"/>
              <a:chOff x="2814405" y="2119805"/>
              <a:chExt cx="409142" cy="409142"/>
            </a:xfrm>
          </p:grpSpPr>
          <p:sp>
            <p:nvSpPr>
              <p:cNvPr id="96" name="椭圆 95">
                <a:extLst>
                  <a:ext uri="{FF2B5EF4-FFF2-40B4-BE49-F238E27FC236}">
                    <a16:creationId xmlns:a16="http://schemas.microsoft.com/office/drawing/2014/main" id="{AE2BA95D-A0C9-754E-AD7F-11FCDB1BA651}"/>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51D7B50D-B405-6B4C-8176-BCC124D60D2D}"/>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07" name="文本框 154">
            <a:extLst>
              <a:ext uri="{FF2B5EF4-FFF2-40B4-BE49-F238E27FC236}">
                <a16:creationId xmlns:a16="http://schemas.microsoft.com/office/drawing/2014/main" id="{E5E0974C-CAA5-424D-93BA-7F78498F55B6}"/>
              </a:ext>
            </a:extLst>
          </p:cNvPr>
          <p:cNvSpPr txBox="1"/>
          <p:nvPr/>
        </p:nvSpPr>
        <p:spPr>
          <a:xfrm>
            <a:off x="2051601" y="1922412"/>
            <a:ext cx="433132" cy="707886"/>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4000" dirty="0">
                <a:latin typeface="Segoe UI Black" pitchFamily="34" charset="0"/>
                <a:ea typeface="Segoe UI Black" pitchFamily="34" charset="0"/>
              </a:rPr>
              <a:t>1</a:t>
            </a:r>
            <a:endParaRPr lang="zh-CN" altLang="en-US" sz="4000" dirty="0">
              <a:latin typeface="Segoe UI Black" pitchFamily="34" charset="0"/>
              <a:ea typeface="微软雅黑" panose="020B0503020204020204" pitchFamily="34" charset="-122"/>
            </a:endParaRPr>
          </a:p>
        </p:txBody>
      </p:sp>
      <p:sp>
        <p:nvSpPr>
          <p:cNvPr id="212" name="TextBox 5">
            <a:extLst>
              <a:ext uri="{FF2B5EF4-FFF2-40B4-BE49-F238E27FC236}">
                <a16:creationId xmlns:a16="http://schemas.microsoft.com/office/drawing/2014/main" id="{7622875E-7C3F-4F43-B09A-DD0B17AC47F4}"/>
              </a:ext>
            </a:extLst>
          </p:cNvPr>
          <p:cNvSpPr txBox="1"/>
          <p:nvPr/>
        </p:nvSpPr>
        <p:spPr>
          <a:xfrm>
            <a:off x="3176685" y="2017343"/>
            <a:ext cx="2993826"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寿险营销员的社会地位低</a:t>
            </a:r>
          </a:p>
        </p:txBody>
      </p:sp>
      <p:grpSp>
        <p:nvGrpSpPr>
          <p:cNvPr id="224" name="组合 223">
            <a:extLst>
              <a:ext uri="{FF2B5EF4-FFF2-40B4-BE49-F238E27FC236}">
                <a16:creationId xmlns:a16="http://schemas.microsoft.com/office/drawing/2014/main" id="{7AFE3023-334F-3842-B065-7256FF1A4C91}"/>
              </a:ext>
            </a:extLst>
          </p:cNvPr>
          <p:cNvGrpSpPr/>
          <p:nvPr/>
        </p:nvGrpSpPr>
        <p:grpSpPr>
          <a:xfrm>
            <a:off x="3717002" y="2874659"/>
            <a:ext cx="1421464" cy="1341504"/>
            <a:chOff x="2318386" y="2410460"/>
            <a:chExt cx="1900556" cy="1900556"/>
          </a:xfrm>
        </p:grpSpPr>
        <p:sp>
          <p:nvSpPr>
            <p:cNvPr id="225" name="任意多边形 95">
              <a:extLst>
                <a:ext uri="{FF2B5EF4-FFF2-40B4-BE49-F238E27FC236}">
                  <a16:creationId xmlns:a16="http://schemas.microsoft.com/office/drawing/2014/main" id="{D5C0FC85-94C8-864A-A965-C7C24EFB0099}"/>
                </a:ext>
              </a:extLst>
            </p:cNvPr>
            <p:cNvSpPr/>
            <p:nvPr/>
          </p:nvSpPr>
          <p:spPr>
            <a:xfrm rot="-5400000">
              <a:off x="24078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任意多边形 96">
              <a:extLst>
                <a:ext uri="{FF2B5EF4-FFF2-40B4-BE49-F238E27FC236}">
                  <a16:creationId xmlns:a16="http://schemas.microsoft.com/office/drawing/2014/main" id="{1669479A-B2E4-3D45-9B0E-5AF58E5F0B3C}"/>
                </a:ext>
              </a:extLst>
            </p:cNvPr>
            <p:cNvSpPr/>
            <p:nvPr/>
          </p:nvSpPr>
          <p:spPr>
            <a:xfrm rot="-4320000">
              <a:off x="2445775"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 name="任意多边形 104">
              <a:extLst>
                <a:ext uri="{FF2B5EF4-FFF2-40B4-BE49-F238E27FC236}">
                  <a16:creationId xmlns:a16="http://schemas.microsoft.com/office/drawing/2014/main" id="{0CE79EA2-5CA7-2A46-A3A2-01AFB3675FF2}"/>
                </a:ext>
              </a:extLst>
            </p:cNvPr>
            <p:cNvSpPr/>
            <p:nvPr/>
          </p:nvSpPr>
          <p:spPr>
            <a:xfrm rot="-3240000">
              <a:off x="2555813"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任意多边形 105">
              <a:extLst>
                <a:ext uri="{FF2B5EF4-FFF2-40B4-BE49-F238E27FC236}">
                  <a16:creationId xmlns:a16="http://schemas.microsoft.com/office/drawing/2014/main" id="{E45789DB-6FBB-DA49-88E7-6967E6065C55}"/>
                </a:ext>
              </a:extLst>
            </p:cNvPr>
            <p:cNvSpPr/>
            <p:nvPr/>
          </p:nvSpPr>
          <p:spPr>
            <a:xfrm rot="-2160000">
              <a:off x="2727201"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9" name="任意多边形 106">
              <a:extLst>
                <a:ext uri="{FF2B5EF4-FFF2-40B4-BE49-F238E27FC236}">
                  <a16:creationId xmlns:a16="http://schemas.microsoft.com/office/drawing/2014/main" id="{30E1F156-C825-BC48-83CB-E12BF1F59BB0}"/>
                </a:ext>
              </a:extLst>
            </p:cNvPr>
            <p:cNvSpPr/>
            <p:nvPr/>
          </p:nvSpPr>
          <p:spPr>
            <a:xfrm rot="-1080000">
              <a:off x="2943163"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任意多边形 107">
              <a:extLst>
                <a:ext uri="{FF2B5EF4-FFF2-40B4-BE49-F238E27FC236}">
                  <a16:creationId xmlns:a16="http://schemas.microsoft.com/office/drawing/2014/main" id="{A1AEBF02-6F25-2941-8170-CBA5850B1B73}"/>
                </a:ext>
              </a:extLst>
            </p:cNvPr>
            <p:cNvSpPr/>
            <p:nvPr/>
          </p:nvSpPr>
          <p:spPr>
            <a:xfrm>
              <a:off x="3182558" y="24104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任意多边形 108">
              <a:extLst>
                <a:ext uri="{FF2B5EF4-FFF2-40B4-BE49-F238E27FC236}">
                  <a16:creationId xmlns:a16="http://schemas.microsoft.com/office/drawing/2014/main" id="{0E50C24C-2AD6-8748-8D03-9C2F6FADC99D}"/>
                </a:ext>
              </a:extLst>
            </p:cNvPr>
            <p:cNvSpPr/>
            <p:nvPr/>
          </p:nvSpPr>
          <p:spPr>
            <a:xfrm rot="1080000">
              <a:off x="3421954"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2" name="任意多边形 109">
              <a:extLst>
                <a:ext uri="{FF2B5EF4-FFF2-40B4-BE49-F238E27FC236}">
                  <a16:creationId xmlns:a16="http://schemas.microsoft.com/office/drawing/2014/main" id="{790CBBD7-4D1A-9E4F-8961-8180976F21C0}"/>
                </a:ext>
              </a:extLst>
            </p:cNvPr>
            <p:cNvSpPr/>
            <p:nvPr/>
          </p:nvSpPr>
          <p:spPr>
            <a:xfrm rot="2160000">
              <a:off x="3637915"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任意多边形 110">
              <a:extLst>
                <a:ext uri="{FF2B5EF4-FFF2-40B4-BE49-F238E27FC236}">
                  <a16:creationId xmlns:a16="http://schemas.microsoft.com/office/drawing/2014/main" id="{1A7D862E-B959-C447-861B-9F6C92F45EB6}"/>
                </a:ext>
              </a:extLst>
            </p:cNvPr>
            <p:cNvSpPr/>
            <p:nvPr/>
          </p:nvSpPr>
          <p:spPr>
            <a:xfrm rot="3240000">
              <a:off x="3809304"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任意多边形 111">
              <a:extLst>
                <a:ext uri="{FF2B5EF4-FFF2-40B4-BE49-F238E27FC236}">
                  <a16:creationId xmlns:a16="http://schemas.microsoft.com/office/drawing/2014/main" id="{C58072B1-CB92-5F43-99FE-540EF0A47336}"/>
                </a:ext>
              </a:extLst>
            </p:cNvPr>
            <p:cNvSpPr/>
            <p:nvPr/>
          </p:nvSpPr>
          <p:spPr>
            <a:xfrm rot="4320000">
              <a:off x="3919341"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任意多边形 112">
              <a:extLst>
                <a:ext uri="{FF2B5EF4-FFF2-40B4-BE49-F238E27FC236}">
                  <a16:creationId xmlns:a16="http://schemas.microsoft.com/office/drawing/2014/main" id="{354DFFB7-1533-7C49-9DEC-EAC8FE75F250}"/>
                </a:ext>
              </a:extLst>
            </p:cNvPr>
            <p:cNvSpPr/>
            <p:nvPr/>
          </p:nvSpPr>
          <p:spPr>
            <a:xfrm rot="5400000">
              <a:off x="39572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任意多边形 113">
              <a:extLst>
                <a:ext uri="{FF2B5EF4-FFF2-40B4-BE49-F238E27FC236}">
                  <a16:creationId xmlns:a16="http://schemas.microsoft.com/office/drawing/2014/main" id="{041278C8-503D-CC44-999D-E38B768671DE}"/>
                </a:ext>
              </a:extLst>
            </p:cNvPr>
            <p:cNvSpPr/>
            <p:nvPr/>
          </p:nvSpPr>
          <p:spPr>
            <a:xfrm rot="6480000">
              <a:off x="3919341"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任意多边形 114">
              <a:extLst>
                <a:ext uri="{FF2B5EF4-FFF2-40B4-BE49-F238E27FC236}">
                  <a16:creationId xmlns:a16="http://schemas.microsoft.com/office/drawing/2014/main" id="{F572AB83-1CAA-F74B-A2B0-4AFB42956407}"/>
                </a:ext>
              </a:extLst>
            </p:cNvPr>
            <p:cNvSpPr/>
            <p:nvPr/>
          </p:nvSpPr>
          <p:spPr>
            <a:xfrm rot="7560000">
              <a:off x="3809304"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任意多边形 115">
              <a:extLst>
                <a:ext uri="{FF2B5EF4-FFF2-40B4-BE49-F238E27FC236}">
                  <a16:creationId xmlns:a16="http://schemas.microsoft.com/office/drawing/2014/main" id="{456FEAEC-2E28-654C-B65F-40CB9D62C602}"/>
                </a:ext>
              </a:extLst>
            </p:cNvPr>
            <p:cNvSpPr/>
            <p:nvPr/>
          </p:nvSpPr>
          <p:spPr>
            <a:xfrm rot="8640000">
              <a:off x="3637915"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9" name="任意多边形 116">
              <a:extLst>
                <a:ext uri="{FF2B5EF4-FFF2-40B4-BE49-F238E27FC236}">
                  <a16:creationId xmlns:a16="http://schemas.microsoft.com/office/drawing/2014/main" id="{7C1603DC-23EF-7545-BFF7-097DBDB51173}"/>
                </a:ext>
              </a:extLst>
            </p:cNvPr>
            <p:cNvSpPr/>
            <p:nvPr/>
          </p:nvSpPr>
          <p:spPr>
            <a:xfrm rot="9720000">
              <a:off x="3421954"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任意多边形 117">
              <a:extLst>
                <a:ext uri="{FF2B5EF4-FFF2-40B4-BE49-F238E27FC236}">
                  <a16:creationId xmlns:a16="http://schemas.microsoft.com/office/drawing/2014/main" id="{971E4168-7982-E54B-BD91-EBB882D5490C}"/>
                </a:ext>
              </a:extLst>
            </p:cNvPr>
            <p:cNvSpPr/>
            <p:nvPr/>
          </p:nvSpPr>
          <p:spPr>
            <a:xfrm rot="10800000">
              <a:off x="3182558" y="39598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任意多边形 118">
              <a:extLst>
                <a:ext uri="{FF2B5EF4-FFF2-40B4-BE49-F238E27FC236}">
                  <a16:creationId xmlns:a16="http://schemas.microsoft.com/office/drawing/2014/main" id="{3377015A-BACA-E34F-A4DB-4C1CF6F0F7EE}"/>
                </a:ext>
              </a:extLst>
            </p:cNvPr>
            <p:cNvSpPr/>
            <p:nvPr/>
          </p:nvSpPr>
          <p:spPr>
            <a:xfrm rot="11880000">
              <a:off x="2943163"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2" name="任意多边形 119">
              <a:extLst>
                <a:ext uri="{FF2B5EF4-FFF2-40B4-BE49-F238E27FC236}">
                  <a16:creationId xmlns:a16="http://schemas.microsoft.com/office/drawing/2014/main" id="{06F34F4E-80C3-134C-8E6E-4D00897A90C6}"/>
                </a:ext>
              </a:extLst>
            </p:cNvPr>
            <p:cNvSpPr/>
            <p:nvPr/>
          </p:nvSpPr>
          <p:spPr>
            <a:xfrm rot="12960000">
              <a:off x="2727201"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任意多边形 120">
              <a:extLst>
                <a:ext uri="{FF2B5EF4-FFF2-40B4-BE49-F238E27FC236}">
                  <a16:creationId xmlns:a16="http://schemas.microsoft.com/office/drawing/2014/main" id="{C2291CC3-B15C-B444-A3A9-1450AC734168}"/>
                </a:ext>
              </a:extLst>
            </p:cNvPr>
            <p:cNvSpPr/>
            <p:nvPr/>
          </p:nvSpPr>
          <p:spPr>
            <a:xfrm rot="14040000">
              <a:off x="2555813"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4" name="任意多边形 121">
              <a:extLst>
                <a:ext uri="{FF2B5EF4-FFF2-40B4-BE49-F238E27FC236}">
                  <a16:creationId xmlns:a16="http://schemas.microsoft.com/office/drawing/2014/main" id="{31497EFF-7163-3D4F-BF77-C7A8E1DFF78D}"/>
                </a:ext>
              </a:extLst>
            </p:cNvPr>
            <p:cNvSpPr/>
            <p:nvPr/>
          </p:nvSpPr>
          <p:spPr>
            <a:xfrm rot="15120000">
              <a:off x="2445775"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5" name="组合 244">
            <a:extLst>
              <a:ext uri="{FF2B5EF4-FFF2-40B4-BE49-F238E27FC236}">
                <a16:creationId xmlns:a16="http://schemas.microsoft.com/office/drawing/2014/main" id="{F170EED2-ED22-904E-9D95-5E8CC98DF77F}"/>
              </a:ext>
            </a:extLst>
          </p:cNvPr>
          <p:cNvGrpSpPr/>
          <p:nvPr/>
        </p:nvGrpSpPr>
        <p:grpSpPr>
          <a:xfrm>
            <a:off x="3983565" y="2930299"/>
            <a:ext cx="868680" cy="1222174"/>
            <a:chOff x="2054860" y="4111971"/>
            <a:chExt cx="868680" cy="1275917"/>
          </a:xfrm>
        </p:grpSpPr>
        <p:sp>
          <p:nvSpPr>
            <p:cNvPr id="246" name="椭圆 245">
              <a:extLst>
                <a:ext uri="{FF2B5EF4-FFF2-40B4-BE49-F238E27FC236}">
                  <a16:creationId xmlns:a16="http://schemas.microsoft.com/office/drawing/2014/main" id="{3D82FF20-D50A-E347-B085-CEC27A1A7211}"/>
                </a:ext>
              </a:extLst>
            </p:cNvPr>
            <p:cNvSpPr/>
            <p:nvPr/>
          </p:nvSpPr>
          <p:spPr>
            <a:xfrm>
              <a:off x="2054860" y="4318599"/>
              <a:ext cx="868680" cy="868680"/>
            </a:xfrm>
            <a:prstGeom prst="ellipse">
              <a:avLst/>
            </a:prstGeom>
            <a:no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7" name="组合 246">
              <a:extLst>
                <a:ext uri="{FF2B5EF4-FFF2-40B4-BE49-F238E27FC236}">
                  <a16:creationId xmlns:a16="http://schemas.microsoft.com/office/drawing/2014/main" id="{3ECA10EF-C735-5C46-AE07-4A7D1B42C056}"/>
                </a:ext>
              </a:extLst>
            </p:cNvPr>
            <p:cNvGrpSpPr/>
            <p:nvPr/>
          </p:nvGrpSpPr>
          <p:grpSpPr>
            <a:xfrm>
              <a:off x="2284629" y="4111971"/>
              <a:ext cx="409142" cy="409142"/>
              <a:chOff x="2814405" y="2119805"/>
              <a:chExt cx="409142" cy="409142"/>
            </a:xfrm>
          </p:grpSpPr>
          <p:sp>
            <p:nvSpPr>
              <p:cNvPr id="251" name="椭圆 250">
                <a:extLst>
                  <a:ext uri="{FF2B5EF4-FFF2-40B4-BE49-F238E27FC236}">
                    <a16:creationId xmlns:a16="http://schemas.microsoft.com/office/drawing/2014/main" id="{28438E01-6003-8E41-8231-B212AB025681}"/>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a:extLst>
                  <a:ext uri="{FF2B5EF4-FFF2-40B4-BE49-F238E27FC236}">
                    <a16:creationId xmlns:a16="http://schemas.microsoft.com/office/drawing/2014/main" id="{5945A0D0-9454-AE48-8D35-DF63EF541C6B}"/>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8" name="组合 247">
              <a:extLst>
                <a:ext uri="{FF2B5EF4-FFF2-40B4-BE49-F238E27FC236}">
                  <a16:creationId xmlns:a16="http://schemas.microsoft.com/office/drawing/2014/main" id="{55EC960C-1C34-5D4B-975A-302419998C14}"/>
                </a:ext>
              </a:extLst>
            </p:cNvPr>
            <p:cNvGrpSpPr/>
            <p:nvPr/>
          </p:nvGrpSpPr>
          <p:grpSpPr>
            <a:xfrm>
              <a:off x="2284629" y="4978746"/>
              <a:ext cx="409142" cy="409142"/>
              <a:chOff x="2814405" y="2119805"/>
              <a:chExt cx="409142" cy="409142"/>
            </a:xfrm>
          </p:grpSpPr>
          <p:sp>
            <p:nvSpPr>
              <p:cNvPr id="249" name="椭圆 248">
                <a:extLst>
                  <a:ext uri="{FF2B5EF4-FFF2-40B4-BE49-F238E27FC236}">
                    <a16:creationId xmlns:a16="http://schemas.microsoft.com/office/drawing/2014/main" id="{C177021B-29CE-8D44-9CF3-B4FC11CC9909}"/>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0" name="椭圆 249">
                <a:extLst>
                  <a:ext uri="{FF2B5EF4-FFF2-40B4-BE49-F238E27FC236}">
                    <a16:creationId xmlns:a16="http://schemas.microsoft.com/office/drawing/2014/main" id="{1C84684A-2A45-DB4B-AA6F-3EA196BF1DDA}"/>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53" name="文本框 154">
            <a:extLst>
              <a:ext uri="{FF2B5EF4-FFF2-40B4-BE49-F238E27FC236}">
                <a16:creationId xmlns:a16="http://schemas.microsoft.com/office/drawing/2014/main" id="{7ACD2E4A-996B-604D-85FF-1294D1070AC3}"/>
              </a:ext>
            </a:extLst>
          </p:cNvPr>
          <p:cNvSpPr txBox="1"/>
          <p:nvPr/>
        </p:nvSpPr>
        <p:spPr>
          <a:xfrm>
            <a:off x="4177440" y="3216813"/>
            <a:ext cx="492443" cy="707886"/>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4000" dirty="0">
                <a:latin typeface="Segoe UI Black" pitchFamily="34" charset="0"/>
                <a:ea typeface="Segoe UI Black" pitchFamily="34" charset="0"/>
              </a:rPr>
              <a:t>2</a:t>
            </a:r>
            <a:endParaRPr lang="zh-CN" altLang="en-US" sz="4000" dirty="0">
              <a:latin typeface="Segoe UI Black" pitchFamily="34" charset="0"/>
              <a:ea typeface="微软雅黑" panose="020B0503020204020204" pitchFamily="34" charset="-122"/>
            </a:endParaRPr>
          </a:p>
        </p:txBody>
      </p:sp>
      <p:sp>
        <p:nvSpPr>
          <p:cNvPr id="7" name="矩形 6">
            <a:extLst>
              <a:ext uri="{FF2B5EF4-FFF2-40B4-BE49-F238E27FC236}">
                <a16:creationId xmlns:a16="http://schemas.microsoft.com/office/drawing/2014/main" id="{F1798015-CF5C-DD49-9761-04E9C4D382D8}"/>
              </a:ext>
            </a:extLst>
          </p:cNvPr>
          <p:cNvSpPr/>
          <p:nvPr/>
        </p:nvSpPr>
        <p:spPr>
          <a:xfrm>
            <a:off x="5276176" y="3375785"/>
            <a:ext cx="3518912" cy="400110"/>
          </a:xfrm>
          <a:prstGeom prst="rect">
            <a:avLst/>
          </a:prstGeom>
        </p:spPr>
        <p:txBody>
          <a:bodyPr wrap="none">
            <a:spAutoFit/>
          </a:bodyPr>
          <a:lstStyle/>
          <a:p>
            <a:r>
              <a:rPr lang="zh-CN" altLang="en-US" sz="2000" dirty="0">
                <a:solidFill>
                  <a:schemeClr val="bg1"/>
                </a:solidFill>
                <a:latin typeface="微软雅黑" pitchFamily="34" charset="-122"/>
                <a:ea typeface="微软雅黑" pitchFamily="34" charset="-122"/>
              </a:rPr>
              <a:t>损害了保险公司的利益和形象</a:t>
            </a:r>
            <a:endParaRPr lang="zh-CN" altLang="en-US" sz="2000" dirty="0"/>
          </a:p>
        </p:txBody>
      </p:sp>
      <p:sp>
        <p:nvSpPr>
          <p:cNvPr id="8" name="矩形 7">
            <a:extLst>
              <a:ext uri="{FF2B5EF4-FFF2-40B4-BE49-F238E27FC236}">
                <a16:creationId xmlns:a16="http://schemas.microsoft.com/office/drawing/2014/main" id="{E90BC3FE-7266-0841-840C-A8F51FA5A96D}"/>
              </a:ext>
            </a:extLst>
          </p:cNvPr>
          <p:cNvSpPr/>
          <p:nvPr/>
        </p:nvSpPr>
        <p:spPr>
          <a:xfrm>
            <a:off x="7300090" y="4919442"/>
            <a:ext cx="3081293" cy="400110"/>
          </a:xfrm>
          <a:prstGeom prst="rect">
            <a:avLst/>
          </a:prstGeom>
        </p:spPr>
        <p:txBody>
          <a:bodyPr wrap="none">
            <a:spAutoFit/>
          </a:bodyPr>
          <a:lstStyle/>
          <a:p>
            <a:r>
              <a:rPr lang="zh-CN" altLang="en-US" sz="2000" dirty="0">
                <a:solidFill>
                  <a:schemeClr val="bg1"/>
                </a:solidFill>
                <a:latin typeface="微软雅黑" pitchFamily="34" charset="-122"/>
                <a:ea typeface="微软雅黑" pitchFamily="34" charset="-122"/>
              </a:rPr>
              <a:t>阻碍了我国保险业的发展 </a:t>
            </a:r>
            <a:endParaRPr lang="zh-CN" altLang="en-US" sz="2000" dirty="0"/>
          </a:p>
        </p:txBody>
      </p:sp>
      <p:grpSp>
        <p:nvGrpSpPr>
          <p:cNvPr id="254" name="组合 253">
            <a:extLst>
              <a:ext uri="{FF2B5EF4-FFF2-40B4-BE49-F238E27FC236}">
                <a16:creationId xmlns:a16="http://schemas.microsoft.com/office/drawing/2014/main" id="{7DE14D61-D6B0-F847-93D7-7ED60E85963D}"/>
              </a:ext>
            </a:extLst>
          </p:cNvPr>
          <p:cNvGrpSpPr/>
          <p:nvPr/>
        </p:nvGrpSpPr>
        <p:grpSpPr>
          <a:xfrm>
            <a:off x="5687051" y="4501332"/>
            <a:ext cx="1421464" cy="1341504"/>
            <a:chOff x="2318386" y="2410460"/>
            <a:chExt cx="1900556" cy="1900556"/>
          </a:xfrm>
        </p:grpSpPr>
        <p:sp>
          <p:nvSpPr>
            <p:cNvPr id="255" name="任意多边形 95">
              <a:extLst>
                <a:ext uri="{FF2B5EF4-FFF2-40B4-BE49-F238E27FC236}">
                  <a16:creationId xmlns:a16="http://schemas.microsoft.com/office/drawing/2014/main" id="{BFF8EA66-3876-A948-9DE8-A10CE7CA9E1F}"/>
                </a:ext>
              </a:extLst>
            </p:cNvPr>
            <p:cNvSpPr/>
            <p:nvPr/>
          </p:nvSpPr>
          <p:spPr>
            <a:xfrm rot="-5400000">
              <a:off x="24078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6" name="任意多边形 96">
              <a:extLst>
                <a:ext uri="{FF2B5EF4-FFF2-40B4-BE49-F238E27FC236}">
                  <a16:creationId xmlns:a16="http://schemas.microsoft.com/office/drawing/2014/main" id="{BAF8BDAE-59F9-724B-9CB9-2D78AA5C9CD1}"/>
                </a:ext>
              </a:extLst>
            </p:cNvPr>
            <p:cNvSpPr/>
            <p:nvPr/>
          </p:nvSpPr>
          <p:spPr>
            <a:xfrm rot="-4320000">
              <a:off x="2445775"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7" name="任意多边形 104">
              <a:extLst>
                <a:ext uri="{FF2B5EF4-FFF2-40B4-BE49-F238E27FC236}">
                  <a16:creationId xmlns:a16="http://schemas.microsoft.com/office/drawing/2014/main" id="{CA9C1CA5-FD59-BD43-A165-C3F2CA043A49}"/>
                </a:ext>
              </a:extLst>
            </p:cNvPr>
            <p:cNvSpPr/>
            <p:nvPr/>
          </p:nvSpPr>
          <p:spPr>
            <a:xfrm rot="-3240000">
              <a:off x="2555813"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任意多边形 105">
              <a:extLst>
                <a:ext uri="{FF2B5EF4-FFF2-40B4-BE49-F238E27FC236}">
                  <a16:creationId xmlns:a16="http://schemas.microsoft.com/office/drawing/2014/main" id="{AF77C4EA-063A-2E4C-BC6E-EC05A8BB5ED0}"/>
                </a:ext>
              </a:extLst>
            </p:cNvPr>
            <p:cNvSpPr/>
            <p:nvPr/>
          </p:nvSpPr>
          <p:spPr>
            <a:xfrm rot="-2160000">
              <a:off x="2727201"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9" name="任意多边形 106">
              <a:extLst>
                <a:ext uri="{FF2B5EF4-FFF2-40B4-BE49-F238E27FC236}">
                  <a16:creationId xmlns:a16="http://schemas.microsoft.com/office/drawing/2014/main" id="{7F074FFA-119A-644C-B54E-626999B8D081}"/>
                </a:ext>
              </a:extLst>
            </p:cNvPr>
            <p:cNvSpPr/>
            <p:nvPr/>
          </p:nvSpPr>
          <p:spPr>
            <a:xfrm rot="-1080000">
              <a:off x="2943163"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0" name="任意多边形 107">
              <a:extLst>
                <a:ext uri="{FF2B5EF4-FFF2-40B4-BE49-F238E27FC236}">
                  <a16:creationId xmlns:a16="http://schemas.microsoft.com/office/drawing/2014/main" id="{404D37D9-FB81-B447-A5BA-BB7B6F28B10A}"/>
                </a:ext>
              </a:extLst>
            </p:cNvPr>
            <p:cNvSpPr/>
            <p:nvPr/>
          </p:nvSpPr>
          <p:spPr>
            <a:xfrm>
              <a:off x="3182558" y="24104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任意多边形 108">
              <a:extLst>
                <a:ext uri="{FF2B5EF4-FFF2-40B4-BE49-F238E27FC236}">
                  <a16:creationId xmlns:a16="http://schemas.microsoft.com/office/drawing/2014/main" id="{88068B68-E005-BE4F-AA3A-B5AED37F3E9E}"/>
                </a:ext>
              </a:extLst>
            </p:cNvPr>
            <p:cNvSpPr/>
            <p:nvPr/>
          </p:nvSpPr>
          <p:spPr>
            <a:xfrm rot="1080000">
              <a:off x="3421954" y="2448376"/>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2" name="任意多边形 109">
              <a:extLst>
                <a:ext uri="{FF2B5EF4-FFF2-40B4-BE49-F238E27FC236}">
                  <a16:creationId xmlns:a16="http://schemas.microsoft.com/office/drawing/2014/main" id="{A99720E9-BDE9-7548-A673-B4464C8586F0}"/>
                </a:ext>
              </a:extLst>
            </p:cNvPr>
            <p:cNvSpPr/>
            <p:nvPr/>
          </p:nvSpPr>
          <p:spPr>
            <a:xfrm rot="2160000">
              <a:off x="3637915" y="255841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3" name="任意多边形 110">
              <a:extLst>
                <a:ext uri="{FF2B5EF4-FFF2-40B4-BE49-F238E27FC236}">
                  <a16:creationId xmlns:a16="http://schemas.microsoft.com/office/drawing/2014/main" id="{4ECC7949-1298-B949-BD8B-FA8827A02B13}"/>
                </a:ext>
              </a:extLst>
            </p:cNvPr>
            <p:cNvSpPr/>
            <p:nvPr/>
          </p:nvSpPr>
          <p:spPr>
            <a:xfrm rot="3240000">
              <a:off x="3809304" y="2729803"/>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任意多边形 111">
              <a:extLst>
                <a:ext uri="{FF2B5EF4-FFF2-40B4-BE49-F238E27FC236}">
                  <a16:creationId xmlns:a16="http://schemas.microsoft.com/office/drawing/2014/main" id="{3D1A5A81-C7DB-EF45-B815-68533DAF3F40}"/>
                </a:ext>
              </a:extLst>
            </p:cNvPr>
            <p:cNvSpPr/>
            <p:nvPr/>
          </p:nvSpPr>
          <p:spPr>
            <a:xfrm rot="4320000">
              <a:off x="3919341" y="294576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5" name="任意多边形 112">
              <a:extLst>
                <a:ext uri="{FF2B5EF4-FFF2-40B4-BE49-F238E27FC236}">
                  <a16:creationId xmlns:a16="http://schemas.microsoft.com/office/drawing/2014/main" id="{A9B54E4F-08D5-FB4B-9368-6C68F55567E9}"/>
                </a:ext>
              </a:extLst>
            </p:cNvPr>
            <p:cNvSpPr/>
            <p:nvPr/>
          </p:nvSpPr>
          <p:spPr>
            <a:xfrm rot="5400000">
              <a:off x="3957258" y="31851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6" name="任意多边形 113">
              <a:extLst>
                <a:ext uri="{FF2B5EF4-FFF2-40B4-BE49-F238E27FC236}">
                  <a16:creationId xmlns:a16="http://schemas.microsoft.com/office/drawing/2014/main" id="{8A7A7F8F-0A55-A946-944F-94F42B998DB3}"/>
                </a:ext>
              </a:extLst>
            </p:cNvPr>
            <p:cNvSpPr/>
            <p:nvPr/>
          </p:nvSpPr>
          <p:spPr>
            <a:xfrm rot="6480000">
              <a:off x="3919341"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任意多边形 114">
              <a:extLst>
                <a:ext uri="{FF2B5EF4-FFF2-40B4-BE49-F238E27FC236}">
                  <a16:creationId xmlns:a16="http://schemas.microsoft.com/office/drawing/2014/main" id="{61C27270-9A34-2B49-9F21-597ECE4E2F33}"/>
                </a:ext>
              </a:extLst>
            </p:cNvPr>
            <p:cNvSpPr/>
            <p:nvPr/>
          </p:nvSpPr>
          <p:spPr>
            <a:xfrm rot="7560000">
              <a:off x="3809304"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8" name="任意多边形 115">
              <a:extLst>
                <a:ext uri="{FF2B5EF4-FFF2-40B4-BE49-F238E27FC236}">
                  <a16:creationId xmlns:a16="http://schemas.microsoft.com/office/drawing/2014/main" id="{18BA41A6-0681-0B4F-8103-E265D2D66C73}"/>
                </a:ext>
              </a:extLst>
            </p:cNvPr>
            <p:cNvSpPr/>
            <p:nvPr/>
          </p:nvSpPr>
          <p:spPr>
            <a:xfrm rot="8640000">
              <a:off x="3637915"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9" name="任意多边形 116">
              <a:extLst>
                <a:ext uri="{FF2B5EF4-FFF2-40B4-BE49-F238E27FC236}">
                  <a16:creationId xmlns:a16="http://schemas.microsoft.com/office/drawing/2014/main" id="{F633F41B-81F3-264B-9549-C88B2659F6AE}"/>
                </a:ext>
              </a:extLst>
            </p:cNvPr>
            <p:cNvSpPr/>
            <p:nvPr/>
          </p:nvSpPr>
          <p:spPr>
            <a:xfrm rot="9720000">
              <a:off x="3421954"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任意多边形 117">
              <a:extLst>
                <a:ext uri="{FF2B5EF4-FFF2-40B4-BE49-F238E27FC236}">
                  <a16:creationId xmlns:a16="http://schemas.microsoft.com/office/drawing/2014/main" id="{30D7425A-44C9-854B-B3FF-11BF8263D398}"/>
                </a:ext>
              </a:extLst>
            </p:cNvPr>
            <p:cNvSpPr/>
            <p:nvPr/>
          </p:nvSpPr>
          <p:spPr>
            <a:xfrm rot="10800000">
              <a:off x="3182558" y="3959860"/>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任意多边形 118">
              <a:extLst>
                <a:ext uri="{FF2B5EF4-FFF2-40B4-BE49-F238E27FC236}">
                  <a16:creationId xmlns:a16="http://schemas.microsoft.com/office/drawing/2014/main" id="{FDD23C50-4ABB-9344-98FC-B4BD9A474AF9}"/>
                </a:ext>
              </a:extLst>
            </p:cNvPr>
            <p:cNvSpPr/>
            <p:nvPr/>
          </p:nvSpPr>
          <p:spPr>
            <a:xfrm rot="11880000">
              <a:off x="2943163" y="3921944"/>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2" name="任意多边形 119">
              <a:extLst>
                <a:ext uri="{FF2B5EF4-FFF2-40B4-BE49-F238E27FC236}">
                  <a16:creationId xmlns:a16="http://schemas.microsoft.com/office/drawing/2014/main" id="{07339767-C77A-1B48-B6A9-887B35DE3499}"/>
                </a:ext>
              </a:extLst>
            </p:cNvPr>
            <p:cNvSpPr/>
            <p:nvPr/>
          </p:nvSpPr>
          <p:spPr>
            <a:xfrm rot="12960000">
              <a:off x="2727201" y="381190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任意多边形 120">
              <a:extLst>
                <a:ext uri="{FF2B5EF4-FFF2-40B4-BE49-F238E27FC236}">
                  <a16:creationId xmlns:a16="http://schemas.microsoft.com/office/drawing/2014/main" id="{6B1FAB5B-D2D9-8943-B8DE-531F3BB02EE2}"/>
                </a:ext>
              </a:extLst>
            </p:cNvPr>
            <p:cNvSpPr/>
            <p:nvPr/>
          </p:nvSpPr>
          <p:spPr>
            <a:xfrm rot="14040000">
              <a:off x="2555813" y="3640517"/>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4" name="任意多边形 121">
              <a:extLst>
                <a:ext uri="{FF2B5EF4-FFF2-40B4-BE49-F238E27FC236}">
                  <a16:creationId xmlns:a16="http://schemas.microsoft.com/office/drawing/2014/main" id="{BDC2982A-C0E6-1742-8431-D45AE06A3866}"/>
                </a:ext>
              </a:extLst>
            </p:cNvPr>
            <p:cNvSpPr/>
            <p:nvPr/>
          </p:nvSpPr>
          <p:spPr>
            <a:xfrm rot="15120000">
              <a:off x="2445775" y="3424555"/>
              <a:ext cx="172212" cy="351156"/>
            </a:xfrm>
            <a:custGeom>
              <a:avLst/>
              <a:gdLst>
                <a:gd name="connsiteX0" fmla="*/ 0 w 568325"/>
                <a:gd name="connsiteY0" fmla="*/ 0 h 1158875"/>
                <a:gd name="connsiteX1" fmla="*/ 568325 w 568325"/>
                <a:gd name="connsiteY1" fmla="*/ 0 h 1158875"/>
                <a:gd name="connsiteX2" fmla="*/ 426244 w 568325"/>
                <a:gd name="connsiteY2" fmla="*/ 1158875 h 1158875"/>
                <a:gd name="connsiteX3" fmla="*/ 142081 w 568325"/>
                <a:gd name="connsiteY3" fmla="*/ 1158875 h 1158875"/>
              </a:gdLst>
              <a:ahLst/>
              <a:cxnLst>
                <a:cxn ang="0">
                  <a:pos x="connsiteX0" y="connsiteY0"/>
                </a:cxn>
                <a:cxn ang="0">
                  <a:pos x="connsiteX1" y="connsiteY1"/>
                </a:cxn>
                <a:cxn ang="0">
                  <a:pos x="connsiteX2" y="connsiteY2"/>
                </a:cxn>
                <a:cxn ang="0">
                  <a:pos x="connsiteX3" y="connsiteY3"/>
                </a:cxn>
              </a:cxnLst>
              <a:rect l="l" t="t" r="r" b="b"/>
              <a:pathLst>
                <a:path w="568325" h="1158875">
                  <a:moveTo>
                    <a:pt x="0" y="0"/>
                  </a:moveTo>
                  <a:lnTo>
                    <a:pt x="568325" y="0"/>
                  </a:lnTo>
                  <a:lnTo>
                    <a:pt x="426244" y="1158875"/>
                  </a:lnTo>
                  <a:lnTo>
                    <a:pt x="142081" y="115887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5" name="组合 274">
            <a:extLst>
              <a:ext uri="{FF2B5EF4-FFF2-40B4-BE49-F238E27FC236}">
                <a16:creationId xmlns:a16="http://schemas.microsoft.com/office/drawing/2014/main" id="{5D284A09-A520-7740-9C43-BDE3A112E8F1}"/>
              </a:ext>
            </a:extLst>
          </p:cNvPr>
          <p:cNvGrpSpPr/>
          <p:nvPr/>
        </p:nvGrpSpPr>
        <p:grpSpPr>
          <a:xfrm>
            <a:off x="5953614" y="4556972"/>
            <a:ext cx="868680" cy="1222174"/>
            <a:chOff x="2054860" y="4111971"/>
            <a:chExt cx="868680" cy="1275917"/>
          </a:xfrm>
        </p:grpSpPr>
        <p:sp>
          <p:nvSpPr>
            <p:cNvPr id="276" name="椭圆 275">
              <a:extLst>
                <a:ext uri="{FF2B5EF4-FFF2-40B4-BE49-F238E27FC236}">
                  <a16:creationId xmlns:a16="http://schemas.microsoft.com/office/drawing/2014/main" id="{7D329E79-8474-9E44-8324-A4B832427CCD}"/>
                </a:ext>
              </a:extLst>
            </p:cNvPr>
            <p:cNvSpPr/>
            <p:nvPr/>
          </p:nvSpPr>
          <p:spPr>
            <a:xfrm>
              <a:off x="2054860" y="4318599"/>
              <a:ext cx="868680" cy="868680"/>
            </a:xfrm>
            <a:prstGeom prst="ellipse">
              <a:avLst/>
            </a:prstGeom>
            <a:no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7" name="组合 276">
              <a:extLst>
                <a:ext uri="{FF2B5EF4-FFF2-40B4-BE49-F238E27FC236}">
                  <a16:creationId xmlns:a16="http://schemas.microsoft.com/office/drawing/2014/main" id="{1C8386CA-23DC-EE4F-8B62-123D6B0059AD}"/>
                </a:ext>
              </a:extLst>
            </p:cNvPr>
            <p:cNvGrpSpPr/>
            <p:nvPr/>
          </p:nvGrpSpPr>
          <p:grpSpPr>
            <a:xfrm>
              <a:off x="2284629" y="4111971"/>
              <a:ext cx="409142" cy="409142"/>
              <a:chOff x="2814405" y="2119805"/>
              <a:chExt cx="409142" cy="409142"/>
            </a:xfrm>
          </p:grpSpPr>
          <p:sp>
            <p:nvSpPr>
              <p:cNvPr id="281" name="椭圆 280">
                <a:extLst>
                  <a:ext uri="{FF2B5EF4-FFF2-40B4-BE49-F238E27FC236}">
                    <a16:creationId xmlns:a16="http://schemas.microsoft.com/office/drawing/2014/main" id="{75774286-9472-2049-9555-21D0FD5077EA}"/>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a:extLst>
                  <a:ext uri="{FF2B5EF4-FFF2-40B4-BE49-F238E27FC236}">
                    <a16:creationId xmlns:a16="http://schemas.microsoft.com/office/drawing/2014/main" id="{6127B90C-113D-7245-975E-F8FCEEA5B054}"/>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8" name="组合 277">
              <a:extLst>
                <a:ext uri="{FF2B5EF4-FFF2-40B4-BE49-F238E27FC236}">
                  <a16:creationId xmlns:a16="http://schemas.microsoft.com/office/drawing/2014/main" id="{82221648-CABE-5C4A-B5DE-144201AFCE99}"/>
                </a:ext>
              </a:extLst>
            </p:cNvPr>
            <p:cNvGrpSpPr/>
            <p:nvPr/>
          </p:nvGrpSpPr>
          <p:grpSpPr>
            <a:xfrm>
              <a:off x="2284629" y="4978746"/>
              <a:ext cx="409142" cy="409142"/>
              <a:chOff x="2814405" y="2119805"/>
              <a:chExt cx="409142" cy="409142"/>
            </a:xfrm>
          </p:grpSpPr>
          <p:sp>
            <p:nvSpPr>
              <p:cNvPr id="279" name="椭圆 278">
                <a:extLst>
                  <a:ext uri="{FF2B5EF4-FFF2-40B4-BE49-F238E27FC236}">
                    <a16:creationId xmlns:a16="http://schemas.microsoft.com/office/drawing/2014/main" id="{CFF2C2AC-7B5F-AC43-BB37-A487681BD729}"/>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0" name="椭圆 279">
                <a:extLst>
                  <a:ext uri="{FF2B5EF4-FFF2-40B4-BE49-F238E27FC236}">
                    <a16:creationId xmlns:a16="http://schemas.microsoft.com/office/drawing/2014/main" id="{F2DDF03B-A9E0-0343-8520-98563EC29C57}"/>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83" name="文本框 154">
            <a:extLst>
              <a:ext uri="{FF2B5EF4-FFF2-40B4-BE49-F238E27FC236}">
                <a16:creationId xmlns:a16="http://schemas.microsoft.com/office/drawing/2014/main" id="{EA76F315-BF83-F84E-9C15-19A432CC9EC7}"/>
              </a:ext>
            </a:extLst>
          </p:cNvPr>
          <p:cNvSpPr txBox="1"/>
          <p:nvPr/>
        </p:nvSpPr>
        <p:spPr>
          <a:xfrm>
            <a:off x="6147489" y="4843486"/>
            <a:ext cx="492443" cy="707886"/>
          </a:xfrm>
          <a:prstGeom prst="rect">
            <a:avLst/>
          </a:prstGeom>
          <a:noFill/>
        </p:spPr>
        <p:txBody>
          <a:bodyPr wrap="none" rtlCol="0">
            <a:spAutoFit/>
          </a:bodyPr>
          <a:lstStyle>
            <a:defPPr>
              <a:defRPr lang="zh-CN"/>
            </a:defPPr>
            <a:lvl1pPr>
              <a:defRPr sz="3200">
                <a:solidFill>
                  <a:schemeClr val="bg1"/>
                </a:solidFill>
                <a:latin typeface="汉仪菱心体简" panose="02010609000101010101" pitchFamily="49" charset="-122"/>
                <a:ea typeface="汉仪菱心体简" panose="02010609000101010101" pitchFamily="49" charset="-122"/>
              </a:defRPr>
            </a:lvl1pPr>
          </a:lstStyle>
          <a:p>
            <a:r>
              <a:rPr lang="en-US" altLang="zh-CN" sz="4000" dirty="0">
                <a:latin typeface="Segoe UI Black" pitchFamily="34" charset="0"/>
                <a:ea typeface="Segoe UI Black" pitchFamily="34" charset="0"/>
              </a:rPr>
              <a:t>3</a:t>
            </a:r>
            <a:endParaRPr lang="zh-CN" altLang="en-US" sz="4000" dirty="0">
              <a:latin typeface="Segoe UI Black" pitchFamily="34" charset="0"/>
              <a:ea typeface="微软雅黑" panose="020B0503020204020204" pitchFamily="34" charset="-122"/>
            </a:endParaRPr>
          </a:p>
        </p:txBody>
      </p:sp>
    </p:spTree>
    <p:extLst>
      <p:ext uri="{BB962C8B-B14F-4D97-AF65-F5344CB8AC3E}">
        <p14:creationId xmlns:p14="http://schemas.microsoft.com/office/powerpoint/2010/main" val="21500736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grpId="0" nodeType="withEffect">
                                  <p:stCondLst>
                                    <p:cond delay="300"/>
                                  </p:stCondLst>
                                  <p:childTnLst>
                                    <p:set>
                                      <p:cBhvr>
                                        <p:cTn id="26" dur="1" fill="hold">
                                          <p:stCondLst>
                                            <p:cond delay="0"/>
                                          </p:stCondLst>
                                        </p:cTn>
                                        <p:tgtEl>
                                          <p:spTgt spid="31"/>
                                        </p:tgtEl>
                                        <p:attrNameLst>
                                          <p:attrName>style.visibility</p:attrName>
                                        </p:attrNameLst>
                                      </p:cBhvr>
                                      <p:to>
                                        <p:strVal val="visible"/>
                                      </p:to>
                                    </p:set>
                                    <p:animEffect transition="in" filter="wipe(right)">
                                      <p:cBhvr>
                                        <p:cTn id="27" dur="1700"/>
                                        <p:tgtEl>
                                          <p:spTgt spid="31"/>
                                        </p:tgtEl>
                                      </p:cBhvr>
                                    </p:animEffect>
                                  </p:childTnLst>
                                </p:cTn>
                              </p:par>
                              <p:par>
                                <p:cTn id="28" presetID="22" presetClass="entr" presetSubtype="2" fill="hold" nodeType="withEffect">
                                  <p:stCondLst>
                                    <p:cond delay="300"/>
                                  </p:stCondLst>
                                  <p:childTnLst>
                                    <p:set>
                                      <p:cBhvr>
                                        <p:cTn id="29" dur="1" fill="hold">
                                          <p:stCondLst>
                                            <p:cond delay="0"/>
                                          </p:stCondLst>
                                        </p:cTn>
                                        <p:tgtEl>
                                          <p:spTgt spid="30"/>
                                        </p:tgtEl>
                                        <p:attrNameLst>
                                          <p:attrName>style.visibility</p:attrName>
                                        </p:attrNameLst>
                                      </p:cBhvr>
                                      <p:to>
                                        <p:strVal val="visible"/>
                                      </p:to>
                                    </p:set>
                                    <p:animEffect transition="in" filter="wipe(right)">
                                      <p:cBhvr>
                                        <p:cTn id="30" dur="1700"/>
                                        <p:tgtEl>
                                          <p:spTgt spid="30"/>
                                        </p:tgtEl>
                                      </p:cBhvr>
                                    </p:animEffect>
                                  </p:childTnLst>
                                </p:cTn>
                              </p:par>
                              <p:par>
                                <p:cTn id="31" presetID="21" presetClass="entr" presetSubtype="1" fill="hold" nodeType="withEffect">
                                  <p:stCondLst>
                                    <p:cond delay="300"/>
                                  </p:stCondLst>
                                  <p:childTnLst>
                                    <p:set>
                                      <p:cBhvr>
                                        <p:cTn id="32" dur="1" fill="hold">
                                          <p:stCondLst>
                                            <p:cond delay="0"/>
                                          </p:stCondLst>
                                        </p:cTn>
                                        <p:tgtEl>
                                          <p:spTgt spid="60"/>
                                        </p:tgtEl>
                                        <p:attrNameLst>
                                          <p:attrName>style.visibility</p:attrName>
                                        </p:attrNameLst>
                                      </p:cBhvr>
                                      <p:to>
                                        <p:strVal val="visible"/>
                                      </p:to>
                                    </p:set>
                                    <p:animEffect transition="in" filter="wheel(1)">
                                      <p:cBhvr>
                                        <p:cTn id="33" dur="2000"/>
                                        <p:tgtEl>
                                          <p:spTgt spid="60"/>
                                        </p:tgtEl>
                                      </p:cBhvr>
                                    </p:animEffect>
                                  </p:childTnLst>
                                </p:cTn>
                              </p:par>
                              <p:par>
                                <p:cTn id="34" presetID="21" presetClass="entr" presetSubtype="1" fill="hold" nodeType="withEffect">
                                  <p:stCondLst>
                                    <p:cond delay="300"/>
                                  </p:stCondLst>
                                  <p:childTnLst>
                                    <p:set>
                                      <p:cBhvr>
                                        <p:cTn id="35" dur="1" fill="hold">
                                          <p:stCondLst>
                                            <p:cond delay="0"/>
                                          </p:stCondLst>
                                        </p:cTn>
                                        <p:tgtEl>
                                          <p:spTgt spid="61"/>
                                        </p:tgtEl>
                                        <p:attrNameLst>
                                          <p:attrName>style.visibility</p:attrName>
                                        </p:attrNameLst>
                                      </p:cBhvr>
                                      <p:to>
                                        <p:strVal val="visible"/>
                                      </p:to>
                                    </p:set>
                                    <p:animEffect transition="in" filter="wheel(1)">
                                      <p:cBhvr>
                                        <p:cTn id="36" dur="2000"/>
                                        <p:tgtEl>
                                          <p:spTgt spid="61"/>
                                        </p:tgtEl>
                                      </p:cBhvr>
                                    </p:animEffect>
                                  </p:childTnLst>
                                </p:cTn>
                              </p:par>
                            </p:childTnLst>
                          </p:cTn>
                        </p:par>
                        <p:par>
                          <p:cTn id="37" fill="hold">
                            <p:stCondLst>
                              <p:cond delay="8500"/>
                            </p:stCondLst>
                            <p:childTnLst>
                              <p:par>
                                <p:cTn id="38" presetID="53" presetClass="entr" presetSubtype="16" fill="hold" nodeType="afterEffect">
                                  <p:stCondLst>
                                    <p:cond delay="0"/>
                                  </p:stCondLst>
                                  <p:childTnLst>
                                    <p:set>
                                      <p:cBhvr>
                                        <p:cTn id="39" dur="1" fill="hold">
                                          <p:stCondLst>
                                            <p:cond delay="0"/>
                                          </p:stCondLst>
                                        </p:cTn>
                                        <p:tgtEl>
                                          <p:spTgt spid="71"/>
                                        </p:tgtEl>
                                        <p:attrNameLst>
                                          <p:attrName>style.visibility</p:attrName>
                                        </p:attrNameLst>
                                      </p:cBhvr>
                                      <p:to>
                                        <p:strVal val="visible"/>
                                      </p:to>
                                    </p:set>
                                    <p:anim calcmode="lin" valueType="num">
                                      <p:cBhvr>
                                        <p:cTn id="40" dur="750" fill="hold"/>
                                        <p:tgtEl>
                                          <p:spTgt spid="71"/>
                                        </p:tgtEl>
                                        <p:attrNameLst>
                                          <p:attrName>ppt_w</p:attrName>
                                        </p:attrNameLst>
                                      </p:cBhvr>
                                      <p:tavLst>
                                        <p:tav tm="0">
                                          <p:val>
                                            <p:fltVal val="0"/>
                                          </p:val>
                                        </p:tav>
                                        <p:tav tm="100000">
                                          <p:val>
                                            <p:strVal val="#ppt_w"/>
                                          </p:val>
                                        </p:tav>
                                      </p:tavLst>
                                    </p:anim>
                                    <p:anim calcmode="lin" valueType="num">
                                      <p:cBhvr>
                                        <p:cTn id="41" dur="750" fill="hold"/>
                                        <p:tgtEl>
                                          <p:spTgt spid="71"/>
                                        </p:tgtEl>
                                        <p:attrNameLst>
                                          <p:attrName>ppt_h</p:attrName>
                                        </p:attrNameLst>
                                      </p:cBhvr>
                                      <p:tavLst>
                                        <p:tav tm="0">
                                          <p:val>
                                            <p:fltVal val="0"/>
                                          </p:val>
                                        </p:tav>
                                        <p:tav tm="100000">
                                          <p:val>
                                            <p:strVal val="#ppt_h"/>
                                          </p:val>
                                        </p:tav>
                                      </p:tavLst>
                                    </p:anim>
                                    <p:animEffect transition="in" filter="fade">
                                      <p:cBhvr>
                                        <p:cTn id="42" dur="750"/>
                                        <p:tgtEl>
                                          <p:spTgt spid="71"/>
                                        </p:tgtEl>
                                      </p:cBhvr>
                                    </p:animEffect>
                                  </p:childTnLst>
                                </p:cTn>
                              </p:par>
                              <p:par>
                                <p:cTn id="43" presetID="53" presetClass="entr" presetSubtype="16" fill="hold" nodeType="withEffect">
                                  <p:stCondLst>
                                    <p:cond delay="500"/>
                                  </p:stCondLst>
                                  <p:childTnLst>
                                    <p:set>
                                      <p:cBhvr>
                                        <p:cTn id="44" dur="1" fill="hold">
                                          <p:stCondLst>
                                            <p:cond delay="0"/>
                                          </p:stCondLst>
                                        </p:cTn>
                                        <p:tgtEl>
                                          <p:spTgt spid="92"/>
                                        </p:tgtEl>
                                        <p:attrNameLst>
                                          <p:attrName>style.visibility</p:attrName>
                                        </p:attrNameLst>
                                      </p:cBhvr>
                                      <p:to>
                                        <p:strVal val="visible"/>
                                      </p:to>
                                    </p:set>
                                    <p:anim calcmode="lin" valueType="num">
                                      <p:cBhvr>
                                        <p:cTn id="45" dur="750" fill="hold"/>
                                        <p:tgtEl>
                                          <p:spTgt spid="92"/>
                                        </p:tgtEl>
                                        <p:attrNameLst>
                                          <p:attrName>ppt_w</p:attrName>
                                        </p:attrNameLst>
                                      </p:cBhvr>
                                      <p:tavLst>
                                        <p:tav tm="0">
                                          <p:val>
                                            <p:fltVal val="0"/>
                                          </p:val>
                                        </p:tav>
                                        <p:tav tm="100000">
                                          <p:val>
                                            <p:strVal val="#ppt_w"/>
                                          </p:val>
                                        </p:tav>
                                      </p:tavLst>
                                    </p:anim>
                                    <p:anim calcmode="lin" valueType="num">
                                      <p:cBhvr>
                                        <p:cTn id="46" dur="750" fill="hold"/>
                                        <p:tgtEl>
                                          <p:spTgt spid="92"/>
                                        </p:tgtEl>
                                        <p:attrNameLst>
                                          <p:attrName>ppt_h</p:attrName>
                                        </p:attrNameLst>
                                      </p:cBhvr>
                                      <p:tavLst>
                                        <p:tav tm="0">
                                          <p:val>
                                            <p:fltVal val="0"/>
                                          </p:val>
                                        </p:tav>
                                        <p:tav tm="100000">
                                          <p:val>
                                            <p:strVal val="#ppt_h"/>
                                          </p:val>
                                        </p:tav>
                                      </p:tavLst>
                                    </p:anim>
                                    <p:animEffect transition="in" filter="fade">
                                      <p:cBhvr>
                                        <p:cTn id="47" dur="750"/>
                                        <p:tgtEl>
                                          <p:spTgt spid="92"/>
                                        </p:tgtEl>
                                      </p:cBhvr>
                                    </p:animEffect>
                                  </p:childTnLst>
                                </p:cTn>
                              </p:par>
                              <p:par>
                                <p:cTn id="48" presetID="8" presetClass="emph" presetSubtype="0" fill="hold" nodeType="withEffect">
                                  <p:stCondLst>
                                    <p:cond delay="500"/>
                                  </p:stCondLst>
                                  <p:childTnLst>
                                    <p:animRot by="10800000">
                                      <p:cBhvr>
                                        <p:cTn id="49" dur="750" fill="hold"/>
                                        <p:tgtEl>
                                          <p:spTgt spid="92"/>
                                        </p:tgtEl>
                                        <p:attrNameLst>
                                          <p:attrName>r</p:attrName>
                                        </p:attrNameLst>
                                      </p:cBhvr>
                                    </p:animRot>
                                  </p:childTnLst>
                                </p:cTn>
                              </p:par>
                              <p:par>
                                <p:cTn id="50" presetID="53" presetClass="entr" presetSubtype="16" fill="hold" grpId="0" nodeType="withEffect">
                                  <p:stCondLst>
                                    <p:cond delay="1000"/>
                                  </p:stCondLst>
                                  <p:childTnLst>
                                    <p:set>
                                      <p:cBhvr>
                                        <p:cTn id="51" dur="1" fill="hold">
                                          <p:stCondLst>
                                            <p:cond delay="0"/>
                                          </p:stCondLst>
                                        </p:cTn>
                                        <p:tgtEl>
                                          <p:spTgt spid="107"/>
                                        </p:tgtEl>
                                        <p:attrNameLst>
                                          <p:attrName>style.visibility</p:attrName>
                                        </p:attrNameLst>
                                      </p:cBhvr>
                                      <p:to>
                                        <p:strVal val="visible"/>
                                      </p:to>
                                    </p:set>
                                    <p:anim calcmode="lin" valueType="num">
                                      <p:cBhvr>
                                        <p:cTn id="52" dur="500" fill="hold"/>
                                        <p:tgtEl>
                                          <p:spTgt spid="107"/>
                                        </p:tgtEl>
                                        <p:attrNameLst>
                                          <p:attrName>ppt_w</p:attrName>
                                        </p:attrNameLst>
                                      </p:cBhvr>
                                      <p:tavLst>
                                        <p:tav tm="0">
                                          <p:val>
                                            <p:fltVal val="0"/>
                                          </p:val>
                                        </p:tav>
                                        <p:tav tm="100000">
                                          <p:val>
                                            <p:strVal val="#ppt_w"/>
                                          </p:val>
                                        </p:tav>
                                      </p:tavLst>
                                    </p:anim>
                                    <p:anim calcmode="lin" valueType="num">
                                      <p:cBhvr>
                                        <p:cTn id="53" dur="500" fill="hold"/>
                                        <p:tgtEl>
                                          <p:spTgt spid="107"/>
                                        </p:tgtEl>
                                        <p:attrNameLst>
                                          <p:attrName>ppt_h</p:attrName>
                                        </p:attrNameLst>
                                      </p:cBhvr>
                                      <p:tavLst>
                                        <p:tav tm="0">
                                          <p:val>
                                            <p:fltVal val="0"/>
                                          </p:val>
                                        </p:tav>
                                        <p:tav tm="100000">
                                          <p:val>
                                            <p:strVal val="#ppt_h"/>
                                          </p:val>
                                        </p:tav>
                                      </p:tavLst>
                                    </p:anim>
                                    <p:animEffect transition="in" filter="fade">
                                      <p:cBhvr>
                                        <p:cTn id="54" dur="500"/>
                                        <p:tgtEl>
                                          <p:spTgt spid="107"/>
                                        </p:tgtEl>
                                      </p:cBhvr>
                                    </p:animEffect>
                                  </p:childTnLst>
                                </p:cTn>
                              </p:par>
                              <p:par>
                                <p:cTn id="55" presetID="22" presetClass="entr" presetSubtype="8" fill="hold" grpId="0" nodeType="withEffect">
                                  <p:stCondLst>
                                    <p:cond delay="1250"/>
                                  </p:stCondLst>
                                  <p:childTnLst>
                                    <p:set>
                                      <p:cBhvr>
                                        <p:cTn id="56" dur="1" fill="hold">
                                          <p:stCondLst>
                                            <p:cond delay="0"/>
                                          </p:stCondLst>
                                        </p:cTn>
                                        <p:tgtEl>
                                          <p:spTgt spid="212"/>
                                        </p:tgtEl>
                                        <p:attrNameLst>
                                          <p:attrName>style.visibility</p:attrName>
                                        </p:attrNameLst>
                                      </p:cBhvr>
                                      <p:to>
                                        <p:strVal val="visible"/>
                                      </p:to>
                                    </p:set>
                                    <p:animEffect transition="in" filter="wipe(left)">
                                      <p:cBhvr>
                                        <p:cTn id="57" dur="500"/>
                                        <p:tgtEl>
                                          <p:spTgt spid="212"/>
                                        </p:tgtEl>
                                      </p:cBhvr>
                                    </p:animEffect>
                                  </p:childTnLst>
                                </p:cTn>
                              </p:par>
                            </p:childTnLst>
                          </p:cTn>
                        </p:par>
                        <p:par>
                          <p:cTn id="58" fill="hold">
                            <p:stCondLst>
                              <p:cond delay="10250"/>
                            </p:stCondLst>
                            <p:childTnLst>
                              <p:par>
                                <p:cTn id="59" presetID="53" presetClass="entr" presetSubtype="16" fill="hold" nodeType="afterEffect">
                                  <p:stCondLst>
                                    <p:cond delay="0"/>
                                  </p:stCondLst>
                                  <p:childTnLst>
                                    <p:set>
                                      <p:cBhvr>
                                        <p:cTn id="60" dur="1" fill="hold">
                                          <p:stCondLst>
                                            <p:cond delay="0"/>
                                          </p:stCondLst>
                                        </p:cTn>
                                        <p:tgtEl>
                                          <p:spTgt spid="224"/>
                                        </p:tgtEl>
                                        <p:attrNameLst>
                                          <p:attrName>style.visibility</p:attrName>
                                        </p:attrNameLst>
                                      </p:cBhvr>
                                      <p:to>
                                        <p:strVal val="visible"/>
                                      </p:to>
                                    </p:set>
                                    <p:anim calcmode="lin" valueType="num">
                                      <p:cBhvr>
                                        <p:cTn id="61" dur="750" fill="hold"/>
                                        <p:tgtEl>
                                          <p:spTgt spid="224"/>
                                        </p:tgtEl>
                                        <p:attrNameLst>
                                          <p:attrName>ppt_w</p:attrName>
                                        </p:attrNameLst>
                                      </p:cBhvr>
                                      <p:tavLst>
                                        <p:tav tm="0">
                                          <p:val>
                                            <p:fltVal val="0"/>
                                          </p:val>
                                        </p:tav>
                                        <p:tav tm="100000">
                                          <p:val>
                                            <p:strVal val="#ppt_w"/>
                                          </p:val>
                                        </p:tav>
                                      </p:tavLst>
                                    </p:anim>
                                    <p:anim calcmode="lin" valueType="num">
                                      <p:cBhvr>
                                        <p:cTn id="62" dur="750" fill="hold"/>
                                        <p:tgtEl>
                                          <p:spTgt spid="224"/>
                                        </p:tgtEl>
                                        <p:attrNameLst>
                                          <p:attrName>ppt_h</p:attrName>
                                        </p:attrNameLst>
                                      </p:cBhvr>
                                      <p:tavLst>
                                        <p:tav tm="0">
                                          <p:val>
                                            <p:fltVal val="0"/>
                                          </p:val>
                                        </p:tav>
                                        <p:tav tm="100000">
                                          <p:val>
                                            <p:strVal val="#ppt_h"/>
                                          </p:val>
                                        </p:tav>
                                      </p:tavLst>
                                    </p:anim>
                                    <p:animEffect transition="in" filter="fade">
                                      <p:cBhvr>
                                        <p:cTn id="63" dur="750"/>
                                        <p:tgtEl>
                                          <p:spTgt spid="224"/>
                                        </p:tgtEl>
                                      </p:cBhvr>
                                    </p:animEffect>
                                  </p:childTnLst>
                                </p:cTn>
                              </p:par>
                              <p:par>
                                <p:cTn id="64" presetID="53" presetClass="entr" presetSubtype="16" fill="hold" nodeType="withEffect">
                                  <p:stCondLst>
                                    <p:cond delay="500"/>
                                  </p:stCondLst>
                                  <p:childTnLst>
                                    <p:set>
                                      <p:cBhvr>
                                        <p:cTn id="65" dur="1" fill="hold">
                                          <p:stCondLst>
                                            <p:cond delay="0"/>
                                          </p:stCondLst>
                                        </p:cTn>
                                        <p:tgtEl>
                                          <p:spTgt spid="245"/>
                                        </p:tgtEl>
                                        <p:attrNameLst>
                                          <p:attrName>style.visibility</p:attrName>
                                        </p:attrNameLst>
                                      </p:cBhvr>
                                      <p:to>
                                        <p:strVal val="visible"/>
                                      </p:to>
                                    </p:set>
                                    <p:anim calcmode="lin" valueType="num">
                                      <p:cBhvr>
                                        <p:cTn id="66" dur="750" fill="hold"/>
                                        <p:tgtEl>
                                          <p:spTgt spid="245"/>
                                        </p:tgtEl>
                                        <p:attrNameLst>
                                          <p:attrName>ppt_w</p:attrName>
                                        </p:attrNameLst>
                                      </p:cBhvr>
                                      <p:tavLst>
                                        <p:tav tm="0">
                                          <p:val>
                                            <p:fltVal val="0"/>
                                          </p:val>
                                        </p:tav>
                                        <p:tav tm="100000">
                                          <p:val>
                                            <p:strVal val="#ppt_w"/>
                                          </p:val>
                                        </p:tav>
                                      </p:tavLst>
                                    </p:anim>
                                    <p:anim calcmode="lin" valueType="num">
                                      <p:cBhvr>
                                        <p:cTn id="67" dur="750" fill="hold"/>
                                        <p:tgtEl>
                                          <p:spTgt spid="245"/>
                                        </p:tgtEl>
                                        <p:attrNameLst>
                                          <p:attrName>ppt_h</p:attrName>
                                        </p:attrNameLst>
                                      </p:cBhvr>
                                      <p:tavLst>
                                        <p:tav tm="0">
                                          <p:val>
                                            <p:fltVal val="0"/>
                                          </p:val>
                                        </p:tav>
                                        <p:tav tm="100000">
                                          <p:val>
                                            <p:strVal val="#ppt_h"/>
                                          </p:val>
                                        </p:tav>
                                      </p:tavLst>
                                    </p:anim>
                                    <p:animEffect transition="in" filter="fade">
                                      <p:cBhvr>
                                        <p:cTn id="68" dur="750"/>
                                        <p:tgtEl>
                                          <p:spTgt spid="245"/>
                                        </p:tgtEl>
                                      </p:cBhvr>
                                    </p:animEffect>
                                  </p:childTnLst>
                                </p:cTn>
                              </p:par>
                              <p:par>
                                <p:cTn id="69" presetID="8" presetClass="emph" presetSubtype="0" fill="hold" nodeType="withEffect">
                                  <p:stCondLst>
                                    <p:cond delay="500"/>
                                  </p:stCondLst>
                                  <p:childTnLst>
                                    <p:animRot by="10800000">
                                      <p:cBhvr>
                                        <p:cTn id="70" dur="750" fill="hold"/>
                                        <p:tgtEl>
                                          <p:spTgt spid="245"/>
                                        </p:tgtEl>
                                        <p:attrNameLst>
                                          <p:attrName>r</p:attrName>
                                        </p:attrNameLst>
                                      </p:cBhvr>
                                    </p:animRot>
                                  </p:childTnLst>
                                </p:cTn>
                              </p:par>
                              <p:par>
                                <p:cTn id="71" presetID="53" presetClass="entr" presetSubtype="16" fill="hold" grpId="0" nodeType="withEffect">
                                  <p:stCondLst>
                                    <p:cond delay="1000"/>
                                  </p:stCondLst>
                                  <p:childTnLst>
                                    <p:set>
                                      <p:cBhvr>
                                        <p:cTn id="72" dur="1" fill="hold">
                                          <p:stCondLst>
                                            <p:cond delay="0"/>
                                          </p:stCondLst>
                                        </p:cTn>
                                        <p:tgtEl>
                                          <p:spTgt spid="253"/>
                                        </p:tgtEl>
                                        <p:attrNameLst>
                                          <p:attrName>style.visibility</p:attrName>
                                        </p:attrNameLst>
                                      </p:cBhvr>
                                      <p:to>
                                        <p:strVal val="visible"/>
                                      </p:to>
                                    </p:set>
                                    <p:anim calcmode="lin" valueType="num">
                                      <p:cBhvr>
                                        <p:cTn id="73" dur="500" fill="hold"/>
                                        <p:tgtEl>
                                          <p:spTgt spid="253"/>
                                        </p:tgtEl>
                                        <p:attrNameLst>
                                          <p:attrName>ppt_w</p:attrName>
                                        </p:attrNameLst>
                                      </p:cBhvr>
                                      <p:tavLst>
                                        <p:tav tm="0">
                                          <p:val>
                                            <p:fltVal val="0"/>
                                          </p:val>
                                        </p:tav>
                                        <p:tav tm="100000">
                                          <p:val>
                                            <p:strVal val="#ppt_w"/>
                                          </p:val>
                                        </p:tav>
                                      </p:tavLst>
                                    </p:anim>
                                    <p:anim calcmode="lin" valueType="num">
                                      <p:cBhvr>
                                        <p:cTn id="74" dur="500" fill="hold"/>
                                        <p:tgtEl>
                                          <p:spTgt spid="253"/>
                                        </p:tgtEl>
                                        <p:attrNameLst>
                                          <p:attrName>ppt_h</p:attrName>
                                        </p:attrNameLst>
                                      </p:cBhvr>
                                      <p:tavLst>
                                        <p:tav tm="0">
                                          <p:val>
                                            <p:fltVal val="0"/>
                                          </p:val>
                                        </p:tav>
                                        <p:tav tm="100000">
                                          <p:val>
                                            <p:strVal val="#ppt_h"/>
                                          </p:val>
                                        </p:tav>
                                      </p:tavLst>
                                    </p:anim>
                                    <p:animEffect transition="in" filter="fade">
                                      <p:cBhvr>
                                        <p:cTn id="75" dur="500"/>
                                        <p:tgtEl>
                                          <p:spTgt spid="253"/>
                                        </p:tgtEl>
                                      </p:cBhvr>
                                    </p:animEffect>
                                  </p:childTnLst>
                                </p:cTn>
                              </p:par>
                            </p:childTnLst>
                          </p:cTn>
                        </p:par>
                        <p:par>
                          <p:cTn id="76" fill="hold">
                            <p:stCondLst>
                              <p:cond delay="11750"/>
                            </p:stCondLst>
                            <p:childTnLst>
                              <p:par>
                                <p:cTn id="77" presetID="53" presetClass="entr" presetSubtype="16" fill="hold" nodeType="afterEffect">
                                  <p:stCondLst>
                                    <p:cond delay="0"/>
                                  </p:stCondLst>
                                  <p:childTnLst>
                                    <p:set>
                                      <p:cBhvr>
                                        <p:cTn id="78" dur="1" fill="hold">
                                          <p:stCondLst>
                                            <p:cond delay="0"/>
                                          </p:stCondLst>
                                        </p:cTn>
                                        <p:tgtEl>
                                          <p:spTgt spid="254"/>
                                        </p:tgtEl>
                                        <p:attrNameLst>
                                          <p:attrName>style.visibility</p:attrName>
                                        </p:attrNameLst>
                                      </p:cBhvr>
                                      <p:to>
                                        <p:strVal val="visible"/>
                                      </p:to>
                                    </p:set>
                                    <p:anim calcmode="lin" valueType="num">
                                      <p:cBhvr>
                                        <p:cTn id="79" dur="750" fill="hold"/>
                                        <p:tgtEl>
                                          <p:spTgt spid="254"/>
                                        </p:tgtEl>
                                        <p:attrNameLst>
                                          <p:attrName>ppt_w</p:attrName>
                                        </p:attrNameLst>
                                      </p:cBhvr>
                                      <p:tavLst>
                                        <p:tav tm="0">
                                          <p:val>
                                            <p:fltVal val="0"/>
                                          </p:val>
                                        </p:tav>
                                        <p:tav tm="100000">
                                          <p:val>
                                            <p:strVal val="#ppt_w"/>
                                          </p:val>
                                        </p:tav>
                                      </p:tavLst>
                                    </p:anim>
                                    <p:anim calcmode="lin" valueType="num">
                                      <p:cBhvr>
                                        <p:cTn id="80" dur="750" fill="hold"/>
                                        <p:tgtEl>
                                          <p:spTgt spid="254"/>
                                        </p:tgtEl>
                                        <p:attrNameLst>
                                          <p:attrName>ppt_h</p:attrName>
                                        </p:attrNameLst>
                                      </p:cBhvr>
                                      <p:tavLst>
                                        <p:tav tm="0">
                                          <p:val>
                                            <p:fltVal val="0"/>
                                          </p:val>
                                        </p:tav>
                                        <p:tav tm="100000">
                                          <p:val>
                                            <p:strVal val="#ppt_h"/>
                                          </p:val>
                                        </p:tav>
                                      </p:tavLst>
                                    </p:anim>
                                    <p:animEffect transition="in" filter="fade">
                                      <p:cBhvr>
                                        <p:cTn id="81" dur="750"/>
                                        <p:tgtEl>
                                          <p:spTgt spid="254"/>
                                        </p:tgtEl>
                                      </p:cBhvr>
                                    </p:animEffect>
                                  </p:childTnLst>
                                </p:cTn>
                              </p:par>
                              <p:par>
                                <p:cTn id="82" presetID="53" presetClass="entr" presetSubtype="16" fill="hold" nodeType="withEffect">
                                  <p:stCondLst>
                                    <p:cond delay="500"/>
                                  </p:stCondLst>
                                  <p:childTnLst>
                                    <p:set>
                                      <p:cBhvr>
                                        <p:cTn id="83" dur="1" fill="hold">
                                          <p:stCondLst>
                                            <p:cond delay="0"/>
                                          </p:stCondLst>
                                        </p:cTn>
                                        <p:tgtEl>
                                          <p:spTgt spid="275"/>
                                        </p:tgtEl>
                                        <p:attrNameLst>
                                          <p:attrName>style.visibility</p:attrName>
                                        </p:attrNameLst>
                                      </p:cBhvr>
                                      <p:to>
                                        <p:strVal val="visible"/>
                                      </p:to>
                                    </p:set>
                                    <p:anim calcmode="lin" valueType="num">
                                      <p:cBhvr>
                                        <p:cTn id="84" dur="750" fill="hold"/>
                                        <p:tgtEl>
                                          <p:spTgt spid="275"/>
                                        </p:tgtEl>
                                        <p:attrNameLst>
                                          <p:attrName>ppt_w</p:attrName>
                                        </p:attrNameLst>
                                      </p:cBhvr>
                                      <p:tavLst>
                                        <p:tav tm="0">
                                          <p:val>
                                            <p:fltVal val="0"/>
                                          </p:val>
                                        </p:tav>
                                        <p:tav tm="100000">
                                          <p:val>
                                            <p:strVal val="#ppt_w"/>
                                          </p:val>
                                        </p:tav>
                                      </p:tavLst>
                                    </p:anim>
                                    <p:anim calcmode="lin" valueType="num">
                                      <p:cBhvr>
                                        <p:cTn id="85" dur="750" fill="hold"/>
                                        <p:tgtEl>
                                          <p:spTgt spid="275"/>
                                        </p:tgtEl>
                                        <p:attrNameLst>
                                          <p:attrName>ppt_h</p:attrName>
                                        </p:attrNameLst>
                                      </p:cBhvr>
                                      <p:tavLst>
                                        <p:tav tm="0">
                                          <p:val>
                                            <p:fltVal val="0"/>
                                          </p:val>
                                        </p:tav>
                                        <p:tav tm="100000">
                                          <p:val>
                                            <p:strVal val="#ppt_h"/>
                                          </p:val>
                                        </p:tav>
                                      </p:tavLst>
                                    </p:anim>
                                    <p:animEffect transition="in" filter="fade">
                                      <p:cBhvr>
                                        <p:cTn id="86" dur="750"/>
                                        <p:tgtEl>
                                          <p:spTgt spid="275"/>
                                        </p:tgtEl>
                                      </p:cBhvr>
                                    </p:animEffect>
                                  </p:childTnLst>
                                </p:cTn>
                              </p:par>
                              <p:par>
                                <p:cTn id="87" presetID="8" presetClass="emph" presetSubtype="0" fill="hold" nodeType="withEffect">
                                  <p:stCondLst>
                                    <p:cond delay="500"/>
                                  </p:stCondLst>
                                  <p:childTnLst>
                                    <p:animRot by="10800000">
                                      <p:cBhvr>
                                        <p:cTn id="88" dur="750" fill="hold"/>
                                        <p:tgtEl>
                                          <p:spTgt spid="275"/>
                                        </p:tgtEl>
                                        <p:attrNameLst>
                                          <p:attrName>r</p:attrName>
                                        </p:attrNameLst>
                                      </p:cBhvr>
                                    </p:animRot>
                                  </p:childTnLst>
                                </p:cTn>
                              </p:par>
                              <p:par>
                                <p:cTn id="89" presetID="22" presetClass="entr" presetSubtype="4" fill="hold" grpId="0" nodeType="with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wipe(down)">
                                      <p:cBhvr>
                                        <p:cTn id="91" dur="500"/>
                                        <p:tgtEl>
                                          <p:spTgt spid="7"/>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283"/>
                                        </p:tgtEl>
                                        <p:attrNameLst>
                                          <p:attrName>style.visibility</p:attrName>
                                        </p:attrNameLst>
                                      </p:cBhvr>
                                      <p:to>
                                        <p:strVal val="visible"/>
                                      </p:to>
                                    </p:set>
                                    <p:anim calcmode="lin" valueType="num">
                                      <p:cBhvr>
                                        <p:cTn id="94" dur="500" fill="hold"/>
                                        <p:tgtEl>
                                          <p:spTgt spid="283"/>
                                        </p:tgtEl>
                                        <p:attrNameLst>
                                          <p:attrName>ppt_w</p:attrName>
                                        </p:attrNameLst>
                                      </p:cBhvr>
                                      <p:tavLst>
                                        <p:tav tm="0">
                                          <p:val>
                                            <p:fltVal val="0"/>
                                          </p:val>
                                        </p:tav>
                                        <p:tav tm="100000">
                                          <p:val>
                                            <p:strVal val="#ppt_w"/>
                                          </p:val>
                                        </p:tav>
                                      </p:tavLst>
                                    </p:anim>
                                    <p:anim calcmode="lin" valueType="num">
                                      <p:cBhvr>
                                        <p:cTn id="95" dur="500" fill="hold"/>
                                        <p:tgtEl>
                                          <p:spTgt spid="283"/>
                                        </p:tgtEl>
                                        <p:attrNameLst>
                                          <p:attrName>ppt_h</p:attrName>
                                        </p:attrNameLst>
                                      </p:cBhvr>
                                      <p:tavLst>
                                        <p:tav tm="0">
                                          <p:val>
                                            <p:fltVal val="0"/>
                                          </p:val>
                                        </p:tav>
                                        <p:tav tm="100000">
                                          <p:val>
                                            <p:strVal val="#ppt_h"/>
                                          </p:val>
                                        </p:tav>
                                      </p:tavLst>
                                    </p:anim>
                                    <p:animEffect transition="in" filter="fade">
                                      <p:cBhvr>
                                        <p:cTn id="96" dur="500"/>
                                        <p:tgtEl>
                                          <p:spTgt spid="283"/>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8"/>
                                        </p:tgtEl>
                                        <p:attrNameLst>
                                          <p:attrName>style.visibility</p:attrName>
                                        </p:attrNameLst>
                                      </p:cBhvr>
                                      <p:to>
                                        <p:strVal val="visible"/>
                                      </p:to>
                                    </p:set>
                                    <p:animEffect transition="in" filter="wipe(down)">
                                      <p:cBhvr>
                                        <p:cTn id="9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0" fill="hold" display="0">
                  <p:stCondLst>
                    <p:cond delay="indefinite"/>
                  </p:stCondLst>
                  <p:endCondLst>
                    <p:cond evt="onStopAudio" delay="0">
                      <p:tgtEl>
                        <p:sldTgt/>
                      </p:tgtEl>
                    </p:cond>
                  </p:endCondLst>
                </p:cTn>
                <p:tgtEl>
                  <p:spTgt spid="2"/>
                </p:tgtEl>
              </p:cMediaNode>
            </p:audio>
          </p:childTnLst>
        </p:cTn>
      </p:par>
    </p:tnLst>
    <p:bldLst>
      <p:bldP spid="5" grpId="0"/>
      <p:bldP spid="3" grpId="0"/>
      <p:bldP spid="31" grpId="0"/>
      <p:bldP spid="107" grpId="0"/>
      <p:bldP spid="212" grpId="0"/>
      <p:bldP spid="253" grpId="0"/>
      <p:bldP spid="7" grpId="0"/>
      <p:bldP spid="8" grpId="0"/>
      <p:bldP spid="283"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7">
            <a:duotone>
              <a:prstClr val="black"/>
              <a:schemeClr val="accent4">
                <a:tint val="45000"/>
                <a:satMod val="400000"/>
              </a:schemeClr>
            </a:duotone>
            <a:extLst>
              <a:ext uri="{BEBA8EAE-BF5A-486C-A8C5-ECC9F3942E4B}">
                <a14:imgProps xmlns:a14="http://schemas.microsoft.com/office/drawing/2010/main">
                  <a14:imgLayer r:embed="rId8">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pic>
        <p:nvPicPr>
          <p:cNvPr id="23" name="图片 22"/>
          <p:cNvPicPr>
            <a:picLocks noChangeAspect="1"/>
          </p:cNvPicPr>
          <p:nvPr/>
        </p:nvPicPr>
        <p:blipFill>
          <a:blip r:embed="rId9">
            <a:duotone>
              <a:prstClr val="black"/>
              <a:schemeClr val="accent4">
                <a:tint val="45000"/>
                <a:satMod val="400000"/>
              </a:schemeClr>
            </a:duotone>
            <a:extLst>
              <a:ext uri="{BEBA8EAE-BF5A-486C-A8C5-ECC9F3942E4B}">
                <a14:imgProps xmlns:a14="http://schemas.microsoft.com/office/drawing/2010/main">
                  <a14:imgLayer r:embed="rId10">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2756811" y="1286202"/>
            <a:ext cx="7953292" cy="4777990"/>
            <a:chOff x="2912602" y="2300699"/>
            <a:chExt cx="3027577"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95" name="文本占位符 118">
            <a:extLst>
              <a:ext uri="{FF2B5EF4-FFF2-40B4-BE49-F238E27FC236}">
                <a16:creationId xmlns:a16="http://schemas.microsoft.com/office/drawing/2014/main" id="{C76B946C-2FC0-1A4E-822E-22E046D1FF14}"/>
              </a:ext>
            </a:extLst>
          </p:cNvPr>
          <p:cNvSpPr txBox="1">
            <a:spLocks/>
          </p:cNvSpPr>
          <p:nvPr/>
        </p:nvSpPr>
        <p:spPr>
          <a:xfrm>
            <a:off x="791110" y="189703"/>
            <a:ext cx="3460255"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代理人制度造成的影响</a:t>
            </a:r>
            <a:endParaRPr sz="2400" dirty="0"/>
          </a:p>
        </p:txBody>
      </p:sp>
      <p:sp>
        <p:nvSpPr>
          <p:cNvPr id="6" name="矩形 5">
            <a:extLst>
              <a:ext uri="{FF2B5EF4-FFF2-40B4-BE49-F238E27FC236}">
                <a16:creationId xmlns:a16="http://schemas.microsoft.com/office/drawing/2014/main" id="{2320CF10-5DAA-C645-9E75-BF58B7516469}"/>
              </a:ext>
            </a:extLst>
          </p:cNvPr>
          <p:cNvSpPr/>
          <p:nvPr/>
        </p:nvSpPr>
        <p:spPr>
          <a:xfrm>
            <a:off x="1087980" y="1294485"/>
            <a:ext cx="6455613" cy="430887"/>
          </a:xfrm>
          <a:prstGeom prst="rect">
            <a:avLst/>
          </a:prstGeom>
        </p:spPr>
        <p:txBody>
          <a:bodyPr wrap="none">
            <a:spAutoFit/>
          </a:bodyPr>
          <a:lstStyle/>
          <a:p>
            <a:r>
              <a:rPr lang="en-US" altLang="zh-CN" sz="2200" dirty="0">
                <a:solidFill>
                  <a:schemeClr val="bg1"/>
                </a:solidFill>
                <a:latin typeface="宋体" panose="02010600030101010101" pitchFamily="2" charset="-122"/>
                <a:cs typeface="Times New Roman" panose="02020603050405020304" pitchFamily="18" charset="0"/>
              </a:rPr>
              <a:t>2019</a:t>
            </a:r>
            <a:r>
              <a:rPr lang="zh-CN" altLang="zh-CN" sz="2200" dirty="0">
                <a:solidFill>
                  <a:schemeClr val="bg1"/>
                </a:solidFill>
                <a:cs typeface="Times New Roman" panose="02020603050405020304" pitchFamily="18" charset="0"/>
              </a:rPr>
              <a:t>年四家寿险公司营销员数量与投诉案件关系图</a:t>
            </a:r>
            <a:r>
              <a:rPr lang="zh-CN" altLang="zh-CN" sz="2200" dirty="0">
                <a:solidFill>
                  <a:schemeClr val="bg1"/>
                </a:solidFill>
              </a:rPr>
              <a:t> </a:t>
            </a:r>
            <a:endParaRPr lang="zh-CN" altLang="en-US" sz="2200" dirty="0">
              <a:solidFill>
                <a:schemeClr val="bg1"/>
              </a:solidFill>
            </a:endParaRPr>
          </a:p>
        </p:txBody>
      </p:sp>
      <p:grpSp>
        <p:nvGrpSpPr>
          <p:cNvPr id="97" name="组合 96">
            <a:extLst>
              <a:ext uri="{FF2B5EF4-FFF2-40B4-BE49-F238E27FC236}">
                <a16:creationId xmlns:a16="http://schemas.microsoft.com/office/drawing/2014/main" id="{D3471F0E-FFFD-1540-A075-0A5717EEFA96}"/>
              </a:ext>
            </a:extLst>
          </p:cNvPr>
          <p:cNvGrpSpPr/>
          <p:nvPr/>
        </p:nvGrpSpPr>
        <p:grpSpPr>
          <a:xfrm>
            <a:off x="5860336" y="2046410"/>
            <a:ext cx="4939864" cy="3600662"/>
            <a:chOff x="2380903" y="2300699"/>
            <a:chExt cx="3559276" cy="3600662"/>
          </a:xfrm>
        </p:grpSpPr>
        <p:sp>
          <p:nvSpPr>
            <p:cNvPr id="105" name="圆角矩形 104">
              <a:extLst>
                <a:ext uri="{FF2B5EF4-FFF2-40B4-BE49-F238E27FC236}">
                  <a16:creationId xmlns:a16="http://schemas.microsoft.com/office/drawing/2014/main" id="{56A26A5A-7001-C04F-AA53-4109CE4D7CC0}"/>
                </a:ext>
              </a:extLst>
            </p:cNvPr>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6" name="矩形 105">
              <a:extLst>
                <a:ext uri="{FF2B5EF4-FFF2-40B4-BE49-F238E27FC236}">
                  <a16:creationId xmlns:a16="http://schemas.microsoft.com/office/drawing/2014/main" id="{80432C15-69B4-944A-A553-55E209E17A03}"/>
                </a:ext>
              </a:extLst>
            </p:cNvPr>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7" name="矩形 106">
              <a:extLst>
                <a:ext uri="{FF2B5EF4-FFF2-40B4-BE49-F238E27FC236}">
                  <a16:creationId xmlns:a16="http://schemas.microsoft.com/office/drawing/2014/main" id="{F150778C-E39E-E24D-AF4C-E421F56B91A7}"/>
                </a:ext>
              </a:extLst>
            </p:cNvPr>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8" name="矩形 107">
              <a:extLst>
                <a:ext uri="{FF2B5EF4-FFF2-40B4-BE49-F238E27FC236}">
                  <a16:creationId xmlns:a16="http://schemas.microsoft.com/office/drawing/2014/main" id="{1EFECBC5-5250-4847-8692-2E9014D776D5}"/>
                </a:ext>
              </a:extLst>
            </p:cNvPr>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9" name="矩形 108">
              <a:extLst>
                <a:ext uri="{FF2B5EF4-FFF2-40B4-BE49-F238E27FC236}">
                  <a16:creationId xmlns:a16="http://schemas.microsoft.com/office/drawing/2014/main" id="{08908521-DC1D-984C-A8D7-8CE926AF2E40}"/>
                </a:ext>
              </a:extLst>
            </p:cNvPr>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a:extLst>
              <a:ext uri="{FF2B5EF4-FFF2-40B4-BE49-F238E27FC236}">
                <a16:creationId xmlns:a16="http://schemas.microsoft.com/office/drawing/2014/main" id="{3F82F0C5-92AF-A646-A5A4-3AE43C0119DE}"/>
              </a:ext>
            </a:extLst>
          </p:cNvPr>
          <p:cNvSpPr/>
          <p:nvPr/>
        </p:nvSpPr>
        <p:spPr>
          <a:xfrm>
            <a:off x="6189795" y="2545501"/>
            <a:ext cx="4263740" cy="2554545"/>
          </a:xfrm>
          <a:prstGeom prst="rect">
            <a:avLst/>
          </a:prstGeom>
        </p:spPr>
        <p:txBody>
          <a:bodyPr wrap="square">
            <a:spAutoFit/>
          </a:bodyPr>
          <a:lstStyle/>
          <a:p>
            <a:r>
              <a:rPr lang="zh-CN" altLang="zh-CN" sz="2000" dirty="0">
                <a:solidFill>
                  <a:schemeClr val="bg1"/>
                </a:solidFill>
                <a:cs typeface="Times New Roman" panose="02020603050405020304" pitchFamily="18" charset="0"/>
              </a:rPr>
              <a:t>寿险营销员是联系保险公司与投保人的桥梁</a:t>
            </a:r>
            <a:r>
              <a:rPr lang="zh-CN" altLang="en-US"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对于保险公司来说，营销员是保险产品销售的最重要一环。</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zh-CN" sz="2000" dirty="0">
                <a:solidFill>
                  <a:schemeClr val="bg1"/>
                </a:solidFill>
                <a:cs typeface="Times New Roman" panose="02020603050405020304" pitchFamily="18" charset="0"/>
              </a:rPr>
              <a:t>素质高、信誉好的营销员不仅可以为保险公司带来更大收益还有助于树立保险公司的良好形象，而素质低、诚信缺失的营销员则会起到相反的作用</a:t>
            </a:r>
            <a:r>
              <a:rPr lang="zh-CN" altLang="zh-CN" sz="2000" dirty="0">
                <a:solidFill>
                  <a:schemeClr val="bg1"/>
                </a:solidFill>
              </a:rPr>
              <a:t> </a:t>
            </a:r>
            <a:endParaRPr lang="zh-CN" altLang="en-US" sz="2000" dirty="0">
              <a:solidFill>
                <a:schemeClr val="bg1"/>
              </a:solidFill>
            </a:endParaRPr>
          </a:p>
        </p:txBody>
      </p:sp>
      <p:graphicFrame>
        <p:nvGraphicFramePr>
          <p:cNvPr id="113" name="图表 112">
            <a:extLst>
              <a:ext uri="{FF2B5EF4-FFF2-40B4-BE49-F238E27FC236}">
                <a16:creationId xmlns:a16="http://schemas.microsoft.com/office/drawing/2014/main" id="{72E08C46-18A3-C44E-B46B-6540F21A4FC4}"/>
              </a:ext>
            </a:extLst>
          </p:cNvPr>
          <p:cNvGraphicFramePr>
            <a:graphicFrameLocks/>
          </p:cNvGraphicFramePr>
          <p:nvPr>
            <p:extLst>
              <p:ext uri="{D42A27DB-BD31-4B8C-83A1-F6EECF244321}">
                <p14:modId xmlns:p14="http://schemas.microsoft.com/office/powerpoint/2010/main" val="3235570543"/>
              </p:ext>
            </p:extLst>
          </p:nvPr>
        </p:nvGraphicFramePr>
        <p:xfrm>
          <a:off x="1125692" y="2473289"/>
          <a:ext cx="4572000" cy="27432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702853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2000"/>
                                        <p:tgtEl>
                                          <p:spTgt spid="60"/>
                                        </p:tgtEl>
                                      </p:cBhvr>
                                    </p:animEffect>
                                  </p:childTnLst>
                                </p:cTn>
                              </p:par>
                              <p:par>
                                <p:cTn id="31" presetID="22" presetClass="entr" presetSubtype="2" fill="hold" grpId="0" nodeType="withEffect">
                                  <p:stCondLst>
                                    <p:cond delay="300"/>
                                  </p:stCondLst>
                                  <p:childTnLst>
                                    <p:set>
                                      <p:cBhvr>
                                        <p:cTn id="32" dur="1" fill="hold">
                                          <p:stCondLst>
                                            <p:cond delay="0"/>
                                          </p:stCondLst>
                                        </p:cTn>
                                        <p:tgtEl>
                                          <p:spTgt spid="95"/>
                                        </p:tgtEl>
                                        <p:attrNameLst>
                                          <p:attrName>style.visibility</p:attrName>
                                        </p:attrNameLst>
                                      </p:cBhvr>
                                      <p:to>
                                        <p:strVal val="visible"/>
                                      </p:to>
                                    </p:set>
                                    <p:animEffect transition="in" filter="wipe(right)">
                                      <p:cBhvr>
                                        <p:cTn id="33" dur="1700"/>
                                        <p:tgtEl>
                                          <p:spTgt spid="95"/>
                                        </p:tgtEl>
                                      </p:cBhvr>
                                    </p:animEffect>
                                  </p:childTnLst>
                                </p:cTn>
                              </p:par>
                            </p:childTnLst>
                          </p:cTn>
                        </p:par>
                        <p:par>
                          <p:cTn id="34" fill="hold">
                            <p:stCondLst>
                              <p:cond delay="8500"/>
                            </p:stCondLst>
                            <p:childTnLst>
                              <p:par>
                                <p:cTn id="35" presetID="16" presetClass="entr" presetSubtype="42" fill="hold" nodeType="afterEffect">
                                  <p:stCondLst>
                                    <p:cond delay="0"/>
                                  </p:stCondLst>
                                  <p:childTnLst>
                                    <p:set>
                                      <p:cBhvr>
                                        <p:cTn id="36" dur="1" fill="hold">
                                          <p:stCondLst>
                                            <p:cond delay="0"/>
                                          </p:stCondLst>
                                        </p:cTn>
                                        <p:tgtEl>
                                          <p:spTgt spid="97"/>
                                        </p:tgtEl>
                                        <p:attrNameLst>
                                          <p:attrName>style.visibility</p:attrName>
                                        </p:attrNameLst>
                                      </p:cBhvr>
                                      <p:to>
                                        <p:strVal val="visible"/>
                                      </p:to>
                                    </p:set>
                                    <p:animEffect transition="in" filter="barn(outHorizontal)">
                                      <p:cBhvr>
                                        <p:cTn id="37"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8" fill="hold" display="0">
                  <p:stCondLst>
                    <p:cond delay="indefinite"/>
                  </p:stCondLst>
                  <p:endCondLst>
                    <p:cond evt="onStopAudio" delay="0">
                      <p:tgtEl>
                        <p:sldTgt/>
                      </p:tgtEl>
                    </p:cond>
                  </p:endCondLst>
                </p:cTn>
                <p:tgtEl>
                  <p:spTgt spid="2"/>
                </p:tgtEl>
              </p:cMediaNode>
            </p:audio>
          </p:childTnLst>
        </p:cTn>
      </p:par>
    </p:tnLst>
    <p:bldLst>
      <p:bldP spid="5" grpId="0"/>
      <p:bldP spid="3" grpId="0"/>
      <p:bldP spid="9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pic>
        <p:nvPicPr>
          <p:cNvPr id="23" name="图片 22"/>
          <p:cNvPicPr>
            <a:picLocks noChangeAspect="1"/>
          </p:cNvPicPr>
          <p:nvPr/>
        </p:nvPicPr>
        <p:blipFill>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2756811" y="1286202"/>
            <a:ext cx="7953292" cy="4777990"/>
            <a:chOff x="2912602" y="2300699"/>
            <a:chExt cx="3027577"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95" name="文本占位符 118">
            <a:extLst>
              <a:ext uri="{FF2B5EF4-FFF2-40B4-BE49-F238E27FC236}">
                <a16:creationId xmlns:a16="http://schemas.microsoft.com/office/drawing/2014/main" id="{C76B946C-2FC0-1A4E-822E-22E046D1FF14}"/>
              </a:ext>
            </a:extLst>
          </p:cNvPr>
          <p:cNvSpPr txBox="1">
            <a:spLocks/>
          </p:cNvSpPr>
          <p:nvPr/>
        </p:nvSpPr>
        <p:spPr>
          <a:xfrm>
            <a:off x="791110" y="189703"/>
            <a:ext cx="3460255"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代理人制度造成的影响</a:t>
            </a:r>
            <a:endParaRPr sz="2400" dirty="0"/>
          </a:p>
        </p:txBody>
      </p:sp>
      <p:sp>
        <p:nvSpPr>
          <p:cNvPr id="6" name="矩形 5">
            <a:extLst>
              <a:ext uri="{FF2B5EF4-FFF2-40B4-BE49-F238E27FC236}">
                <a16:creationId xmlns:a16="http://schemas.microsoft.com/office/drawing/2014/main" id="{2320CF10-5DAA-C645-9E75-BF58B7516469}"/>
              </a:ext>
            </a:extLst>
          </p:cNvPr>
          <p:cNvSpPr/>
          <p:nvPr/>
        </p:nvSpPr>
        <p:spPr>
          <a:xfrm>
            <a:off x="1087980" y="1294485"/>
            <a:ext cx="5968301" cy="430887"/>
          </a:xfrm>
          <a:prstGeom prst="rect">
            <a:avLst/>
          </a:prstGeom>
        </p:spPr>
        <p:txBody>
          <a:bodyPr wrap="none">
            <a:spAutoFit/>
          </a:bodyPr>
          <a:lstStyle/>
          <a:p>
            <a:r>
              <a:rPr lang="en-US" altLang="zh-CN" sz="2200" dirty="0">
                <a:solidFill>
                  <a:schemeClr val="bg1"/>
                </a:solidFill>
                <a:latin typeface="宋体" panose="02010600030101010101" pitchFamily="2" charset="-122"/>
                <a:cs typeface="Times New Roman" panose="02020603050405020304" pitchFamily="18" charset="0"/>
              </a:rPr>
              <a:t>2014-2018</a:t>
            </a:r>
            <a:r>
              <a:rPr lang="zh-CN" altLang="en-US" sz="2200" dirty="0">
                <a:solidFill>
                  <a:schemeClr val="bg1"/>
                </a:solidFill>
                <a:latin typeface="宋体" panose="02010600030101010101" pitchFamily="2" charset="-122"/>
                <a:cs typeface="Times New Roman" panose="02020603050405020304" pitchFamily="18" charset="0"/>
              </a:rPr>
              <a:t>年保险营销员人数与保险深度对比图</a:t>
            </a:r>
            <a:endParaRPr lang="zh-CN" altLang="en-US" sz="2200" dirty="0">
              <a:solidFill>
                <a:schemeClr val="bg1"/>
              </a:solidFill>
            </a:endParaRPr>
          </a:p>
        </p:txBody>
      </p:sp>
      <p:grpSp>
        <p:nvGrpSpPr>
          <p:cNvPr id="97" name="组合 96">
            <a:extLst>
              <a:ext uri="{FF2B5EF4-FFF2-40B4-BE49-F238E27FC236}">
                <a16:creationId xmlns:a16="http://schemas.microsoft.com/office/drawing/2014/main" id="{D3471F0E-FFFD-1540-A075-0A5717EEFA96}"/>
              </a:ext>
            </a:extLst>
          </p:cNvPr>
          <p:cNvGrpSpPr/>
          <p:nvPr/>
        </p:nvGrpSpPr>
        <p:grpSpPr>
          <a:xfrm>
            <a:off x="5860336" y="2046410"/>
            <a:ext cx="4939864" cy="3600662"/>
            <a:chOff x="2380903" y="2300699"/>
            <a:chExt cx="3559276" cy="3600662"/>
          </a:xfrm>
        </p:grpSpPr>
        <p:sp>
          <p:nvSpPr>
            <p:cNvPr id="105" name="圆角矩形 104">
              <a:extLst>
                <a:ext uri="{FF2B5EF4-FFF2-40B4-BE49-F238E27FC236}">
                  <a16:creationId xmlns:a16="http://schemas.microsoft.com/office/drawing/2014/main" id="{56A26A5A-7001-C04F-AA53-4109CE4D7CC0}"/>
                </a:ext>
              </a:extLst>
            </p:cNvPr>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6" name="矩形 105">
              <a:extLst>
                <a:ext uri="{FF2B5EF4-FFF2-40B4-BE49-F238E27FC236}">
                  <a16:creationId xmlns:a16="http://schemas.microsoft.com/office/drawing/2014/main" id="{80432C15-69B4-944A-A553-55E209E17A03}"/>
                </a:ext>
              </a:extLst>
            </p:cNvPr>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7" name="矩形 106">
              <a:extLst>
                <a:ext uri="{FF2B5EF4-FFF2-40B4-BE49-F238E27FC236}">
                  <a16:creationId xmlns:a16="http://schemas.microsoft.com/office/drawing/2014/main" id="{F150778C-E39E-E24D-AF4C-E421F56B91A7}"/>
                </a:ext>
              </a:extLst>
            </p:cNvPr>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8" name="矩形 107">
              <a:extLst>
                <a:ext uri="{FF2B5EF4-FFF2-40B4-BE49-F238E27FC236}">
                  <a16:creationId xmlns:a16="http://schemas.microsoft.com/office/drawing/2014/main" id="{1EFECBC5-5250-4847-8692-2E9014D776D5}"/>
                </a:ext>
              </a:extLst>
            </p:cNvPr>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9" name="矩形 108">
              <a:extLst>
                <a:ext uri="{FF2B5EF4-FFF2-40B4-BE49-F238E27FC236}">
                  <a16:creationId xmlns:a16="http://schemas.microsoft.com/office/drawing/2014/main" id="{08908521-DC1D-984C-A8D7-8CE926AF2E40}"/>
                </a:ext>
              </a:extLst>
            </p:cNvPr>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a:extLst>
              <a:ext uri="{FF2B5EF4-FFF2-40B4-BE49-F238E27FC236}">
                <a16:creationId xmlns:a16="http://schemas.microsoft.com/office/drawing/2014/main" id="{3F82F0C5-92AF-A646-A5A4-3AE43C0119DE}"/>
              </a:ext>
            </a:extLst>
          </p:cNvPr>
          <p:cNvSpPr/>
          <p:nvPr/>
        </p:nvSpPr>
        <p:spPr>
          <a:xfrm>
            <a:off x="6191453" y="2355529"/>
            <a:ext cx="4263740" cy="3170099"/>
          </a:xfrm>
          <a:prstGeom prst="rect">
            <a:avLst/>
          </a:prstGeom>
        </p:spPr>
        <p:txBody>
          <a:bodyPr wrap="square">
            <a:spAutoFit/>
          </a:bodyPr>
          <a:lstStyle/>
          <a:p>
            <a:r>
              <a:rPr lang="zh-CN" altLang="en-US" sz="2000" dirty="0">
                <a:solidFill>
                  <a:schemeClr val="bg1"/>
                </a:solidFill>
                <a:cs typeface="Times New Roman" panose="02020603050405020304" pitchFamily="18" charset="0"/>
              </a:rPr>
              <a:t>保险密度是衡量我国保险业发展水平的重要指标之一</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en-US" sz="2000" dirty="0">
                <a:solidFill>
                  <a:schemeClr val="bg1"/>
                </a:solidFill>
                <a:cs typeface="Times New Roman" panose="02020603050405020304" pitchFamily="18" charset="0"/>
              </a:rPr>
              <a:t>由图可知，我国寿险营销员数量的大幅度变化并没有引起保险密度的同方向变化</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en-US" sz="2000" dirty="0">
                <a:solidFill>
                  <a:schemeClr val="bg1"/>
                </a:solidFill>
                <a:cs typeface="Times New Roman" panose="02020603050405020304" pitchFamily="18" charset="0"/>
              </a:rPr>
              <a:t>保险密度的稳定增长主要是由于人民收入水平的提高和保险意识的增强，寿险个人代理人营销的作用微乎其微</a:t>
            </a:r>
            <a:endParaRPr lang="zh-CN" altLang="en-US" sz="2000" dirty="0">
              <a:solidFill>
                <a:schemeClr val="bg1"/>
              </a:solidFill>
            </a:endParaRPr>
          </a:p>
        </p:txBody>
      </p:sp>
      <p:graphicFrame>
        <p:nvGraphicFramePr>
          <p:cNvPr id="61" name="图表 60">
            <a:extLst>
              <a:ext uri="{FF2B5EF4-FFF2-40B4-BE49-F238E27FC236}">
                <a16:creationId xmlns:a16="http://schemas.microsoft.com/office/drawing/2014/main" id="{7B4873F9-0673-A741-A834-FE7248D9B39B}"/>
              </a:ext>
            </a:extLst>
          </p:cNvPr>
          <p:cNvGraphicFramePr>
            <a:graphicFrameLocks/>
          </p:cNvGraphicFramePr>
          <p:nvPr>
            <p:extLst>
              <p:ext uri="{D42A27DB-BD31-4B8C-83A1-F6EECF244321}">
                <p14:modId xmlns:p14="http://schemas.microsoft.com/office/powerpoint/2010/main" val="803260566"/>
              </p:ext>
            </p:extLst>
          </p:nvPr>
        </p:nvGraphicFramePr>
        <p:xfrm>
          <a:off x="1101734" y="2436629"/>
          <a:ext cx="4572000" cy="2743200"/>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21192322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2000"/>
                                        <p:tgtEl>
                                          <p:spTgt spid="60"/>
                                        </p:tgtEl>
                                      </p:cBhvr>
                                    </p:animEffect>
                                  </p:childTnLst>
                                </p:cTn>
                              </p:par>
                              <p:par>
                                <p:cTn id="31" presetID="22" presetClass="entr" presetSubtype="2" fill="hold" grpId="0" nodeType="withEffect">
                                  <p:stCondLst>
                                    <p:cond delay="300"/>
                                  </p:stCondLst>
                                  <p:childTnLst>
                                    <p:set>
                                      <p:cBhvr>
                                        <p:cTn id="32" dur="1" fill="hold">
                                          <p:stCondLst>
                                            <p:cond delay="0"/>
                                          </p:stCondLst>
                                        </p:cTn>
                                        <p:tgtEl>
                                          <p:spTgt spid="95"/>
                                        </p:tgtEl>
                                        <p:attrNameLst>
                                          <p:attrName>style.visibility</p:attrName>
                                        </p:attrNameLst>
                                      </p:cBhvr>
                                      <p:to>
                                        <p:strVal val="visible"/>
                                      </p:to>
                                    </p:set>
                                    <p:animEffect transition="in" filter="wipe(right)">
                                      <p:cBhvr>
                                        <p:cTn id="33" dur="1700"/>
                                        <p:tgtEl>
                                          <p:spTgt spid="95"/>
                                        </p:tgtEl>
                                      </p:cBhvr>
                                    </p:animEffect>
                                  </p:childTnLst>
                                </p:cTn>
                              </p:par>
                            </p:childTnLst>
                          </p:cTn>
                        </p:par>
                        <p:par>
                          <p:cTn id="34" fill="hold">
                            <p:stCondLst>
                              <p:cond delay="8500"/>
                            </p:stCondLst>
                            <p:childTnLst>
                              <p:par>
                                <p:cTn id="35" presetID="16" presetClass="entr" presetSubtype="42" fill="hold" nodeType="afterEffect">
                                  <p:stCondLst>
                                    <p:cond delay="0"/>
                                  </p:stCondLst>
                                  <p:childTnLst>
                                    <p:set>
                                      <p:cBhvr>
                                        <p:cTn id="36" dur="1" fill="hold">
                                          <p:stCondLst>
                                            <p:cond delay="0"/>
                                          </p:stCondLst>
                                        </p:cTn>
                                        <p:tgtEl>
                                          <p:spTgt spid="97"/>
                                        </p:tgtEl>
                                        <p:attrNameLst>
                                          <p:attrName>style.visibility</p:attrName>
                                        </p:attrNameLst>
                                      </p:cBhvr>
                                      <p:to>
                                        <p:strVal val="visible"/>
                                      </p:to>
                                    </p:set>
                                    <p:animEffect transition="in" filter="barn(outHorizontal)">
                                      <p:cBhvr>
                                        <p:cTn id="37"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8" fill="hold" display="0">
                  <p:stCondLst>
                    <p:cond delay="indefinite"/>
                  </p:stCondLst>
                  <p:endCondLst>
                    <p:cond evt="onStopAudio" delay="0">
                      <p:tgtEl>
                        <p:sldTgt/>
                      </p:tgtEl>
                    </p:cond>
                  </p:endCondLst>
                </p:cTn>
                <p:tgtEl>
                  <p:spTgt spid="2"/>
                </p:tgtEl>
              </p:cMediaNode>
            </p:audio>
          </p:childTnLst>
        </p:cTn>
      </p:par>
    </p:tnLst>
    <p:bldLst>
      <p:bldP spid="5" grpId="0"/>
      <p:bldP spid="3" grpId="0"/>
      <p:bldP spid="9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pic>
        <p:nvPicPr>
          <p:cNvPr id="23" name="图片 22"/>
          <p:cNvPicPr>
            <a:picLocks noChangeAspect="1"/>
          </p:cNvPicPr>
          <p:nvPr/>
        </p:nvPicPr>
        <p:blipFill>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2756811" y="1286202"/>
            <a:ext cx="7953292" cy="4777990"/>
            <a:chOff x="2912602" y="2300699"/>
            <a:chExt cx="3027577"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95" name="文本占位符 118">
            <a:extLst>
              <a:ext uri="{FF2B5EF4-FFF2-40B4-BE49-F238E27FC236}">
                <a16:creationId xmlns:a16="http://schemas.microsoft.com/office/drawing/2014/main" id="{C76B946C-2FC0-1A4E-822E-22E046D1FF14}"/>
              </a:ext>
            </a:extLst>
          </p:cNvPr>
          <p:cNvSpPr txBox="1">
            <a:spLocks/>
          </p:cNvSpPr>
          <p:nvPr/>
        </p:nvSpPr>
        <p:spPr>
          <a:xfrm>
            <a:off x="791110" y="189703"/>
            <a:ext cx="3460255"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代理人制度造成的影响</a:t>
            </a:r>
            <a:endParaRPr sz="2400" dirty="0"/>
          </a:p>
        </p:txBody>
      </p:sp>
      <p:sp>
        <p:nvSpPr>
          <p:cNvPr id="6" name="矩形 5">
            <a:extLst>
              <a:ext uri="{FF2B5EF4-FFF2-40B4-BE49-F238E27FC236}">
                <a16:creationId xmlns:a16="http://schemas.microsoft.com/office/drawing/2014/main" id="{2320CF10-5DAA-C645-9E75-BF58B7516469}"/>
              </a:ext>
            </a:extLst>
          </p:cNvPr>
          <p:cNvSpPr/>
          <p:nvPr/>
        </p:nvSpPr>
        <p:spPr>
          <a:xfrm>
            <a:off x="1087980" y="1294485"/>
            <a:ext cx="5968301" cy="430887"/>
          </a:xfrm>
          <a:prstGeom prst="rect">
            <a:avLst/>
          </a:prstGeom>
        </p:spPr>
        <p:txBody>
          <a:bodyPr wrap="none">
            <a:spAutoFit/>
          </a:bodyPr>
          <a:lstStyle/>
          <a:p>
            <a:r>
              <a:rPr lang="en-US" altLang="zh-CN" sz="2200" dirty="0">
                <a:solidFill>
                  <a:schemeClr val="bg1"/>
                </a:solidFill>
                <a:latin typeface="宋体" panose="02010600030101010101" pitchFamily="2" charset="-122"/>
                <a:cs typeface="Times New Roman" panose="02020603050405020304" pitchFamily="18" charset="0"/>
              </a:rPr>
              <a:t>2014-2018</a:t>
            </a:r>
            <a:r>
              <a:rPr lang="zh-CN" altLang="en-US" sz="2200" dirty="0">
                <a:solidFill>
                  <a:schemeClr val="bg1"/>
                </a:solidFill>
                <a:latin typeface="宋体" panose="02010600030101010101" pitchFamily="2" charset="-122"/>
                <a:cs typeface="Times New Roman" panose="02020603050405020304" pitchFamily="18" charset="0"/>
              </a:rPr>
              <a:t>年保险营销员人数与保险深度对比图</a:t>
            </a:r>
            <a:endParaRPr lang="zh-CN" altLang="en-US" sz="2200" dirty="0">
              <a:solidFill>
                <a:schemeClr val="bg1"/>
              </a:solidFill>
            </a:endParaRPr>
          </a:p>
        </p:txBody>
      </p:sp>
      <p:grpSp>
        <p:nvGrpSpPr>
          <p:cNvPr id="97" name="组合 96">
            <a:extLst>
              <a:ext uri="{FF2B5EF4-FFF2-40B4-BE49-F238E27FC236}">
                <a16:creationId xmlns:a16="http://schemas.microsoft.com/office/drawing/2014/main" id="{D3471F0E-FFFD-1540-A075-0A5717EEFA96}"/>
              </a:ext>
            </a:extLst>
          </p:cNvPr>
          <p:cNvGrpSpPr/>
          <p:nvPr/>
        </p:nvGrpSpPr>
        <p:grpSpPr>
          <a:xfrm>
            <a:off x="5860336" y="2046410"/>
            <a:ext cx="4939864" cy="3600662"/>
            <a:chOff x="2380903" y="2300699"/>
            <a:chExt cx="3559276" cy="3600662"/>
          </a:xfrm>
        </p:grpSpPr>
        <p:sp>
          <p:nvSpPr>
            <p:cNvPr id="105" name="圆角矩形 104">
              <a:extLst>
                <a:ext uri="{FF2B5EF4-FFF2-40B4-BE49-F238E27FC236}">
                  <a16:creationId xmlns:a16="http://schemas.microsoft.com/office/drawing/2014/main" id="{56A26A5A-7001-C04F-AA53-4109CE4D7CC0}"/>
                </a:ext>
              </a:extLst>
            </p:cNvPr>
            <p:cNvSpPr/>
            <p:nvPr/>
          </p:nvSpPr>
          <p:spPr>
            <a:xfrm>
              <a:off x="2471738" y="2443163"/>
              <a:ext cx="3371850" cy="3371850"/>
            </a:xfrm>
            <a:prstGeom prst="roundRect">
              <a:avLst>
                <a:gd name="adj" fmla="val 6921"/>
              </a:avLst>
            </a:prstGeom>
            <a:noFill/>
            <a:ln w="3810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6" name="矩形 105">
              <a:extLst>
                <a:ext uri="{FF2B5EF4-FFF2-40B4-BE49-F238E27FC236}">
                  <a16:creationId xmlns:a16="http://schemas.microsoft.com/office/drawing/2014/main" id="{80432C15-69B4-944A-A553-55E209E17A03}"/>
                </a:ext>
              </a:extLst>
            </p:cNvPr>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7" name="矩形 106">
              <a:extLst>
                <a:ext uri="{FF2B5EF4-FFF2-40B4-BE49-F238E27FC236}">
                  <a16:creationId xmlns:a16="http://schemas.microsoft.com/office/drawing/2014/main" id="{F150778C-E39E-E24D-AF4C-E421F56B91A7}"/>
                </a:ext>
              </a:extLst>
            </p:cNvPr>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8" name="矩形 107">
              <a:extLst>
                <a:ext uri="{FF2B5EF4-FFF2-40B4-BE49-F238E27FC236}">
                  <a16:creationId xmlns:a16="http://schemas.microsoft.com/office/drawing/2014/main" id="{1EFECBC5-5250-4847-8692-2E9014D776D5}"/>
                </a:ext>
              </a:extLst>
            </p:cNvPr>
            <p:cNvSpPr/>
            <p:nvPr/>
          </p:nvSpPr>
          <p:spPr>
            <a:xfrm>
              <a:off x="2380903"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109" name="矩形 108">
              <a:extLst>
                <a:ext uri="{FF2B5EF4-FFF2-40B4-BE49-F238E27FC236}">
                  <a16:creationId xmlns:a16="http://schemas.microsoft.com/office/drawing/2014/main" id="{08908521-DC1D-984C-A8D7-8CE926AF2E40}"/>
                </a:ext>
              </a:extLst>
            </p:cNvPr>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矩形 8">
            <a:extLst>
              <a:ext uri="{FF2B5EF4-FFF2-40B4-BE49-F238E27FC236}">
                <a16:creationId xmlns:a16="http://schemas.microsoft.com/office/drawing/2014/main" id="{3F82F0C5-92AF-A646-A5A4-3AE43C0119DE}"/>
              </a:ext>
            </a:extLst>
          </p:cNvPr>
          <p:cNvSpPr/>
          <p:nvPr/>
        </p:nvSpPr>
        <p:spPr>
          <a:xfrm>
            <a:off x="6201023" y="2592679"/>
            <a:ext cx="4263740" cy="2554545"/>
          </a:xfrm>
          <a:prstGeom prst="rect">
            <a:avLst/>
          </a:prstGeom>
        </p:spPr>
        <p:txBody>
          <a:bodyPr wrap="square">
            <a:spAutoFit/>
          </a:bodyPr>
          <a:lstStyle/>
          <a:p>
            <a:r>
              <a:rPr lang="zh-CN" altLang="en-US" sz="2000" dirty="0">
                <a:solidFill>
                  <a:schemeClr val="bg1"/>
                </a:solidFill>
                <a:cs typeface="Times New Roman" panose="02020603050405020304" pitchFamily="18" charset="0"/>
              </a:rPr>
              <a:t>保险深度是保费收入与</a:t>
            </a:r>
            <a:r>
              <a:rPr lang="en-US" altLang="zh-CN" sz="2000" dirty="0">
                <a:solidFill>
                  <a:schemeClr val="bg1"/>
                </a:solidFill>
                <a:cs typeface="Times New Roman" panose="02020603050405020304" pitchFamily="18" charset="0"/>
              </a:rPr>
              <a:t>GDP</a:t>
            </a:r>
            <a:r>
              <a:rPr lang="zh-CN" altLang="en-US" sz="2000" dirty="0">
                <a:solidFill>
                  <a:schemeClr val="bg1"/>
                </a:solidFill>
                <a:cs typeface="Times New Roman" panose="02020603050405020304" pitchFamily="18" charset="0"/>
              </a:rPr>
              <a:t>的比值，既体现了保险业对国民经济的贡献率又反映了保险业的发展水平</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en-US" sz="2000" dirty="0">
                <a:solidFill>
                  <a:schemeClr val="bg1"/>
                </a:solidFill>
                <a:cs typeface="Times New Roman" panose="02020603050405020304" pitchFamily="18" charset="0"/>
              </a:rPr>
              <a:t>由图可知，我国保险深度基本保持稳定，波动幅度不到</a:t>
            </a:r>
            <a:r>
              <a:rPr lang="en-US" altLang="zh-CN" sz="2000" dirty="0">
                <a:solidFill>
                  <a:schemeClr val="bg1"/>
                </a:solidFill>
                <a:cs typeface="Times New Roman" panose="02020603050405020304" pitchFamily="18" charset="0"/>
              </a:rPr>
              <a:t>1%</a:t>
            </a:r>
            <a:r>
              <a:rPr lang="zh-CN" altLang="en-US" sz="2000" dirty="0">
                <a:solidFill>
                  <a:schemeClr val="bg1"/>
                </a:solidFill>
                <a:cs typeface="Times New Roman" panose="02020603050405020304" pitchFamily="18" charset="0"/>
              </a:rPr>
              <a:t>。这就说明寿险营销员的高速增加并没有推动保险业的快速发展</a:t>
            </a:r>
            <a:endParaRPr lang="zh-CN" altLang="en-US" sz="2000" dirty="0">
              <a:solidFill>
                <a:schemeClr val="bg1"/>
              </a:solidFill>
            </a:endParaRPr>
          </a:p>
        </p:txBody>
      </p:sp>
      <p:graphicFrame>
        <p:nvGraphicFramePr>
          <p:cNvPr id="61" name="图表 60">
            <a:extLst>
              <a:ext uri="{FF2B5EF4-FFF2-40B4-BE49-F238E27FC236}">
                <a16:creationId xmlns:a16="http://schemas.microsoft.com/office/drawing/2014/main" id="{967B0D4B-8D03-6345-A589-D73791161508}"/>
              </a:ext>
            </a:extLst>
          </p:cNvPr>
          <p:cNvGraphicFramePr>
            <a:graphicFrameLocks/>
          </p:cNvGraphicFramePr>
          <p:nvPr>
            <p:extLst>
              <p:ext uri="{D42A27DB-BD31-4B8C-83A1-F6EECF244321}">
                <p14:modId xmlns:p14="http://schemas.microsoft.com/office/powerpoint/2010/main" val="61913280"/>
              </p:ext>
            </p:extLst>
          </p:nvPr>
        </p:nvGraphicFramePr>
        <p:xfrm>
          <a:off x="1062596" y="2457524"/>
          <a:ext cx="4572000" cy="2743200"/>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30802586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2000"/>
                                        <p:tgtEl>
                                          <p:spTgt spid="60"/>
                                        </p:tgtEl>
                                      </p:cBhvr>
                                    </p:animEffect>
                                  </p:childTnLst>
                                </p:cTn>
                              </p:par>
                              <p:par>
                                <p:cTn id="31" presetID="22" presetClass="entr" presetSubtype="2" fill="hold" grpId="0" nodeType="withEffect">
                                  <p:stCondLst>
                                    <p:cond delay="300"/>
                                  </p:stCondLst>
                                  <p:childTnLst>
                                    <p:set>
                                      <p:cBhvr>
                                        <p:cTn id="32" dur="1" fill="hold">
                                          <p:stCondLst>
                                            <p:cond delay="0"/>
                                          </p:stCondLst>
                                        </p:cTn>
                                        <p:tgtEl>
                                          <p:spTgt spid="95"/>
                                        </p:tgtEl>
                                        <p:attrNameLst>
                                          <p:attrName>style.visibility</p:attrName>
                                        </p:attrNameLst>
                                      </p:cBhvr>
                                      <p:to>
                                        <p:strVal val="visible"/>
                                      </p:to>
                                    </p:set>
                                    <p:animEffect transition="in" filter="wipe(right)">
                                      <p:cBhvr>
                                        <p:cTn id="33" dur="1700"/>
                                        <p:tgtEl>
                                          <p:spTgt spid="95"/>
                                        </p:tgtEl>
                                      </p:cBhvr>
                                    </p:animEffect>
                                  </p:childTnLst>
                                </p:cTn>
                              </p:par>
                            </p:childTnLst>
                          </p:cTn>
                        </p:par>
                        <p:par>
                          <p:cTn id="34" fill="hold">
                            <p:stCondLst>
                              <p:cond delay="8500"/>
                            </p:stCondLst>
                            <p:childTnLst>
                              <p:par>
                                <p:cTn id="35" presetID="16" presetClass="entr" presetSubtype="42" fill="hold" nodeType="afterEffect">
                                  <p:stCondLst>
                                    <p:cond delay="0"/>
                                  </p:stCondLst>
                                  <p:childTnLst>
                                    <p:set>
                                      <p:cBhvr>
                                        <p:cTn id="36" dur="1" fill="hold">
                                          <p:stCondLst>
                                            <p:cond delay="0"/>
                                          </p:stCondLst>
                                        </p:cTn>
                                        <p:tgtEl>
                                          <p:spTgt spid="97"/>
                                        </p:tgtEl>
                                        <p:attrNameLst>
                                          <p:attrName>style.visibility</p:attrName>
                                        </p:attrNameLst>
                                      </p:cBhvr>
                                      <p:to>
                                        <p:strVal val="visible"/>
                                      </p:to>
                                    </p:set>
                                    <p:animEffect transition="in" filter="barn(outHorizontal)">
                                      <p:cBhvr>
                                        <p:cTn id="37"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8" fill="hold" display="0">
                  <p:stCondLst>
                    <p:cond delay="indefinite"/>
                  </p:stCondLst>
                  <p:endCondLst>
                    <p:cond evt="onStopAudio" delay="0">
                      <p:tgtEl>
                        <p:sldTgt/>
                      </p:tgtEl>
                    </p:cond>
                  </p:endCondLst>
                </p:cTn>
                <p:tgtEl>
                  <p:spTgt spid="2"/>
                </p:tgtEl>
              </p:cMediaNode>
            </p:audio>
          </p:childTnLst>
        </p:cTn>
      </p:par>
    </p:tnLst>
    <p:bldLst>
      <p:bldP spid="5" grpId="0"/>
      <p:bldP spid="3" grpId="0"/>
      <p:bldP spid="95"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 name="组合 4"/>
          <p:cNvGrpSpPr/>
          <p:nvPr/>
        </p:nvGrpSpPr>
        <p:grpSpPr>
          <a:xfrm>
            <a:off x="7017026" y="2970706"/>
            <a:ext cx="4943562" cy="947351"/>
            <a:chOff x="7743390" y="4942798"/>
            <a:chExt cx="4943562"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8040613" y="5160997"/>
              <a:ext cx="1270791"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总结</a:t>
              </a:r>
              <a:endParaRPr lang="en-US" altLang="zh-CN" dirty="0"/>
            </a:p>
          </p:txBody>
        </p:sp>
      </p:grpSp>
      <p:grpSp>
        <p:nvGrpSpPr>
          <p:cNvPr id="2" name="组合 1"/>
          <p:cNvGrpSpPr/>
          <p:nvPr/>
        </p:nvGrpSpPr>
        <p:grpSpPr>
          <a:xfrm>
            <a:off x="4947174" y="2271245"/>
            <a:ext cx="2288540" cy="2288541"/>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38" name="文本框 145"/>
            <p:cNvSpPr txBox="1"/>
            <p:nvPr userDrawn="1"/>
          </p:nvSpPr>
          <p:spPr>
            <a:xfrm>
              <a:off x="8206904" y="3076110"/>
              <a:ext cx="420831" cy="812838"/>
            </a:xfrm>
            <a:prstGeom prst="rect">
              <a:avLst/>
            </a:prstGeom>
            <a:noFill/>
          </p:spPr>
          <p:txBody>
            <a:bodyPr wrap="none" rtlCol="0">
              <a:spAutoFit/>
            </a:bodyPr>
            <a:lstStyle/>
            <a:p>
              <a:r>
                <a:rPr lang="en-US" altLang="zh-CN" sz="8800" dirty="0">
                  <a:solidFill>
                    <a:prstClr val="white"/>
                  </a:solidFill>
                  <a:latin typeface="汉仪菱心体简" panose="02010609000101010101" pitchFamily="49" charset="-122"/>
                  <a:ea typeface="汉仪菱心体简" panose="02010609000101010101" pitchFamily="49" charset="-122"/>
                </a:rPr>
                <a:t>6</a:t>
              </a:r>
              <a:endParaRPr lang="zh-CN" altLang="en-US" sz="8800" dirty="0">
                <a:solidFill>
                  <a:prstClr val="white"/>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42249834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4" name="图片 3"/>
          <p:cNvPicPr>
            <a:picLocks noChangeAspect="1"/>
          </p:cNvPicPr>
          <p:nvPr/>
        </p:nvPicPr>
        <p:blipFill>
          <a:blip r:embed="rId6">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8750"/>
                    </a14:imgEffect>
                    <a14:imgEffect>
                      <a14:saturation sat="45000"/>
                    </a14:imgEffect>
                    <a14:imgEffect>
                      <a14:brightnessContrast bright="-58000" contrast="-18000"/>
                    </a14:imgEffect>
                  </a14:imgLayer>
                </a14:imgProps>
              </a:ext>
              <a:ext uri="{28A0092B-C50C-407E-A947-70E740481C1C}">
                <a14:useLocalDpi xmlns:a14="http://schemas.microsoft.com/office/drawing/2010/main" val="0"/>
              </a:ext>
            </a:extLst>
          </a:blip>
          <a:stretch>
            <a:fillRect/>
          </a:stretch>
        </p:blipFill>
        <p:spPr>
          <a:xfrm>
            <a:off x="1801091" y="914016"/>
            <a:ext cx="8645236" cy="5066436"/>
          </a:xfrm>
          <a:prstGeom prst="rect">
            <a:avLst/>
          </a:prstGeom>
          <a:effectLst>
            <a:softEdge rad="482600"/>
          </a:effectLst>
        </p:spPr>
      </p:pic>
      <p:pic>
        <p:nvPicPr>
          <p:cNvPr id="23" name="图片 22"/>
          <p:cNvPicPr>
            <a:picLocks noChangeAspect="1"/>
          </p:cNvPicPr>
          <p:nvPr/>
        </p:nvPicPr>
        <p:blipFill>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4875"/>
                    </a14:imgEffect>
                    <a14:imgEffect>
                      <a14:saturation sat="75000"/>
                    </a14:imgEffect>
                    <a14:imgEffect>
                      <a14:brightnessContrast bright="-67000" contrast="8000"/>
                    </a14:imgEffect>
                  </a14:imgLayer>
                </a14:imgProps>
              </a:ext>
              <a:ext uri="{28A0092B-C50C-407E-A947-70E740481C1C}">
                <a14:useLocalDpi xmlns:a14="http://schemas.microsoft.com/office/drawing/2010/main" val="0"/>
              </a:ext>
            </a:extLst>
          </a:blip>
          <a:stretch>
            <a:fillRect/>
          </a:stretch>
        </p:blipFill>
        <p:spPr>
          <a:xfrm>
            <a:off x="1106416" y="1118023"/>
            <a:ext cx="9776666" cy="4910059"/>
          </a:xfrm>
          <a:prstGeom prst="rect">
            <a:avLst/>
          </a:prstGeom>
          <a:effectLst>
            <a:softEdge rad="469900"/>
          </a:effectLst>
        </p:spPr>
      </p:pic>
      <p:grpSp>
        <p:nvGrpSpPr>
          <p:cNvPr id="24" name="组合 23"/>
          <p:cNvGrpSpPr/>
          <p:nvPr/>
        </p:nvGrpSpPr>
        <p:grpSpPr>
          <a:xfrm>
            <a:off x="564163" y="755194"/>
            <a:ext cx="10846890" cy="5635718"/>
            <a:chOff x="6056117" y="2946399"/>
            <a:chExt cx="4713482" cy="2692402"/>
          </a:xfrm>
        </p:grpSpPr>
        <p:sp>
          <p:nvSpPr>
            <p:cNvPr id="25" name="任意多边形 24"/>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梯形 25"/>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直角三角形 26"/>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梯形 27"/>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0" name="直接连接符 29"/>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flipV="1">
            <a:off x="295542" y="130855"/>
            <a:ext cx="537242" cy="537243"/>
            <a:chOff x="7758139" y="2808362"/>
            <a:chExt cx="1285965" cy="1285965"/>
          </a:xfrm>
        </p:grpSpPr>
        <p:sp>
          <p:nvSpPr>
            <p:cNvPr id="33" name="任意多边形 32"/>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椭圆 33"/>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组合 34"/>
            <p:cNvGrpSpPr/>
            <p:nvPr userDrawn="1"/>
          </p:nvGrpSpPr>
          <p:grpSpPr>
            <a:xfrm>
              <a:off x="7904995" y="2955216"/>
              <a:ext cx="992256" cy="992256"/>
              <a:chOff x="813435" y="4187372"/>
              <a:chExt cx="1292678" cy="1292678"/>
            </a:xfrm>
            <a:noFill/>
          </p:grpSpPr>
          <p:sp>
            <p:nvSpPr>
              <p:cNvPr id="36" name="圆角矩形 35"/>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4" name="圆角矩形 43"/>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圆角矩形 44"/>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圆角矩形 45"/>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圆角矩形 46"/>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圆角矩形 47"/>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圆角矩形 48"/>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0" name="组合 59"/>
          <p:cNvGrpSpPr/>
          <p:nvPr/>
        </p:nvGrpSpPr>
        <p:grpSpPr>
          <a:xfrm>
            <a:off x="2756811" y="1286202"/>
            <a:ext cx="7953292" cy="4777990"/>
            <a:chOff x="2912602" y="2300699"/>
            <a:chExt cx="3027577" cy="3600662"/>
          </a:xfrm>
        </p:grpSpPr>
        <p:sp useBgFill="1">
          <p:nvSpPr>
            <p:cNvPr id="62" name="矩形 61"/>
            <p:cNvSpPr/>
            <p:nvPr/>
          </p:nvSpPr>
          <p:spPr>
            <a:xfrm>
              <a:off x="2912602" y="2300699"/>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3" name="矩形 62"/>
            <p:cNvSpPr/>
            <p:nvPr/>
          </p:nvSpPr>
          <p:spPr>
            <a:xfrm>
              <a:off x="2912602" y="5658473"/>
              <a:ext cx="2490121" cy="2428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useBgFill="1">
          <p:nvSpPr>
            <p:cNvPr id="65" name="矩形 64"/>
            <p:cNvSpPr/>
            <p:nvPr/>
          </p:nvSpPr>
          <p:spPr>
            <a:xfrm>
              <a:off x="5746106" y="3136305"/>
              <a:ext cx="194073" cy="194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95" name="文本占位符 118">
            <a:extLst>
              <a:ext uri="{FF2B5EF4-FFF2-40B4-BE49-F238E27FC236}">
                <a16:creationId xmlns:a16="http://schemas.microsoft.com/office/drawing/2014/main" id="{C76B946C-2FC0-1A4E-822E-22E046D1FF14}"/>
              </a:ext>
            </a:extLst>
          </p:cNvPr>
          <p:cNvSpPr txBox="1">
            <a:spLocks/>
          </p:cNvSpPr>
          <p:nvPr/>
        </p:nvSpPr>
        <p:spPr>
          <a:xfrm>
            <a:off x="881211" y="187973"/>
            <a:ext cx="1009981"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400" dirty="0"/>
              <a:t>总结</a:t>
            </a:r>
            <a:endParaRPr sz="2400" dirty="0"/>
          </a:p>
        </p:txBody>
      </p:sp>
      <p:sp>
        <p:nvSpPr>
          <p:cNvPr id="7" name="矩形 6">
            <a:extLst>
              <a:ext uri="{FF2B5EF4-FFF2-40B4-BE49-F238E27FC236}">
                <a16:creationId xmlns:a16="http://schemas.microsoft.com/office/drawing/2014/main" id="{FC44A031-A149-C44F-B701-84FB07E94CD4}"/>
              </a:ext>
            </a:extLst>
          </p:cNvPr>
          <p:cNvSpPr/>
          <p:nvPr/>
        </p:nvSpPr>
        <p:spPr>
          <a:xfrm>
            <a:off x="2077113" y="1680226"/>
            <a:ext cx="8037774" cy="3785652"/>
          </a:xfrm>
          <a:prstGeom prst="rect">
            <a:avLst/>
          </a:prstGeom>
        </p:spPr>
        <p:txBody>
          <a:bodyPr wrap="square">
            <a:spAutoFit/>
          </a:bodyPr>
          <a:lstStyle/>
          <a:p>
            <a:r>
              <a:rPr lang="zh-CN" altLang="zh-CN" sz="2000" dirty="0">
                <a:solidFill>
                  <a:schemeClr val="bg1"/>
                </a:solidFill>
                <a:cs typeface="Times New Roman" panose="02020603050405020304" pitchFamily="18" charset="0"/>
              </a:rPr>
              <a:t>作为保险业中最重要的寿险市场</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它的发展不仅是经济发展的稳定器</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同时也是国民经济前行的助推器</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zh-CN" sz="2000" dirty="0">
                <a:solidFill>
                  <a:schemeClr val="bg1"/>
                </a:solidFill>
                <a:cs typeface="Times New Roman" panose="02020603050405020304" pitchFamily="18" charset="0"/>
              </a:rPr>
              <a:t>结合当前国内外复杂的经济和社会的大环境背景，全球宏观经济不确定性继续累积。在银保监会合并后，全行业保费增速下降，互联网巨头争相进入保险业，保险业机遇与挑战并存</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zh-CN" sz="2000" dirty="0">
                <a:solidFill>
                  <a:schemeClr val="bg1"/>
                </a:solidFill>
                <a:cs typeface="Times New Roman" panose="02020603050405020304" pitchFamily="18" charset="0"/>
              </a:rPr>
              <a:t>现今，寿险业稳步上升，代理人制度也朝着自我完善的方向发展和成熟，但存在的诸多问题仍不容忽视</a:t>
            </a:r>
            <a:endParaRPr lang="en-US" altLang="zh-CN" sz="2000" dirty="0">
              <a:solidFill>
                <a:schemeClr val="bg1"/>
              </a:solidFill>
              <a:cs typeface="Times New Roman" panose="02020603050405020304" pitchFamily="18" charset="0"/>
            </a:endParaRPr>
          </a:p>
          <a:p>
            <a:endParaRPr lang="en-US" altLang="zh-CN" sz="2000" dirty="0">
              <a:solidFill>
                <a:schemeClr val="bg1"/>
              </a:solidFill>
              <a:cs typeface="Times New Roman" panose="02020603050405020304" pitchFamily="18" charset="0"/>
            </a:endParaRPr>
          </a:p>
          <a:p>
            <a:r>
              <a:rPr lang="zh-CN" altLang="zh-CN" sz="2000" dirty="0">
                <a:solidFill>
                  <a:schemeClr val="bg1"/>
                </a:solidFill>
                <a:cs typeface="Times New Roman" panose="02020603050405020304" pitchFamily="18" charset="0"/>
              </a:rPr>
              <a:t>中国寿险业正迎来以</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转型</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和</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开放</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为主题的新时代，代理人制度也应顺应时代发展的要求，进行有利创新的改革和发展前进</a:t>
            </a:r>
            <a:r>
              <a:rPr lang="zh-CN" altLang="zh-CN" sz="2000" dirty="0">
                <a:solidFill>
                  <a:schemeClr val="bg1"/>
                </a:solidFill>
              </a:rPr>
              <a:t> </a:t>
            </a:r>
            <a:endParaRPr lang="zh-CN" altLang="en-US" sz="2000" dirty="0">
              <a:solidFill>
                <a:schemeClr val="bg1"/>
              </a:solidFill>
            </a:endParaRPr>
          </a:p>
        </p:txBody>
      </p:sp>
    </p:spTree>
    <p:extLst>
      <p:ext uri="{BB962C8B-B14F-4D97-AF65-F5344CB8AC3E}">
        <p14:creationId xmlns:p14="http://schemas.microsoft.com/office/powerpoint/2010/main" val="420987403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6200"/>
                            </p:stCondLst>
                            <p:childTnLst>
                              <p:par>
                                <p:cTn id="15" presetID="14" presetClass="entr" presetSubtype="5"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randombar(vertical)">
                                      <p:cBhvr>
                                        <p:cTn id="17" dur="750"/>
                                        <p:tgtEl>
                                          <p:spTgt spid="24"/>
                                        </p:tgtEl>
                                      </p:cBhvr>
                                    </p:animEffect>
                                  </p:childTnLst>
                                </p:cTn>
                              </p:par>
                              <p:par>
                                <p:cTn id="18" presetID="10"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42" presetClass="path" presetSubtype="0" accel="50000" decel="50000" fill="hold" nodeType="withEffect">
                                  <p:stCondLst>
                                    <p:cond delay="0"/>
                                  </p:stCondLst>
                                  <p:childTnLst>
                                    <p:animMotion origin="layout" path="M 0.26316 -0.00254 L -3.95833E-6 -4.68208E-6 " pathEditMode="relative" rAng="0" ptsTypes="AA">
                                      <p:cBhvr>
                                        <p:cTn id="22" dur="2000" fill="hold"/>
                                        <p:tgtEl>
                                          <p:spTgt spid="32"/>
                                        </p:tgtEl>
                                        <p:attrNameLst>
                                          <p:attrName>ppt_x</p:attrName>
                                          <p:attrName>ppt_y</p:attrName>
                                        </p:attrNameLst>
                                      </p:cBhvr>
                                      <p:rCtr x="-13164" y="116"/>
                                    </p:animMotion>
                                  </p:childTnLst>
                                </p:cTn>
                              </p:par>
                              <p:par>
                                <p:cTn id="23" presetID="8" presetClass="emph" presetSubtype="0" repeatCount="2000" fill="hold" nodeType="withEffect">
                                  <p:stCondLst>
                                    <p:cond delay="0"/>
                                  </p:stCondLst>
                                  <p:childTnLst>
                                    <p:animRot by="-21600000">
                                      <p:cBhvr>
                                        <p:cTn id="24" dur="1000" fill="hold"/>
                                        <p:tgtEl>
                                          <p:spTgt spid="32"/>
                                        </p:tgtEl>
                                        <p:attrNameLst>
                                          <p:attrName>r</p:attrName>
                                        </p:attrNameLst>
                                      </p:cBhvr>
                                    </p:animRot>
                                  </p:childTnLst>
                                </p:cTn>
                              </p:par>
                              <p:par>
                                <p:cTn id="25" presetID="22" presetClass="entr" presetSubtype="2" fill="hold" nodeType="withEffect">
                                  <p:stCondLst>
                                    <p:cond delay="30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1700"/>
                                        <p:tgtEl>
                                          <p:spTgt spid="30"/>
                                        </p:tgtEl>
                                      </p:cBhvr>
                                    </p:animEffect>
                                  </p:childTnLst>
                                </p:cTn>
                              </p:par>
                              <p:par>
                                <p:cTn id="28" presetID="21" presetClass="entr" presetSubtype="1" fill="hold" nodeType="withEffect">
                                  <p:stCondLst>
                                    <p:cond delay="30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2000"/>
                                        <p:tgtEl>
                                          <p:spTgt spid="60"/>
                                        </p:tgtEl>
                                      </p:cBhvr>
                                    </p:animEffect>
                                  </p:childTnLst>
                                </p:cTn>
                              </p:par>
                              <p:par>
                                <p:cTn id="31" presetID="22" presetClass="entr" presetSubtype="2" fill="hold" grpId="0" nodeType="withEffect">
                                  <p:stCondLst>
                                    <p:cond delay="300"/>
                                  </p:stCondLst>
                                  <p:childTnLst>
                                    <p:set>
                                      <p:cBhvr>
                                        <p:cTn id="32" dur="1" fill="hold">
                                          <p:stCondLst>
                                            <p:cond delay="0"/>
                                          </p:stCondLst>
                                        </p:cTn>
                                        <p:tgtEl>
                                          <p:spTgt spid="95"/>
                                        </p:tgtEl>
                                        <p:attrNameLst>
                                          <p:attrName>style.visibility</p:attrName>
                                        </p:attrNameLst>
                                      </p:cBhvr>
                                      <p:to>
                                        <p:strVal val="visible"/>
                                      </p:to>
                                    </p:set>
                                    <p:animEffect transition="in" filter="wipe(right)">
                                      <p:cBhvr>
                                        <p:cTn id="33" dur="1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4" fill="hold" display="0">
                  <p:stCondLst>
                    <p:cond delay="indefinite"/>
                  </p:stCondLst>
                  <p:endCondLst>
                    <p:cond evt="onStopAudio" delay="0">
                      <p:tgtEl>
                        <p:sldTgt/>
                      </p:tgtEl>
                    </p:cond>
                  </p:endCondLst>
                </p:cTn>
                <p:tgtEl>
                  <p:spTgt spid="2"/>
                </p:tgtEl>
              </p:cMediaNode>
            </p:audio>
          </p:childTnLst>
        </p:cTn>
      </p:par>
    </p:tnLst>
    <p:bldLst>
      <p:bldP spid="5" grpId="0"/>
      <p:bldP spid="3" grpId="0"/>
      <p:bldP spid="95" grpId="0"/>
    </p:bldLst>
  </p:timing>
</p:sld>
</file>

<file path=ppt/slides/slide38.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050" name="椭圆 1"/>
          <p:cNvSpPr>
            <a:spLocks noChangeArrowheads="1"/>
          </p:cNvSpPr>
          <p:nvPr/>
        </p:nvSpPr>
        <p:spPr bwMode="auto">
          <a:xfrm>
            <a:off x="3221038" y="590550"/>
            <a:ext cx="5726112" cy="5726113"/>
          </a:xfrm>
          <a:prstGeom prst="ellipse">
            <a:avLst/>
          </a:prstGeom>
          <a:solidFill>
            <a:srgbClr val="263346">
              <a:alpha val="40000"/>
            </a:srgbClr>
          </a:solidFill>
          <a:ln>
            <a:noFill/>
          </a:ln>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1" name="椭圆 10"/>
          <p:cNvSpPr>
            <a:spLocks noChangeArrowheads="1"/>
          </p:cNvSpPr>
          <p:nvPr/>
        </p:nvSpPr>
        <p:spPr bwMode="auto">
          <a:xfrm>
            <a:off x="3360738" y="730250"/>
            <a:ext cx="5446712" cy="5446713"/>
          </a:xfrm>
          <a:prstGeom prst="ellipse">
            <a:avLst/>
          </a:prstGeom>
          <a:noFill/>
          <a:ln w="88900">
            <a:solidFill>
              <a:srgbClr val="D0EAEB"/>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6" name="椭圆 25"/>
          <p:cNvSpPr>
            <a:spLocks noChangeArrowheads="1"/>
          </p:cNvSpPr>
          <p:nvPr/>
        </p:nvSpPr>
        <p:spPr bwMode="auto">
          <a:xfrm>
            <a:off x="2946400" y="298450"/>
            <a:ext cx="6311900" cy="6310313"/>
          </a:xfrm>
          <a:prstGeom prst="ellipse">
            <a:avLst/>
          </a:prstGeom>
          <a:noFill/>
          <a:ln w="6350">
            <a:solidFill>
              <a:srgbClr val="FFFFFF">
                <a:alpha val="50195"/>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7" name="椭圆 26"/>
          <p:cNvSpPr>
            <a:spLocks noChangeArrowheads="1"/>
          </p:cNvSpPr>
          <p:nvPr/>
        </p:nvSpPr>
        <p:spPr bwMode="auto">
          <a:xfrm>
            <a:off x="2676525" y="0"/>
            <a:ext cx="6837363" cy="6837363"/>
          </a:xfrm>
          <a:prstGeom prst="ellipse">
            <a:avLst/>
          </a:prstGeom>
          <a:noFill/>
          <a:ln w="6350">
            <a:solidFill>
              <a:srgbClr val="FFFFFF">
                <a:alpha val="38823"/>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8" name="椭圆 27"/>
          <p:cNvSpPr>
            <a:spLocks noChangeArrowheads="1"/>
          </p:cNvSpPr>
          <p:nvPr/>
        </p:nvSpPr>
        <p:spPr bwMode="auto">
          <a:xfrm>
            <a:off x="1773238" y="-906463"/>
            <a:ext cx="8637587" cy="8637588"/>
          </a:xfrm>
          <a:prstGeom prst="ellipse">
            <a:avLst/>
          </a:prstGeom>
          <a:noFill/>
          <a:ln w="6350">
            <a:solidFill>
              <a:srgbClr val="FFFFFF">
                <a:alpha val="29019"/>
              </a:srgbClr>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59" name="矩形 29"/>
          <p:cNvSpPr>
            <a:spLocks noChangeAspect="1" noChangeArrowheads="1"/>
          </p:cNvSpPr>
          <p:nvPr/>
        </p:nvSpPr>
        <p:spPr bwMode="auto">
          <a:xfrm rot="5400000">
            <a:off x="2379663" y="-1117600"/>
            <a:ext cx="1028700" cy="1028700"/>
          </a:xfrm>
          <a:prstGeom prst="rect">
            <a:avLst/>
          </a:prstGeom>
          <a:solidFill>
            <a:srgbClr val="D0EAEB"/>
          </a:solidFill>
          <a:ln w="3175">
            <a:solidFill>
              <a:srgbClr val="2F2637">
                <a:alpha val="38823"/>
              </a:srgbClr>
            </a:solidFill>
            <a:miter lim="800000"/>
            <a:headEnd/>
            <a:tailEnd/>
          </a:ln>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2060" name="矩形 30"/>
          <p:cNvSpPr>
            <a:spLocks noChangeAspect="1" noChangeArrowheads="1"/>
          </p:cNvSpPr>
          <p:nvPr/>
        </p:nvSpPr>
        <p:spPr bwMode="auto">
          <a:xfrm rot="5400000">
            <a:off x="1212850" y="-1117600"/>
            <a:ext cx="1028700" cy="1028700"/>
          </a:xfrm>
          <a:prstGeom prst="rect">
            <a:avLst/>
          </a:prstGeom>
          <a:solidFill>
            <a:srgbClr val="2F263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44" name="椭圆 43"/>
          <p:cNvSpPr/>
          <p:nvPr/>
        </p:nvSpPr>
        <p:spPr>
          <a:xfrm>
            <a:off x="3960574" y="-4675891"/>
            <a:ext cx="4798165" cy="4798813"/>
          </a:xfrm>
          <a:prstGeom prst="ellipse">
            <a:avLst/>
          </a:prstGeom>
          <a:gradFill flip="none" rotWithShape="1">
            <a:gsLst>
              <a:gs pos="80000">
                <a:schemeClr val="bg1">
                  <a:alpha val="50000"/>
                </a:schemeClr>
              </a:gs>
              <a:gs pos="0">
                <a:schemeClr val="bg1">
                  <a:alpha val="0"/>
                </a:schemeClr>
              </a:gs>
              <a:gs pos="55000">
                <a:srgbClr val="FFFFFF">
                  <a:alpha val="0"/>
                </a:srgbClr>
              </a:gs>
              <a:gs pos="100000">
                <a:schemeClr val="bg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anchor="ctr"/>
          <a:lstStyle/>
          <a:p>
            <a:pPr algn="ctr">
              <a:defRPr/>
            </a:pPr>
            <a:r>
              <a:rPr lang="en-US" altLang="zh-CN" dirty="0">
                <a:solidFill>
                  <a:srgbClr val="FFFFFF"/>
                </a:solidFill>
              </a:rPr>
              <a:t>           </a:t>
            </a:r>
            <a:endParaRPr lang="zh-CN" altLang="en-US" dirty="0">
              <a:solidFill>
                <a:srgbClr val="FFFFFF"/>
              </a:solidFill>
            </a:endParaRPr>
          </a:p>
        </p:txBody>
      </p:sp>
      <p:grpSp>
        <p:nvGrpSpPr>
          <p:cNvPr id="45" name="Group 2"/>
          <p:cNvGrpSpPr>
            <a:grpSpLocks/>
          </p:cNvGrpSpPr>
          <p:nvPr/>
        </p:nvGrpSpPr>
        <p:grpSpPr bwMode="auto">
          <a:xfrm>
            <a:off x="3309383" y="-3366286"/>
            <a:ext cx="6076814" cy="5963300"/>
            <a:chOff x="-4060" y="-879"/>
            <a:chExt cx="2208" cy="2208"/>
          </a:xfrm>
        </p:grpSpPr>
        <p:grpSp>
          <p:nvGrpSpPr>
            <p:cNvPr id="46" name="Group 3"/>
            <p:cNvGrpSpPr>
              <a:grpSpLocks/>
            </p:cNvGrpSpPr>
            <p:nvPr/>
          </p:nvGrpSpPr>
          <p:grpSpPr bwMode="auto">
            <a:xfrm>
              <a:off x="-4060" y="-879"/>
              <a:ext cx="2208" cy="2208"/>
              <a:chOff x="-3924" y="-788"/>
              <a:chExt cx="2208" cy="2208"/>
            </a:xfrm>
          </p:grpSpPr>
          <p:grpSp>
            <p:nvGrpSpPr>
              <p:cNvPr id="62" name="Group 4"/>
              <p:cNvGrpSpPr>
                <a:grpSpLocks noChangeAspect="1"/>
              </p:cNvGrpSpPr>
              <p:nvPr/>
            </p:nvGrpSpPr>
            <p:grpSpPr bwMode="auto">
              <a:xfrm>
                <a:off x="-3924" y="-788"/>
                <a:ext cx="2208" cy="2202"/>
                <a:chOff x="168" y="696"/>
                <a:chExt cx="1429" cy="1429"/>
              </a:xfrm>
            </p:grpSpPr>
            <p:grpSp>
              <p:nvGrpSpPr>
                <p:cNvPr id="70" name="Group 5"/>
                <p:cNvGrpSpPr>
                  <a:grpSpLocks noChangeAspect="1"/>
                </p:cNvGrpSpPr>
                <p:nvPr/>
              </p:nvGrpSpPr>
              <p:grpSpPr bwMode="auto">
                <a:xfrm>
                  <a:off x="854" y="696"/>
                  <a:ext cx="56" cy="1429"/>
                  <a:chOff x="845" y="696"/>
                  <a:chExt cx="56" cy="1429"/>
                </a:xfrm>
              </p:grpSpPr>
              <p:sp>
                <p:nvSpPr>
                  <p:cNvPr id="74" name="AutoShape 6"/>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75" name="AutoShape 7"/>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nvGrpSpPr>
                <p:cNvPr id="71" name="Group 8"/>
                <p:cNvGrpSpPr>
                  <a:grpSpLocks noChangeAspect="1"/>
                </p:cNvGrpSpPr>
                <p:nvPr/>
              </p:nvGrpSpPr>
              <p:grpSpPr bwMode="auto">
                <a:xfrm rot="5400000">
                  <a:off x="855" y="696"/>
                  <a:ext cx="56" cy="1429"/>
                  <a:chOff x="845" y="696"/>
                  <a:chExt cx="56" cy="1429"/>
                </a:xfrm>
              </p:grpSpPr>
              <p:sp>
                <p:nvSpPr>
                  <p:cNvPr id="72" name="AutoShape 9"/>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73" name="AutoShape 10"/>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grpSp>
            <p:nvGrpSpPr>
              <p:cNvPr id="63" name="Group 11"/>
              <p:cNvGrpSpPr>
                <a:grpSpLocks noChangeAspect="1"/>
              </p:cNvGrpSpPr>
              <p:nvPr/>
            </p:nvGrpSpPr>
            <p:grpSpPr bwMode="auto">
              <a:xfrm rot="2700000">
                <a:off x="-3927" y="-785"/>
                <a:ext cx="2208" cy="2202"/>
                <a:chOff x="168" y="696"/>
                <a:chExt cx="1429" cy="1429"/>
              </a:xfrm>
            </p:grpSpPr>
            <p:grpSp>
              <p:nvGrpSpPr>
                <p:cNvPr id="64" name="Group 12"/>
                <p:cNvGrpSpPr>
                  <a:grpSpLocks noChangeAspect="1"/>
                </p:cNvGrpSpPr>
                <p:nvPr/>
              </p:nvGrpSpPr>
              <p:grpSpPr bwMode="auto">
                <a:xfrm>
                  <a:off x="854" y="696"/>
                  <a:ext cx="56" cy="1429"/>
                  <a:chOff x="845" y="696"/>
                  <a:chExt cx="56" cy="1429"/>
                </a:xfrm>
              </p:grpSpPr>
              <p:sp>
                <p:nvSpPr>
                  <p:cNvPr id="68" name="AutoShape 13"/>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69" name="AutoShape 14"/>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nvGrpSpPr>
                <p:cNvPr id="65" name="Group 15"/>
                <p:cNvGrpSpPr>
                  <a:grpSpLocks noChangeAspect="1"/>
                </p:cNvGrpSpPr>
                <p:nvPr/>
              </p:nvGrpSpPr>
              <p:grpSpPr bwMode="auto">
                <a:xfrm rot="5400000">
                  <a:off x="855" y="696"/>
                  <a:ext cx="56" cy="1429"/>
                  <a:chOff x="845" y="696"/>
                  <a:chExt cx="56" cy="1429"/>
                </a:xfrm>
              </p:grpSpPr>
              <p:sp>
                <p:nvSpPr>
                  <p:cNvPr id="66" name="AutoShape 16"/>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67" name="AutoShape 17"/>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grpSp>
        <p:grpSp>
          <p:nvGrpSpPr>
            <p:cNvPr id="47" name="Group 18"/>
            <p:cNvGrpSpPr>
              <a:grpSpLocks/>
            </p:cNvGrpSpPr>
            <p:nvPr/>
          </p:nvGrpSpPr>
          <p:grpSpPr bwMode="auto">
            <a:xfrm rot="1320000">
              <a:off x="-3742" y="-520"/>
              <a:ext cx="1546" cy="1546"/>
              <a:chOff x="-3924" y="-788"/>
              <a:chExt cx="2208" cy="2208"/>
            </a:xfrm>
          </p:grpSpPr>
          <p:grpSp>
            <p:nvGrpSpPr>
              <p:cNvPr id="48" name="Group 19"/>
              <p:cNvGrpSpPr>
                <a:grpSpLocks noChangeAspect="1"/>
              </p:cNvGrpSpPr>
              <p:nvPr/>
            </p:nvGrpSpPr>
            <p:grpSpPr bwMode="auto">
              <a:xfrm>
                <a:off x="-3924" y="-788"/>
                <a:ext cx="2208" cy="2202"/>
                <a:chOff x="168" y="696"/>
                <a:chExt cx="1429" cy="1429"/>
              </a:xfrm>
            </p:grpSpPr>
            <p:grpSp>
              <p:nvGrpSpPr>
                <p:cNvPr id="56" name="Group 20"/>
                <p:cNvGrpSpPr>
                  <a:grpSpLocks noChangeAspect="1"/>
                </p:cNvGrpSpPr>
                <p:nvPr/>
              </p:nvGrpSpPr>
              <p:grpSpPr bwMode="auto">
                <a:xfrm>
                  <a:off x="854" y="696"/>
                  <a:ext cx="56" cy="1429"/>
                  <a:chOff x="845" y="696"/>
                  <a:chExt cx="56" cy="1429"/>
                </a:xfrm>
              </p:grpSpPr>
              <p:sp>
                <p:nvSpPr>
                  <p:cNvPr id="60" name="AutoShape 21"/>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61" name="AutoShape 22"/>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nvGrpSpPr>
                <p:cNvPr id="57" name="Group 23"/>
                <p:cNvGrpSpPr>
                  <a:grpSpLocks noChangeAspect="1"/>
                </p:cNvGrpSpPr>
                <p:nvPr/>
              </p:nvGrpSpPr>
              <p:grpSpPr bwMode="auto">
                <a:xfrm rot="5400000">
                  <a:off x="855" y="696"/>
                  <a:ext cx="56" cy="1429"/>
                  <a:chOff x="845" y="696"/>
                  <a:chExt cx="56" cy="1429"/>
                </a:xfrm>
              </p:grpSpPr>
              <p:sp>
                <p:nvSpPr>
                  <p:cNvPr id="58" name="AutoShape 24"/>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59" name="AutoShape 25"/>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grpSp>
            <p:nvGrpSpPr>
              <p:cNvPr id="49" name="Group 26"/>
              <p:cNvGrpSpPr>
                <a:grpSpLocks noChangeAspect="1"/>
              </p:cNvGrpSpPr>
              <p:nvPr/>
            </p:nvGrpSpPr>
            <p:grpSpPr bwMode="auto">
              <a:xfrm rot="2700000">
                <a:off x="-3927" y="-785"/>
                <a:ext cx="2208" cy="2202"/>
                <a:chOff x="168" y="696"/>
                <a:chExt cx="1429" cy="1429"/>
              </a:xfrm>
            </p:grpSpPr>
            <p:grpSp>
              <p:nvGrpSpPr>
                <p:cNvPr id="50" name="Group 27"/>
                <p:cNvGrpSpPr>
                  <a:grpSpLocks noChangeAspect="1"/>
                </p:cNvGrpSpPr>
                <p:nvPr/>
              </p:nvGrpSpPr>
              <p:grpSpPr bwMode="auto">
                <a:xfrm>
                  <a:off x="854" y="696"/>
                  <a:ext cx="56" cy="1429"/>
                  <a:chOff x="845" y="696"/>
                  <a:chExt cx="56" cy="1429"/>
                </a:xfrm>
              </p:grpSpPr>
              <p:sp>
                <p:nvSpPr>
                  <p:cNvPr id="54" name="AutoShape 28"/>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55" name="AutoShape 29"/>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nvGrpSpPr>
                <p:cNvPr id="51" name="Group 30"/>
                <p:cNvGrpSpPr>
                  <a:grpSpLocks noChangeAspect="1"/>
                </p:cNvGrpSpPr>
                <p:nvPr/>
              </p:nvGrpSpPr>
              <p:grpSpPr bwMode="auto">
                <a:xfrm rot="5400000">
                  <a:off x="855" y="696"/>
                  <a:ext cx="56" cy="1429"/>
                  <a:chOff x="845" y="696"/>
                  <a:chExt cx="56" cy="1429"/>
                </a:xfrm>
              </p:grpSpPr>
              <p:sp>
                <p:nvSpPr>
                  <p:cNvPr id="52" name="AutoShape 31"/>
                  <p:cNvSpPr>
                    <a:spLocks noChangeAspect="1" noChangeArrowheads="1"/>
                  </p:cNvSpPr>
                  <p:nvPr/>
                </p:nvSpPr>
                <p:spPr bwMode="auto">
                  <a:xfrm>
                    <a:off x="845" y="696"/>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sp>
                <p:nvSpPr>
                  <p:cNvPr id="53" name="AutoShape 32"/>
                  <p:cNvSpPr>
                    <a:spLocks noChangeAspect="1" noChangeArrowheads="1"/>
                  </p:cNvSpPr>
                  <p:nvPr/>
                </p:nvSpPr>
                <p:spPr bwMode="auto">
                  <a:xfrm flipV="1">
                    <a:off x="845" y="1410"/>
                    <a:ext cx="56" cy="715"/>
                  </a:xfrm>
                  <a:prstGeom prst="triangle">
                    <a:avLst>
                      <a:gd name="adj" fmla="val 50000"/>
                    </a:avLst>
                  </a:prstGeom>
                  <a:solidFill>
                    <a:schemeClr val="bg1">
                      <a:alpha val="23000"/>
                    </a:schemeClr>
                  </a:solidFill>
                  <a:ln>
                    <a:noFill/>
                  </a:ln>
                  <a:effectLst/>
                  <a:extLs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endParaRPr>
                  </a:p>
                </p:txBody>
              </p:sp>
            </p:grpSp>
          </p:grpSp>
        </p:grpSp>
      </p:grpSp>
      <p:sp>
        <p:nvSpPr>
          <p:cNvPr id="76" name="同心圆 75"/>
          <p:cNvSpPr/>
          <p:nvPr/>
        </p:nvSpPr>
        <p:spPr>
          <a:xfrm>
            <a:off x="-28020" y="3074565"/>
            <a:ext cx="3886200" cy="3886200"/>
          </a:xfrm>
          <a:prstGeom prst="donut">
            <a:avLst>
              <a:gd name="adj" fmla="val 5416"/>
            </a:avLst>
          </a:prstGeom>
          <a:solidFill>
            <a:sysClr val="window" lastClr="FFFFFF">
              <a:alpha val="2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a:cs typeface="+mn-cs"/>
            </a:endParaRPr>
          </a:p>
        </p:txBody>
      </p:sp>
      <p:grpSp>
        <p:nvGrpSpPr>
          <p:cNvPr id="77" name="组合 76"/>
          <p:cNvGrpSpPr/>
          <p:nvPr/>
        </p:nvGrpSpPr>
        <p:grpSpPr>
          <a:xfrm>
            <a:off x="301386" y="3403178"/>
            <a:ext cx="3257550" cy="3257550"/>
            <a:chOff x="1327530" y="1600524"/>
            <a:chExt cx="3257550" cy="3257550"/>
          </a:xfrm>
        </p:grpSpPr>
        <p:sp>
          <p:nvSpPr>
            <p:cNvPr id="78" name="Block Arc 8 copy"/>
            <p:cNvSpPr/>
            <p:nvPr/>
          </p:nvSpPr>
          <p:spPr>
            <a:xfrm rot="7903881">
              <a:off x="1327530" y="1600524"/>
              <a:ext cx="3257550" cy="3257550"/>
            </a:xfrm>
            <a:prstGeom prst="blockArc">
              <a:avLst>
                <a:gd name="adj1" fmla="val 13744868"/>
                <a:gd name="adj2" fmla="val 17193738"/>
                <a:gd name="adj3" fmla="val 28061"/>
              </a:avLst>
            </a:prstGeom>
            <a:solidFill>
              <a:sysClr val="window" lastClr="FFFFFF">
                <a:alpha val="50000"/>
              </a:sysClr>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79" name="空心弧 78"/>
            <p:cNvSpPr/>
            <p:nvPr/>
          </p:nvSpPr>
          <p:spPr>
            <a:xfrm rot="632088">
              <a:off x="1327530" y="1600524"/>
              <a:ext cx="3257550" cy="3257550"/>
            </a:xfrm>
            <a:prstGeom prst="blockArc">
              <a:avLst>
                <a:gd name="adj1" fmla="val 13744868"/>
                <a:gd name="adj2" fmla="val 17193738"/>
                <a:gd name="adj3" fmla="val 28061"/>
              </a:avLst>
            </a:prstGeom>
            <a:solidFill>
              <a:sysClr val="window" lastClr="FFFFFF">
                <a:alpha val="6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a:cs typeface="+mn-cs"/>
              </a:endParaRPr>
            </a:p>
          </p:txBody>
        </p:sp>
        <p:sp>
          <p:nvSpPr>
            <p:cNvPr id="80" name="Block Arc 8 copy"/>
            <p:cNvSpPr/>
            <p:nvPr/>
          </p:nvSpPr>
          <p:spPr>
            <a:xfrm rot="15203938">
              <a:off x="1327530" y="1600524"/>
              <a:ext cx="3257550" cy="3257550"/>
            </a:xfrm>
            <a:prstGeom prst="blockArc">
              <a:avLst>
                <a:gd name="adj1" fmla="val 13744868"/>
                <a:gd name="adj2" fmla="val 17193738"/>
                <a:gd name="adj3" fmla="val 28061"/>
              </a:avLst>
            </a:prstGeom>
            <a:solidFill>
              <a:sysClr val="window" lastClr="FFFFFF">
                <a:alpha val="40000"/>
              </a:sysClr>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grpSp>
      <p:sp>
        <p:nvSpPr>
          <p:cNvPr id="81" name="椭圆 80"/>
          <p:cNvSpPr/>
          <p:nvPr/>
        </p:nvSpPr>
        <p:spPr>
          <a:xfrm>
            <a:off x="1016900" y="4191058"/>
            <a:ext cx="1826726" cy="1826726"/>
          </a:xfrm>
          <a:prstGeom prst="ellipse">
            <a:avLst/>
          </a:prstGeom>
          <a:noFill/>
          <a:ln w="12700" cap="flat" cmpd="sng" algn="ctr">
            <a:solidFill>
              <a:sysClr val="window" lastClr="FFFFFF">
                <a:alpha val="2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82" name="任意多边形 81"/>
          <p:cNvSpPr/>
          <p:nvPr/>
        </p:nvSpPr>
        <p:spPr>
          <a:xfrm>
            <a:off x="1093099" y="4319245"/>
            <a:ext cx="1622340" cy="1622340"/>
          </a:xfrm>
          <a:custGeom>
            <a:avLst/>
            <a:gdLst>
              <a:gd name="connsiteX0" fmla="*/ 604838 w 1209676"/>
              <a:gd name="connsiteY0" fmla="*/ 171451 h 1209676"/>
              <a:gd name="connsiteX1" fmla="*/ 171451 w 1209676"/>
              <a:gd name="connsiteY1" fmla="*/ 604838 h 1209676"/>
              <a:gd name="connsiteX2" fmla="*/ 604838 w 1209676"/>
              <a:gd name="connsiteY2" fmla="*/ 1038225 h 1209676"/>
              <a:gd name="connsiteX3" fmla="*/ 1038225 w 1209676"/>
              <a:gd name="connsiteY3" fmla="*/ 604838 h 1209676"/>
              <a:gd name="connsiteX4" fmla="*/ 604838 w 1209676"/>
              <a:gd name="connsiteY4" fmla="*/ 171451 h 1209676"/>
              <a:gd name="connsiteX5" fmla="*/ 604838 w 1209676"/>
              <a:gd name="connsiteY5" fmla="*/ 0 h 1209676"/>
              <a:gd name="connsiteX6" fmla="*/ 1209676 w 1209676"/>
              <a:gd name="connsiteY6" fmla="*/ 604838 h 1209676"/>
              <a:gd name="connsiteX7" fmla="*/ 604838 w 1209676"/>
              <a:gd name="connsiteY7" fmla="*/ 1209676 h 1209676"/>
              <a:gd name="connsiteX8" fmla="*/ 0 w 1209676"/>
              <a:gd name="connsiteY8" fmla="*/ 604838 h 1209676"/>
              <a:gd name="connsiteX9" fmla="*/ 604838 w 1209676"/>
              <a:gd name="connsiteY9" fmla="*/ 0 h 1209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9676" h="1209676">
                <a:moveTo>
                  <a:pt x="604838" y="171451"/>
                </a:moveTo>
                <a:cubicBezTo>
                  <a:pt x="365485" y="171451"/>
                  <a:pt x="171451" y="365485"/>
                  <a:pt x="171451" y="604838"/>
                </a:cubicBezTo>
                <a:cubicBezTo>
                  <a:pt x="171451" y="844191"/>
                  <a:pt x="365485" y="1038225"/>
                  <a:pt x="604838" y="1038225"/>
                </a:cubicBezTo>
                <a:cubicBezTo>
                  <a:pt x="844191" y="1038225"/>
                  <a:pt x="1038225" y="844191"/>
                  <a:pt x="1038225" y="604838"/>
                </a:cubicBezTo>
                <a:cubicBezTo>
                  <a:pt x="1038225" y="365485"/>
                  <a:pt x="844191" y="171451"/>
                  <a:pt x="604838" y="171451"/>
                </a:cubicBezTo>
                <a:close/>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solidFill>
            <a:sysClr val="window" lastClr="FFFFFF">
              <a:alpha val="4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83" name="椭圆 82"/>
          <p:cNvSpPr/>
          <p:nvPr/>
        </p:nvSpPr>
        <p:spPr>
          <a:xfrm>
            <a:off x="248998" y="3350790"/>
            <a:ext cx="3362326" cy="3362326"/>
          </a:xfrm>
          <a:prstGeom prst="ellipse">
            <a:avLst/>
          </a:prstGeom>
          <a:noFill/>
          <a:ln w="12700" cap="flat" cmpd="sng" algn="ctr">
            <a:solidFill>
              <a:sysClr val="window" lastClr="FFFFFF">
                <a:alpha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84" name="组合 83"/>
          <p:cNvGrpSpPr/>
          <p:nvPr/>
        </p:nvGrpSpPr>
        <p:grpSpPr>
          <a:xfrm>
            <a:off x="23573" y="3125366"/>
            <a:ext cx="3813175" cy="3813175"/>
            <a:chOff x="4204493" y="2223408"/>
            <a:chExt cx="3813175" cy="3813175"/>
          </a:xfrm>
        </p:grpSpPr>
        <p:cxnSp>
          <p:nvCxnSpPr>
            <p:cNvPr id="85" name="直接连接符 84"/>
            <p:cNvCxnSpPr/>
            <p:nvPr/>
          </p:nvCxnSpPr>
          <p:spPr>
            <a:xfrm rot="16200000">
              <a:off x="4333081" y="4001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86" name="直接连接符 85"/>
            <p:cNvCxnSpPr/>
            <p:nvPr/>
          </p:nvCxnSpPr>
          <p:spPr>
            <a:xfrm rot="16800000">
              <a:off x="4360093" y="369266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87" name="直接连接符 86"/>
            <p:cNvCxnSpPr/>
            <p:nvPr/>
          </p:nvCxnSpPr>
          <p:spPr>
            <a:xfrm rot="17400000">
              <a:off x="4440307" y="33932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88" name="直接连接符 87"/>
            <p:cNvCxnSpPr/>
            <p:nvPr/>
          </p:nvCxnSpPr>
          <p:spPr>
            <a:xfrm rot="18000000">
              <a:off x="4571288" y="3112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89" name="直接连接符 88"/>
            <p:cNvCxnSpPr/>
            <p:nvPr/>
          </p:nvCxnSpPr>
          <p:spPr>
            <a:xfrm rot="18600000">
              <a:off x="4749054" y="285853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0" name="直接连接符 89"/>
            <p:cNvCxnSpPr/>
            <p:nvPr/>
          </p:nvCxnSpPr>
          <p:spPr>
            <a:xfrm rot="19200000">
              <a:off x="4968204" y="263938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1" name="直接连接符 90"/>
            <p:cNvCxnSpPr/>
            <p:nvPr/>
          </p:nvCxnSpPr>
          <p:spPr>
            <a:xfrm rot="19800000">
              <a:off x="5222081" y="246161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2" name="直接连接符 91"/>
            <p:cNvCxnSpPr/>
            <p:nvPr/>
          </p:nvCxnSpPr>
          <p:spPr>
            <a:xfrm rot="20400000">
              <a:off x="5502969" y="23306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3" name="直接连接符 92"/>
            <p:cNvCxnSpPr/>
            <p:nvPr/>
          </p:nvCxnSpPr>
          <p:spPr>
            <a:xfrm rot="21000000">
              <a:off x="5802335" y="22504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4" name="直接连接符 93"/>
            <p:cNvCxnSpPr/>
            <p:nvPr/>
          </p:nvCxnSpPr>
          <p:spPr>
            <a:xfrm>
              <a:off x="6111081" y="2223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5" name="直接连接符 94"/>
            <p:cNvCxnSpPr/>
            <p:nvPr/>
          </p:nvCxnSpPr>
          <p:spPr>
            <a:xfrm rot="600000">
              <a:off x="6419827" y="22504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6" name="直接连接符 95"/>
            <p:cNvCxnSpPr/>
            <p:nvPr/>
          </p:nvCxnSpPr>
          <p:spPr>
            <a:xfrm rot="1200000">
              <a:off x="6719193" y="23306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7" name="直接连接符 96"/>
            <p:cNvCxnSpPr/>
            <p:nvPr/>
          </p:nvCxnSpPr>
          <p:spPr>
            <a:xfrm rot="1800000">
              <a:off x="7000081" y="246161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8" name="直接连接符 97"/>
            <p:cNvCxnSpPr/>
            <p:nvPr/>
          </p:nvCxnSpPr>
          <p:spPr>
            <a:xfrm rot="2400000">
              <a:off x="7253957" y="263938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99" name="直接连接符 98"/>
            <p:cNvCxnSpPr/>
            <p:nvPr/>
          </p:nvCxnSpPr>
          <p:spPr>
            <a:xfrm rot="3000000">
              <a:off x="7473108" y="285853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0" name="直接连接符 99"/>
            <p:cNvCxnSpPr/>
            <p:nvPr/>
          </p:nvCxnSpPr>
          <p:spPr>
            <a:xfrm rot="3600000">
              <a:off x="7650874" y="3112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1" name="直接连接符 100"/>
            <p:cNvCxnSpPr/>
            <p:nvPr/>
          </p:nvCxnSpPr>
          <p:spPr>
            <a:xfrm rot="4200000">
              <a:off x="7781854" y="33932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2" name="直接连接符 101"/>
            <p:cNvCxnSpPr/>
            <p:nvPr/>
          </p:nvCxnSpPr>
          <p:spPr>
            <a:xfrm rot="4800000">
              <a:off x="7862069" y="369266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3" name="直接连接符 102"/>
            <p:cNvCxnSpPr/>
            <p:nvPr/>
          </p:nvCxnSpPr>
          <p:spPr>
            <a:xfrm rot="5400000">
              <a:off x="7889081" y="4001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4" name="直接连接符 103"/>
            <p:cNvCxnSpPr/>
            <p:nvPr/>
          </p:nvCxnSpPr>
          <p:spPr>
            <a:xfrm rot="6000000">
              <a:off x="7862069" y="4310154"/>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5" name="直接连接符 104"/>
            <p:cNvCxnSpPr/>
            <p:nvPr/>
          </p:nvCxnSpPr>
          <p:spPr>
            <a:xfrm rot="6600000">
              <a:off x="7781854" y="46095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6" name="直接连接符 105"/>
            <p:cNvCxnSpPr/>
            <p:nvPr/>
          </p:nvCxnSpPr>
          <p:spPr>
            <a:xfrm rot="7200000">
              <a:off x="7650874" y="4890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7" name="直接连接符 106"/>
            <p:cNvCxnSpPr/>
            <p:nvPr/>
          </p:nvCxnSpPr>
          <p:spPr>
            <a:xfrm rot="7800000">
              <a:off x="7473108" y="514428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8" name="直接连接符 107"/>
            <p:cNvCxnSpPr/>
            <p:nvPr/>
          </p:nvCxnSpPr>
          <p:spPr>
            <a:xfrm rot="8400000">
              <a:off x="7253957" y="53634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09" name="直接连接符 108"/>
            <p:cNvCxnSpPr/>
            <p:nvPr/>
          </p:nvCxnSpPr>
          <p:spPr>
            <a:xfrm rot="9000000">
              <a:off x="7000081" y="554120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0" name="直接连接符 109"/>
            <p:cNvCxnSpPr/>
            <p:nvPr/>
          </p:nvCxnSpPr>
          <p:spPr>
            <a:xfrm rot="9600000">
              <a:off x="6719193" y="567218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1" name="直接连接符 110"/>
            <p:cNvCxnSpPr/>
            <p:nvPr/>
          </p:nvCxnSpPr>
          <p:spPr>
            <a:xfrm rot="10200000">
              <a:off x="6419827" y="57523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2" name="直接连接符 111"/>
            <p:cNvCxnSpPr/>
            <p:nvPr/>
          </p:nvCxnSpPr>
          <p:spPr>
            <a:xfrm rot="10800000">
              <a:off x="6111081" y="5779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3" name="直接连接符 112"/>
            <p:cNvCxnSpPr/>
            <p:nvPr/>
          </p:nvCxnSpPr>
          <p:spPr>
            <a:xfrm rot="11400000">
              <a:off x="5802335" y="57523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4" name="直接连接符 113"/>
            <p:cNvCxnSpPr/>
            <p:nvPr/>
          </p:nvCxnSpPr>
          <p:spPr>
            <a:xfrm rot="12000000">
              <a:off x="5502969" y="567218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5" name="直接连接符 114"/>
            <p:cNvCxnSpPr/>
            <p:nvPr/>
          </p:nvCxnSpPr>
          <p:spPr>
            <a:xfrm rot="12600000">
              <a:off x="5222081" y="554120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6" name="直接连接符 115"/>
            <p:cNvCxnSpPr/>
            <p:nvPr/>
          </p:nvCxnSpPr>
          <p:spPr>
            <a:xfrm rot="13200000">
              <a:off x="4968204" y="53634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7" name="直接连接符 116"/>
            <p:cNvCxnSpPr/>
            <p:nvPr/>
          </p:nvCxnSpPr>
          <p:spPr>
            <a:xfrm rot="13800000">
              <a:off x="4749054" y="514428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8" name="直接连接符 117"/>
            <p:cNvCxnSpPr/>
            <p:nvPr/>
          </p:nvCxnSpPr>
          <p:spPr>
            <a:xfrm rot="14400000">
              <a:off x="4571288" y="4890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19" name="直接连接符 118"/>
            <p:cNvCxnSpPr/>
            <p:nvPr/>
          </p:nvCxnSpPr>
          <p:spPr>
            <a:xfrm rot="15000000">
              <a:off x="4440307" y="46095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20" name="直接连接符 119"/>
            <p:cNvCxnSpPr/>
            <p:nvPr/>
          </p:nvCxnSpPr>
          <p:spPr>
            <a:xfrm rot="15600000">
              <a:off x="4360093" y="4310154"/>
              <a:ext cx="0" cy="257175"/>
            </a:xfrm>
            <a:prstGeom prst="line">
              <a:avLst/>
            </a:prstGeom>
            <a:noFill/>
            <a:ln w="6350" cap="flat" cmpd="sng" algn="ctr">
              <a:solidFill>
                <a:sysClr val="window" lastClr="FFFFFF">
                  <a:alpha val="80000"/>
                </a:sysClr>
              </a:solidFill>
              <a:prstDash val="solid"/>
              <a:miter lim="800000"/>
              <a:headEnd type="oval"/>
            </a:ln>
            <a:effectLst/>
          </p:spPr>
        </p:cxnSp>
      </p:grpSp>
      <p:sp>
        <p:nvSpPr>
          <p:cNvPr id="121" name="椭圆 120"/>
          <p:cNvSpPr/>
          <p:nvPr/>
        </p:nvSpPr>
        <p:spPr>
          <a:xfrm>
            <a:off x="-130414" y="2972171"/>
            <a:ext cx="4090988" cy="4090988"/>
          </a:xfrm>
          <a:prstGeom prst="ellipse">
            <a:avLst/>
          </a:prstGeom>
          <a:noFill/>
          <a:ln w="38100" cap="flat" cmpd="sng" algn="ctr">
            <a:solidFill>
              <a:sysClr val="window" lastClr="FFFFFF">
                <a:alpha val="50000"/>
              </a:sysClr>
            </a:solidFill>
            <a:prstDash val="dashDot"/>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22" name="椭圆 121"/>
          <p:cNvSpPr/>
          <p:nvPr/>
        </p:nvSpPr>
        <p:spPr>
          <a:xfrm>
            <a:off x="-130414" y="2972171"/>
            <a:ext cx="4090988" cy="4090988"/>
          </a:xfrm>
          <a:prstGeom prst="ellipse">
            <a:avLst/>
          </a:prstGeom>
          <a:noFill/>
          <a:ln w="12700" cap="flat" cmpd="sng" algn="ctr">
            <a:solidFill>
              <a:sysClr val="window" lastClr="FFFFFF">
                <a:alpha val="50000"/>
              </a:sysClr>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123" name="组合 122"/>
          <p:cNvGrpSpPr/>
          <p:nvPr/>
        </p:nvGrpSpPr>
        <p:grpSpPr>
          <a:xfrm>
            <a:off x="1369572" y="4204601"/>
            <a:ext cx="409142" cy="409142"/>
            <a:chOff x="2814405" y="2119805"/>
            <a:chExt cx="409142" cy="409142"/>
          </a:xfrm>
        </p:grpSpPr>
        <p:sp>
          <p:nvSpPr>
            <p:cNvPr id="124" name="椭圆 123"/>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25" name="椭圆 124"/>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26" name="组合 125"/>
          <p:cNvGrpSpPr/>
          <p:nvPr/>
        </p:nvGrpSpPr>
        <p:grpSpPr>
          <a:xfrm>
            <a:off x="1134622" y="3810901"/>
            <a:ext cx="409142" cy="409142"/>
            <a:chOff x="2814405" y="2119805"/>
            <a:chExt cx="409142" cy="409142"/>
          </a:xfrm>
        </p:grpSpPr>
        <p:sp>
          <p:nvSpPr>
            <p:cNvPr id="127" name="椭圆 126"/>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28" name="椭圆 127"/>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29" name="组合 128"/>
          <p:cNvGrpSpPr/>
          <p:nvPr/>
        </p:nvGrpSpPr>
        <p:grpSpPr>
          <a:xfrm>
            <a:off x="912372" y="3429901"/>
            <a:ext cx="409142" cy="409142"/>
            <a:chOff x="2814405" y="2119805"/>
            <a:chExt cx="409142" cy="409142"/>
          </a:xfrm>
        </p:grpSpPr>
        <p:sp>
          <p:nvSpPr>
            <p:cNvPr id="130" name="椭圆 129"/>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31" name="椭圆 130"/>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32" name="组合 131"/>
          <p:cNvGrpSpPr/>
          <p:nvPr/>
        </p:nvGrpSpPr>
        <p:grpSpPr>
          <a:xfrm rot="3375645">
            <a:off x="2046445" y="4171054"/>
            <a:ext cx="409142" cy="409142"/>
            <a:chOff x="2814405" y="2119805"/>
            <a:chExt cx="409142" cy="409142"/>
          </a:xfrm>
        </p:grpSpPr>
        <p:sp>
          <p:nvSpPr>
            <p:cNvPr id="133" name="椭圆 132"/>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34" name="椭圆 133"/>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35" name="组合 134"/>
          <p:cNvGrpSpPr/>
          <p:nvPr/>
        </p:nvGrpSpPr>
        <p:grpSpPr>
          <a:xfrm rot="3375645">
            <a:off x="2264772" y="3766534"/>
            <a:ext cx="409142" cy="409142"/>
            <a:chOff x="2814405" y="2119805"/>
            <a:chExt cx="409142" cy="409142"/>
          </a:xfrm>
        </p:grpSpPr>
        <p:sp>
          <p:nvSpPr>
            <p:cNvPr id="136" name="椭圆 135"/>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37" name="椭圆 136"/>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38" name="组合 137"/>
          <p:cNvGrpSpPr/>
          <p:nvPr/>
        </p:nvGrpSpPr>
        <p:grpSpPr>
          <a:xfrm rot="3375645">
            <a:off x="2465303" y="3379629"/>
            <a:ext cx="409142" cy="409142"/>
            <a:chOff x="2814405" y="2119805"/>
            <a:chExt cx="409142" cy="409142"/>
          </a:xfrm>
        </p:grpSpPr>
        <p:sp>
          <p:nvSpPr>
            <p:cNvPr id="139" name="椭圆 138"/>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40" name="椭圆 139"/>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41" name="组合 140"/>
          <p:cNvGrpSpPr/>
          <p:nvPr/>
        </p:nvGrpSpPr>
        <p:grpSpPr>
          <a:xfrm rot="3375645">
            <a:off x="2459354" y="4842091"/>
            <a:ext cx="409142" cy="409142"/>
            <a:chOff x="2814405" y="2119805"/>
            <a:chExt cx="409142" cy="409142"/>
          </a:xfrm>
        </p:grpSpPr>
        <p:sp>
          <p:nvSpPr>
            <p:cNvPr id="142" name="椭圆 141"/>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43" name="椭圆 142"/>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44" name="组合 143"/>
          <p:cNvGrpSpPr/>
          <p:nvPr/>
        </p:nvGrpSpPr>
        <p:grpSpPr>
          <a:xfrm rot="3375645">
            <a:off x="2926079" y="4842089"/>
            <a:ext cx="409142" cy="409142"/>
            <a:chOff x="2814405" y="2119805"/>
            <a:chExt cx="409142" cy="409142"/>
          </a:xfrm>
        </p:grpSpPr>
        <p:sp>
          <p:nvSpPr>
            <p:cNvPr id="145" name="椭圆 144"/>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46" name="椭圆 145"/>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47" name="组合 146"/>
          <p:cNvGrpSpPr/>
          <p:nvPr/>
        </p:nvGrpSpPr>
        <p:grpSpPr>
          <a:xfrm rot="3375645">
            <a:off x="3171012" y="4842090"/>
            <a:ext cx="409142" cy="409142"/>
            <a:chOff x="2814405" y="2119805"/>
            <a:chExt cx="409142" cy="409142"/>
          </a:xfrm>
        </p:grpSpPr>
        <p:sp>
          <p:nvSpPr>
            <p:cNvPr id="148" name="椭圆 147"/>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49" name="椭圆 148"/>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50" name="组合 149"/>
          <p:cNvGrpSpPr/>
          <p:nvPr/>
        </p:nvGrpSpPr>
        <p:grpSpPr>
          <a:xfrm rot="3375645">
            <a:off x="2109311" y="5442166"/>
            <a:ext cx="409142" cy="409142"/>
            <a:chOff x="2814405" y="2119805"/>
            <a:chExt cx="409142" cy="409142"/>
          </a:xfrm>
        </p:grpSpPr>
        <p:sp>
          <p:nvSpPr>
            <p:cNvPr id="151" name="椭圆 150"/>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52" name="椭圆 151"/>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53" name="组合 152"/>
          <p:cNvGrpSpPr/>
          <p:nvPr/>
        </p:nvGrpSpPr>
        <p:grpSpPr>
          <a:xfrm rot="3375645">
            <a:off x="2595085" y="6199401"/>
            <a:ext cx="409142" cy="409142"/>
            <a:chOff x="2814405" y="2119805"/>
            <a:chExt cx="409142" cy="409142"/>
          </a:xfrm>
        </p:grpSpPr>
        <p:sp>
          <p:nvSpPr>
            <p:cNvPr id="154" name="椭圆 153"/>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55" name="椭圆 154"/>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56" name="组合 155"/>
          <p:cNvGrpSpPr/>
          <p:nvPr/>
        </p:nvGrpSpPr>
        <p:grpSpPr>
          <a:xfrm rot="3375645">
            <a:off x="2356960" y="5846975"/>
            <a:ext cx="409142" cy="409142"/>
            <a:chOff x="2814405" y="2119805"/>
            <a:chExt cx="409142" cy="409142"/>
          </a:xfrm>
        </p:grpSpPr>
        <p:sp>
          <p:nvSpPr>
            <p:cNvPr id="157" name="椭圆 156"/>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58" name="椭圆 157"/>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59" name="组合 158"/>
          <p:cNvGrpSpPr/>
          <p:nvPr/>
        </p:nvGrpSpPr>
        <p:grpSpPr>
          <a:xfrm rot="3375645">
            <a:off x="1328261" y="5432637"/>
            <a:ext cx="409142" cy="409142"/>
            <a:chOff x="2814405" y="2119805"/>
            <a:chExt cx="409142" cy="409142"/>
          </a:xfrm>
        </p:grpSpPr>
        <p:sp>
          <p:nvSpPr>
            <p:cNvPr id="160" name="椭圆 159"/>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1" name="椭圆 160"/>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62" name="组合 161"/>
          <p:cNvGrpSpPr/>
          <p:nvPr/>
        </p:nvGrpSpPr>
        <p:grpSpPr>
          <a:xfrm rot="3375645">
            <a:off x="852011" y="6187494"/>
            <a:ext cx="409142" cy="409142"/>
            <a:chOff x="2814405" y="2119805"/>
            <a:chExt cx="409142" cy="409142"/>
          </a:xfrm>
        </p:grpSpPr>
        <p:sp>
          <p:nvSpPr>
            <p:cNvPr id="163" name="椭圆 162"/>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4" name="椭圆 163"/>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65" name="组合 164"/>
          <p:cNvGrpSpPr/>
          <p:nvPr/>
        </p:nvGrpSpPr>
        <p:grpSpPr>
          <a:xfrm rot="3375645">
            <a:off x="1087755" y="5830307"/>
            <a:ext cx="409142" cy="409142"/>
            <a:chOff x="2814405" y="2119805"/>
            <a:chExt cx="409142" cy="409142"/>
          </a:xfrm>
        </p:grpSpPr>
        <p:sp>
          <p:nvSpPr>
            <p:cNvPr id="166" name="椭圆 165"/>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7" name="椭圆 166"/>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68" name="组合 167"/>
          <p:cNvGrpSpPr/>
          <p:nvPr/>
        </p:nvGrpSpPr>
        <p:grpSpPr>
          <a:xfrm rot="3375645">
            <a:off x="103505" y="4830974"/>
            <a:ext cx="409142" cy="409142"/>
            <a:chOff x="2814405" y="2119805"/>
            <a:chExt cx="409142" cy="409142"/>
          </a:xfrm>
        </p:grpSpPr>
        <p:sp>
          <p:nvSpPr>
            <p:cNvPr id="169" name="椭圆 168"/>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0" name="椭圆 169"/>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71" name="组合 170"/>
          <p:cNvGrpSpPr/>
          <p:nvPr/>
        </p:nvGrpSpPr>
        <p:grpSpPr>
          <a:xfrm rot="3375645">
            <a:off x="563087" y="4830974"/>
            <a:ext cx="409142" cy="409142"/>
            <a:chOff x="2814405" y="2119805"/>
            <a:chExt cx="409142" cy="409142"/>
          </a:xfrm>
        </p:grpSpPr>
        <p:sp>
          <p:nvSpPr>
            <p:cNvPr id="172" name="椭圆 171"/>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3" name="椭圆 172"/>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174" name="组合 173"/>
          <p:cNvGrpSpPr/>
          <p:nvPr/>
        </p:nvGrpSpPr>
        <p:grpSpPr>
          <a:xfrm rot="3375645">
            <a:off x="1001236" y="4828591"/>
            <a:ext cx="409142" cy="409142"/>
            <a:chOff x="2814405" y="2119805"/>
            <a:chExt cx="409142" cy="409142"/>
          </a:xfrm>
        </p:grpSpPr>
        <p:sp>
          <p:nvSpPr>
            <p:cNvPr id="175" name="椭圆 174"/>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6" name="椭圆 175"/>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sp>
        <p:nvSpPr>
          <p:cNvPr id="177" name="同心圆 176"/>
          <p:cNvSpPr/>
          <p:nvPr/>
        </p:nvSpPr>
        <p:spPr>
          <a:xfrm>
            <a:off x="7970450" y="3044752"/>
            <a:ext cx="3886200" cy="3886200"/>
          </a:xfrm>
          <a:prstGeom prst="donut">
            <a:avLst>
              <a:gd name="adj" fmla="val 5416"/>
            </a:avLst>
          </a:prstGeom>
          <a:solidFill>
            <a:sysClr val="window" lastClr="FFFFFF">
              <a:alpha val="2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a:cs typeface="+mn-cs"/>
            </a:endParaRPr>
          </a:p>
        </p:txBody>
      </p:sp>
      <p:grpSp>
        <p:nvGrpSpPr>
          <p:cNvPr id="178" name="组合 177"/>
          <p:cNvGrpSpPr/>
          <p:nvPr/>
        </p:nvGrpSpPr>
        <p:grpSpPr>
          <a:xfrm>
            <a:off x="8299856" y="3373365"/>
            <a:ext cx="3257550" cy="3257550"/>
            <a:chOff x="1327530" y="1600524"/>
            <a:chExt cx="3257550" cy="3257550"/>
          </a:xfrm>
        </p:grpSpPr>
        <p:sp>
          <p:nvSpPr>
            <p:cNvPr id="179" name="Block Arc 8 copy"/>
            <p:cNvSpPr/>
            <p:nvPr/>
          </p:nvSpPr>
          <p:spPr>
            <a:xfrm rot="7903881">
              <a:off x="1327530" y="1600524"/>
              <a:ext cx="3257550" cy="3257550"/>
            </a:xfrm>
            <a:prstGeom prst="blockArc">
              <a:avLst>
                <a:gd name="adj1" fmla="val 13744868"/>
                <a:gd name="adj2" fmla="val 17193738"/>
                <a:gd name="adj3" fmla="val 28061"/>
              </a:avLst>
            </a:prstGeom>
            <a:solidFill>
              <a:sysClr val="window" lastClr="FFFFFF">
                <a:alpha val="50000"/>
              </a:sysClr>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180" name="空心弧 179"/>
            <p:cNvSpPr/>
            <p:nvPr/>
          </p:nvSpPr>
          <p:spPr>
            <a:xfrm rot="632088">
              <a:off x="1327530" y="1600524"/>
              <a:ext cx="3257550" cy="3257550"/>
            </a:xfrm>
            <a:prstGeom prst="blockArc">
              <a:avLst>
                <a:gd name="adj1" fmla="val 13744868"/>
                <a:gd name="adj2" fmla="val 17193738"/>
                <a:gd name="adj3" fmla="val 28061"/>
              </a:avLst>
            </a:prstGeom>
            <a:solidFill>
              <a:sysClr val="window" lastClr="FFFFFF">
                <a:alpha val="6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a:cs typeface="+mn-cs"/>
              </a:endParaRPr>
            </a:p>
          </p:txBody>
        </p:sp>
        <p:sp>
          <p:nvSpPr>
            <p:cNvPr id="181" name="Block Arc 8 copy"/>
            <p:cNvSpPr/>
            <p:nvPr/>
          </p:nvSpPr>
          <p:spPr>
            <a:xfrm rot="15203938">
              <a:off x="1327530" y="1600524"/>
              <a:ext cx="3257550" cy="3257550"/>
            </a:xfrm>
            <a:prstGeom prst="blockArc">
              <a:avLst>
                <a:gd name="adj1" fmla="val 13744868"/>
                <a:gd name="adj2" fmla="val 17193738"/>
                <a:gd name="adj3" fmla="val 28061"/>
              </a:avLst>
            </a:prstGeom>
            <a:solidFill>
              <a:sysClr val="window" lastClr="FFFFFF">
                <a:alpha val="40000"/>
              </a:sysClr>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grpSp>
      <p:sp>
        <p:nvSpPr>
          <p:cNvPr id="182" name="椭圆 181"/>
          <p:cNvSpPr/>
          <p:nvPr/>
        </p:nvSpPr>
        <p:spPr>
          <a:xfrm>
            <a:off x="9015370" y="4161245"/>
            <a:ext cx="1826726" cy="1826726"/>
          </a:xfrm>
          <a:prstGeom prst="ellipse">
            <a:avLst/>
          </a:prstGeom>
          <a:noFill/>
          <a:ln w="12700" cap="flat" cmpd="sng" algn="ctr">
            <a:solidFill>
              <a:sysClr val="window" lastClr="FFFFFF">
                <a:alpha val="2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83" name="任意多边形 182"/>
          <p:cNvSpPr/>
          <p:nvPr/>
        </p:nvSpPr>
        <p:spPr>
          <a:xfrm>
            <a:off x="9091569" y="4289432"/>
            <a:ext cx="1622340" cy="1622340"/>
          </a:xfrm>
          <a:custGeom>
            <a:avLst/>
            <a:gdLst>
              <a:gd name="connsiteX0" fmla="*/ 604838 w 1209676"/>
              <a:gd name="connsiteY0" fmla="*/ 171451 h 1209676"/>
              <a:gd name="connsiteX1" fmla="*/ 171451 w 1209676"/>
              <a:gd name="connsiteY1" fmla="*/ 604838 h 1209676"/>
              <a:gd name="connsiteX2" fmla="*/ 604838 w 1209676"/>
              <a:gd name="connsiteY2" fmla="*/ 1038225 h 1209676"/>
              <a:gd name="connsiteX3" fmla="*/ 1038225 w 1209676"/>
              <a:gd name="connsiteY3" fmla="*/ 604838 h 1209676"/>
              <a:gd name="connsiteX4" fmla="*/ 604838 w 1209676"/>
              <a:gd name="connsiteY4" fmla="*/ 171451 h 1209676"/>
              <a:gd name="connsiteX5" fmla="*/ 604838 w 1209676"/>
              <a:gd name="connsiteY5" fmla="*/ 0 h 1209676"/>
              <a:gd name="connsiteX6" fmla="*/ 1209676 w 1209676"/>
              <a:gd name="connsiteY6" fmla="*/ 604838 h 1209676"/>
              <a:gd name="connsiteX7" fmla="*/ 604838 w 1209676"/>
              <a:gd name="connsiteY7" fmla="*/ 1209676 h 1209676"/>
              <a:gd name="connsiteX8" fmla="*/ 0 w 1209676"/>
              <a:gd name="connsiteY8" fmla="*/ 604838 h 1209676"/>
              <a:gd name="connsiteX9" fmla="*/ 604838 w 1209676"/>
              <a:gd name="connsiteY9" fmla="*/ 0 h 1209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9676" h="1209676">
                <a:moveTo>
                  <a:pt x="604838" y="171451"/>
                </a:moveTo>
                <a:cubicBezTo>
                  <a:pt x="365485" y="171451"/>
                  <a:pt x="171451" y="365485"/>
                  <a:pt x="171451" y="604838"/>
                </a:cubicBezTo>
                <a:cubicBezTo>
                  <a:pt x="171451" y="844191"/>
                  <a:pt x="365485" y="1038225"/>
                  <a:pt x="604838" y="1038225"/>
                </a:cubicBezTo>
                <a:cubicBezTo>
                  <a:pt x="844191" y="1038225"/>
                  <a:pt x="1038225" y="844191"/>
                  <a:pt x="1038225" y="604838"/>
                </a:cubicBezTo>
                <a:cubicBezTo>
                  <a:pt x="1038225" y="365485"/>
                  <a:pt x="844191" y="171451"/>
                  <a:pt x="604838" y="171451"/>
                </a:cubicBezTo>
                <a:close/>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solidFill>
            <a:sysClr val="window" lastClr="FFFFFF">
              <a:alpha val="4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84" name="椭圆 183"/>
          <p:cNvSpPr/>
          <p:nvPr/>
        </p:nvSpPr>
        <p:spPr>
          <a:xfrm>
            <a:off x="8247468" y="3320977"/>
            <a:ext cx="3362326" cy="3362326"/>
          </a:xfrm>
          <a:prstGeom prst="ellipse">
            <a:avLst/>
          </a:prstGeom>
          <a:noFill/>
          <a:ln w="12700" cap="flat" cmpd="sng" algn="ctr">
            <a:solidFill>
              <a:sysClr val="window" lastClr="FFFFFF">
                <a:alpha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185" name="组合 184"/>
          <p:cNvGrpSpPr/>
          <p:nvPr/>
        </p:nvGrpSpPr>
        <p:grpSpPr>
          <a:xfrm>
            <a:off x="8022043" y="3095553"/>
            <a:ext cx="3813175" cy="3813175"/>
            <a:chOff x="4204493" y="2223408"/>
            <a:chExt cx="3813175" cy="3813175"/>
          </a:xfrm>
        </p:grpSpPr>
        <p:cxnSp>
          <p:nvCxnSpPr>
            <p:cNvPr id="186" name="直接连接符 185"/>
            <p:cNvCxnSpPr/>
            <p:nvPr/>
          </p:nvCxnSpPr>
          <p:spPr>
            <a:xfrm rot="16200000">
              <a:off x="4333081" y="4001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87" name="直接连接符 186"/>
            <p:cNvCxnSpPr/>
            <p:nvPr/>
          </p:nvCxnSpPr>
          <p:spPr>
            <a:xfrm rot="16800000">
              <a:off x="4360093" y="369266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88" name="直接连接符 187"/>
            <p:cNvCxnSpPr/>
            <p:nvPr/>
          </p:nvCxnSpPr>
          <p:spPr>
            <a:xfrm rot="17400000">
              <a:off x="4440307" y="33932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89" name="直接连接符 188"/>
            <p:cNvCxnSpPr/>
            <p:nvPr/>
          </p:nvCxnSpPr>
          <p:spPr>
            <a:xfrm rot="18000000">
              <a:off x="4571288" y="3112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0" name="直接连接符 189"/>
            <p:cNvCxnSpPr/>
            <p:nvPr/>
          </p:nvCxnSpPr>
          <p:spPr>
            <a:xfrm rot="18600000">
              <a:off x="4749054" y="285853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1" name="直接连接符 190"/>
            <p:cNvCxnSpPr/>
            <p:nvPr/>
          </p:nvCxnSpPr>
          <p:spPr>
            <a:xfrm rot="19200000">
              <a:off x="4968204" y="263938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2" name="直接连接符 191"/>
            <p:cNvCxnSpPr/>
            <p:nvPr/>
          </p:nvCxnSpPr>
          <p:spPr>
            <a:xfrm rot="19800000">
              <a:off x="5222081" y="246161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3" name="直接连接符 192"/>
            <p:cNvCxnSpPr/>
            <p:nvPr/>
          </p:nvCxnSpPr>
          <p:spPr>
            <a:xfrm rot="20400000">
              <a:off x="5502969" y="23306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4" name="直接连接符 193"/>
            <p:cNvCxnSpPr/>
            <p:nvPr/>
          </p:nvCxnSpPr>
          <p:spPr>
            <a:xfrm rot="21000000">
              <a:off x="5802335" y="22504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5" name="直接连接符 194"/>
            <p:cNvCxnSpPr/>
            <p:nvPr/>
          </p:nvCxnSpPr>
          <p:spPr>
            <a:xfrm>
              <a:off x="6111081" y="2223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6" name="直接连接符 195"/>
            <p:cNvCxnSpPr/>
            <p:nvPr/>
          </p:nvCxnSpPr>
          <p:spPr>
            <a:xfrm rot="600000">
              <a:off x="6419827" y="22504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7" name="直接连接符 196"/>
            <p:cNvCxnSpPr/>
            <p:nvPr/>
          </p:nvCxnSpPr>
          <p:spPr>
            <a:xfrm rot="1200000">
              <a:off x="6719193" y="23306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8" name="直接连接符 197"/>
            <p:cNvCxnSpPr/>
            <p:nvPr/>
          </p:nvCxnSpPr>
          <p:spPr>
            <a:xfrm rot="1800000">
              <a:off x="7000081" y="246161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199" name="直接连接符 198"/>
            <p:cNvCxnSpPr/>
            <p:nvPr/>
          </p:nvCxnSpPr>
          <p:spPr>
            <a:xfrm rot="2400000">
              <a:off x="7253957" y="263938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0" name="直接连接符 199"/>
            <p:cNvCxnSpPr/>
            <p:nvPr/>
          </p:nvCxnSpPr>
          <p:spPr>
            <a:xfrm rot="3000000">
              <a:off x="7473108" y="285853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1" name="直接连接符 200"/>
            <p:cNvCxnSpPr/>
            <p:nvPr/>
          </p:nvCxnSpPr>
          <p:spPr>
            <a:xfrm rot="3600000">
              <a:off x="7650874" y="3112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2" name="直接连接符 201"/>
            <p:cNvCxnSpPr/>
            <p:nvPr/>
          </p:nvCxnSpPr>
          <p:spPr>
            <a:xfrm rot="4200000">
              <a:off x="7781854" y="33932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3" name="直接连接符 202"/>
            <p:cNvCxnSpPr/>
            <p:nvPr/>
          </p:nvCxnSpPr>
          <p:spPr>
            <a:xfrm rot="4800000">
              <a:off x="7862069" y="369266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4" name="直接连接符 203"/>
            <p:cNvCxnSpPr/>
            <p:nvPr/>
          </p:nvCxnSpPr>
          <p:spPr>
            <a:xfrm rot="5400000">
              <a:off x="7889081" y="4001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5" name="直接连接符 204"/>
            <p:cNvCxnSpPr/>
            <p:nvPr/>
          </p:nvCxnSpPr>
          <p:spPr>
            <a:xfrm rot="6000000">
              <a:off x="7862069" y="4310154"/>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6" name="直接连接符 205"/>
            <p:cNvCxnSpPr/>
            <p:nvPr/>
          </p:nvCxnSpPr>
          <p:spPr>
            <a:xfrm rot="6600000">
              <a:off x="7781854" y="46095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7" name="直接连接符 206"/>
            <p:cNvCxnSpPr/>
            <p:nvPr/>
          </p:nvCxnSpPr>
          <p:spPr>
            <a:xfrm rot="7200000">
              <a:off x="7650874" y="4890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8" name="直接连接符 207"/>
            <p:cNvCxnSpPr/>
            <p:nvPr/>
          </p:nvCxnSpPr>
          <p:spPr>
            <a:xfrm rot="7800000">
              <a:off x="7473108" y="514428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09" name="直接连接符 208"/>
            <p:cNvCxnSpPr/>
            <p:nvPr/>
          </p:nvCxnSpPr>
          <p:spPr>
            <a:xfrm rot="8400000">
              <a:off x="7253957" y="53634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0" name="直接连接符 209"/>
            <p:cNvCxnSpPr/>
            <p:nvPr/>
          </p:nvCxnSpPr>
          <p:spPr>
            <a:xfrm rot="9000000">
              <a:off x="7000081" y="554120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1" name="直接连接符 210"/>
            <p:cNvCxnSpPr/>
            <p:nvPr/>
          </p:nvCxnSpPr>
          <p:spPr>
            <a:xfrm rot="9600000">
              <a:off x="6719193" y="567218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2" name="直接连接符 211"/>
            <p:cNvCxnSpPr/>
            <p:nvPr/>
          </p:nvCxnSpPr>
          <p:spPr>
            <a:xfrm rot="10200000">
              <a:off x="6419827" y="57523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3" name="直接连接符 212"/>
            <p:cNvCxnSpPr/>
            <p:nvPr/>
          </p:nvCxnSpPr>
          <p:spPr>
            <a:xfrm rot="10800000">
              <a:off x="6111081" y="5779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4" name="直接连接符 213"/>
            <p:cNvCxnSpPr/>
            <p:nvPr/>
          </p:nvCxnSpPr>
          <p:spPr>
            <a:xfrm rot="11400000">
              <a:off x="5802335" y="5752396"/>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5" name="直接连接符 214"/>
            <p:cNvCxnSpPr/>
            <p:nvPr/>
          </p:nvCxnSpPr>
          <p:spPr>
            <a:xfrm rot="12000000">
              <a:off x="5502969" y="5672182"/>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6" name="直接连接符 215"/>
            <p:cNvCxnSpPr/>
            <p:nvPr/>
          </p:nvCxnSpPr>
          <p:spPr>
            <a:xfrm rot="12600000">
              <a:off x="5222081" y="5541201"/>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7" name="直接连接符 216"/>
            <p:cNvCxnSpPr/>
            <p:nvPr/>
          </p:nvCxnSpPr>
          <p:spPr>
            <a:xfrm rot="13200000">
              <a:off x="4968204" y="536343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8" name="直接连接符 217"/>
            <p:cNvCxnSpPr/>
            <p:nvPr/>
          </p:nvCxnSpPr>
          <p:spPr>
            <a:xfrm rot="13800000">
              <a:off x="4749054" y="5144285"/>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19" name="直接连接符 218"/>
            <p:cNvCxnSpPr/>
            <p:nvPr/>
          </p:nvCxnSpPr>
          <p:spPr>
            <a:xfrm rot="14400000">
              <a:off x="4571288" y="4890408"/>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20" name="直接连接符 219"/>
            <p:cNvCxnSpPr/>
            <p:nvPr/>
          </p:nvCxnSpPr>
          <p:spPr>
            <a:xfrm rot="15000000">
              <a:off x="4440307" y="4609520"/>
              <a:ext cx="0" cy="257175"/>
            </a:xfrm>
            <a:prstGeom prst="line">
              <a:avLst/>
            </a:prstGeom>
            <a:noFill/>
            <a:ln w="6350" cap="flat" cmpd="sng" algn="ctr">
              <a:solidFill>
                <a:sysClr val="window" lastClr="FFFFFF">
                  <a:alpha val="80000"/>
                </a:sysClr>
              </a:solidFill>
              <a:prstDash val="solid"/>
              <a:miter lim="800000"/>
              <a:headEnd type="oval"/>
            </a:ln>
            <a:effectLst/>
          </p:spPr>
        </p:cxnSp>
        <p:cxnSp>
          <p:nvCxnSpPr>
            <p:cNvPr id="221" name="直接连接符 220"/>
            <p:cNvCxnSpPr/>
            <p:nvPr/>
          </p:nvCxnSpPr>
          <p:spPr>
            <a:xfrm rot="15600000">
              <a:off x="4360093" y="4310154"/>
              <a:ext cx="0" cy="257175"/>
            </a:xfrm>
            <a:prstGeom prst="line">
              <a:avLst/>
            </a:prstGeom>
            <a:noFill/>
            <a:ln w="6350" cap="flat" cmpd="sng" algn="ctr">
              <a:solidFill>
                <a:sysClr val="window" lastClr="FFFFFF">
                  <a:alpha val="80000"/>
                </a:sysClr>
              </a:solidFill>
              <a:prstDash val="solid"/>
              <a:miter lim="800000"/>
              <a:headEnd type="oval"/>
            </a:ln>
            <a:effectLst/>
          </p:spPr>
        </p:cxnSp>
      </p:grpSp>
      <p:sp>
        <p:nvSpPr>
          <p:cNvPr id="222" name="椭圆 221"/>
          <p:cNvSpPr/>
          <p:nvPr/>
        </p:nvSpPr>
        <p:spPr>
          <a:xfrm>
            <a:off x="7868056" y="2942358"/>
            <a:ext cx="4090988" cy="4090988"/>
          </a:xfrm>
          <a:prstGeom prst="ellipse">
            <a:avLst/>
          </a:prstGeom>
          <a:noFill/>
          <a:ln w="38100" cap="flat" cmpd="sng" algn="ctr">
            <a:solidFill>
              <a:sysClr val="window" lastClr="FFFFFF">
                <a:alpha val="50000"/>
              </a:sysClr>
            </a:solidFill>
            <a:prstDash val="dashDot"/>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23" name="椭圆 222"/>
          <p:cNvSpPr/>
          <p:nvPr/>
        </p:nvSpPr>
        <p:spPr>
          <a:xfrm>
            <a:off x="7868056" y="2942358"/>
            <a:ext cx="4090988" cy="4090988"/>
          </a:xfrm>
          <a:prstGeom prst="ellipse">
            <a:avLst/>
          </a:prstGeom>
          <a:noFill/>
          <a:ln w="12700" cap="flat" cmpd="sng" algn="ctr">
            <a:solidFill>
              <a:sysClr val="window" lastClr="FFFFFF">
                <a:alpha val="50000"/>
              </a:sysClr>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224" name="组合 223"/>
          <p:cNvGrpSpPr/>
          <p:nvPr/>
        </p:nvGrpSpPr>
        <p:grpSpPr>
          <a:xfrm>
            <a:off x="9368042" y="4174788"/>
            <a:ext cx="409142" cy="409142"/>
            <a:chOff x="2814405" y="2119805"/>
            <a:chExt cx="409142" cy="409142"/>
          </a:xfrm>
        </p:grpSpPr>
        <p:sp>
          <p:nvSpPr>
            <p:cNvPr id="225" name="椭圆 224"/>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26" name="椭圆 225"/>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27" name="组合 226"/>
          <p:cNvGrpSpPr/>
          <p:nvPr/>
        </p:nvGrpSpPr>
        <p:grpSpPr>
          <a:xfrm>
            <a:off x="9133092" y="3781088"/>
            <a:ext cx="409142" cy="409142"/>
            <a:chOff x="2814405" y="2119805"/>
            <a:chExt cx="409142" cy="409142"/>
          </a:xfrm>
        </p:grpSpPr>
        <p:sp>
          <p:nvSpPr>
            <p:cNvPr id="228" name="椭圆 227"/>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29" name="椭圆 228"/>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30" name="组合 229"/>
          <p:cNvGrpSpPr/>
          <p:nvPr/>
        </p:nvGrpSpPr>
        <p:grpSpPr>
          <a:xfrm>
            <a:off x="8910842" y="3400088"/>
            <a:ext cx="409142" cy="409142"/>
            <a:chOff x="2814405" y="2119805"/>
            <a:chExt cx="409142" cy="409142"/>
          </a:xfrm>
        </p:grpSpPr>
        <p:sp>
          <p:nvSpPr>
            <p:cNvPr id="231" name="椭圆 230"/>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32" name="椭圆 231"/>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33" name="组合 232"/>
          <p:cNvGrpSpPr/>
          <p:nvPr/>
        </p:nvGrpSpPr>
        <p:grpSpPr>
          <a:xfrm rot="3375645">
            <a:off x="10044915" y="4141241"/>
            <a:ext cx="409142" cy="409142"/>
            <a:chOff x="2814405" y="2119805"/>
            <a:chExt cx="409142" cy="409142"/>
          </a:xfrm>
        </p:grpSpPr>
        <p:sp>
          <p:nvSpPr>
            <p:cNvPr id="234" name="椭圆 233"/>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35" name="椭圆 234"/>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36" name="组合 235"/>
          <p:cNvGrpSpPr/>
          <p:nvPr/>
        </p:nvGrpSpPr>
        <p:grpSpPr>
          <a:xfrm rot="3375645">
            <a:off x="10263242" y="3736721"/>
            <a:ext cx="409142" cy="409142"/>
            <a:chOff x="2814405" y="2119805"/>
            <a:chExt cx="409142" cy="409142"/>
          </a:xfrm>
        </p:grpSpPr>
        <p:sp>
          <p:nvSpPr>
            <p:cNvPr id="237" name="椭圆 236"/>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38" name="椭圆 237"/>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39" name="组合 238"/>
          <p:cNvGrpSpPr/>
          <p:nvPr/>
        </p:nvGrpSpPr>
        <p:grpSpPr>
          <a:xfrm rot="3375645">
            <a:off x="10463773" y="3349816"/>
            <a:ext cx="409142" cy="409142"/>
            <a:chOff x="2814405" y="2119805"/>
            <a:chExt cx="409142" cy="409142"/>
          </a:xfrm>
        </p:grpSpPr>
        <p:sp>
          <p:nvSpPr>
            <p:cNvPr id="240" name="椭圆 239"/>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41" name="椭圆 240"/>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42" name="组合 241"/>
          <p:cNvGrpSpPr/>
          <p:nvPr/>
        </p:nvGrpSpPr>
        <p:grpSpPr>
          <a:xfrm rot="3375645">
            <a:off x="10457824" y="4812278"/>
            <a:ext cx="409142" cy="409142"/>
            <a:chOff x="2814405" y="2119805"/>
            <a:chExt cx="409142" cy="409142"/>
          </a:xfrm>
        </p:grpSpPr>
        <p:sp>
          <p:nvSpPr>
            <p:cNvPr id="243" name="椭圆 242"/>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44" name="椭圆 243"/>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45" name="组合 244"/>
          <p:cNvGrpSpPr/>
          <p:nvPr/>
        </p:nvGrpSpPr>
        <p:grpSpPr>
          <a:xfrm rot="3375645">
            <a:off x="10924549" y="4812276"/>
            <a:ext cx="409142" cy="409142"/>
            <a:chOff x="2814405" y="2119805"/>
            <a:chExt cx="409142" cy="409142"/>
          </a:xfrm>
        </p:grpSpPr>
        <p:sp>
          <p:nvSpPr>
            <p:cNvPr id="246" name="椭圆 245"/>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47" name="椭圆 246"/>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48" name="组合 247"/>
          <p:cNvGrpSpPr/>
          <p:nvPr/>
        </p:nvGrpSpPr>
        <p:grpSpPr>
          <a:xfrm rot="3375645">
            <a:off x="11169482" y="4812277"/>
            <a:ext cx="409142" cy="409142"/>
            <a:chOff x="2814405" y="2119805"/>
            <a:chExt cx="409142" cy="409142"/>
          </a:xfrm>
        </p:grpSpPr>
        <p:sp>
          <p:nvSpPr>
            <p:cNvPr id="249" name="椭圆 248"/>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50" name="椭圆 249"/>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51" name="组合 250"/>
          <p:cNvGrpSpPr/>
          <p:nvPr/>
        </p:nvGrpSpPr>
        <p:grpSpPr>
          <a:xfrm rot="3375645">
            <a:off x="10107781" y="5412353"/>
            <a:ext cx="409142" cy="409142"/>
            <a:chOff x="2814405" y="2119805"/>
            <a:chExt cx="409142" cy="409142"/>
          </a:xfrm>
        </p:grpSpPr>
        <p:sp>
          <p:nvSpPr>
            <p:cNvPr id="252" name="椭圆 251"/>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53" name="椭圆 252"/>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54" name="组合 253"/>
          <p:cNvGrpSpPr/>
          <p:nvPr/>
        </p:nvGrpSpPr>
        <p:grpSpPr>
          <a:xfrm rot="3375645">
            <a:off x="10593555" y="6169588"/>
            <a:ext cx="409142" cy="409142"/>
            <a:chOff x="2814405" y="2119805"/>
            <a:chExt cx="409142" cy="409142"/>
          </a:xfrm>
        </p:grpSpPr>
        <p:sp>
          <p:nvSpPr>
            <p:cNvPr id="255" name="椭圆 254"/>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56" name="椭圆 255"/>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57" name="组合 256"/>
          <p:cNvGrpSpPr/>
          <p:nvPr/>
        </p:nvGrpSpPr>
        <p:grpSpPr>
          <a:xfrm rot="3375645">
            <a:off x="10355430" y="5817162"/>
            <a:ext cx="409142" cy="409142"/>
            <a:chOff x="2814405" y="2119805"/>
            <a:chExt cx="409142" cy="409142"/>
          </a:xfrm>
        </p:grpSpPr>
        <p:sp>
          <p:nvSpPr>
            <p:cNvPr id="258" name="椭圆 257"/>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59" name="椭圆 258"/>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60" name="组合 259"/>
          <p:cNvGrpSpPr/>
          <p:nvPr/>
        </p:nvGrpSpPr>
        <p:grpSpPr>
          <a:xfrm rot="3375645">
            <a:off x="9326731" y="5402824"/>
            <a:ext cx="409142" cy="409142"/>
            <a:chOff x="2814405" y="2119805"/>
            <a:chExt cx="409142" cy="409142"/>
          </a:xfrm>
        </p:grpSpPr>
        <p:sp>
          <p:nvSpPr>
            <p:cNvPr id="261" name="椭圆 260"/>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62" name="椭圆 261"/>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63" name="组合 262"/>
          <p:cNvGrpSpPr/>
          <p:nvPr/>
        </p:nvGrpSpPr>
        <p:grpSpPr>
          <a:xfrm rot="3375645">
            <a:off x="8850481" y="6157681"/>
            <a:ext cx="409142" cy="409142"/>
            <a:chOff x="2814405" y="2119805"/>
            <a:chExt cx="409142" cy="409142"/>
          </a:xfrm>
        </p:grpSpPr>
        <p:sp>
          <p:nvSpPr>
            <p:cNvPr id="264" name="椭圆 263"/>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65" name="椭圆 264"/>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66" name="组合 265"/>
          <p:cNvGrpSpPr/>
          <p:nvPr/>
        </p:nvGrpSpPr>
        <p:grpSpPr>
          <a:xfrm rot="3375645">
            <a:off x="9086225" y="5800494"/>
            <a:ext cx="409142" cy="409142"/>
            <a:chOff x="2814405" y="2119805"/>
            <a:chExt cx="409142" cy="409142"/>
          </a:xfrm>
        </p:grpSpPr>
        <p:sp>
          <p:nvSpPr>
            <p:cNvPr id="267" name="椭圆 266"/>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68" name="椭圆 267"/>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69" name="组合 268"/>
          <p:cNvGrpSpPr/>
          <p:nvPr/>
        </p:nvGrpSpPr>
        <p:grpSpPr>
          <a:xfrm rot="3375645">
            <a:off x="8101975" y="4801161"/>
            <a:ext cx="409142" cy="409142"/>
            <a:chOff x="2814405" y="2119805"/>
            <a:chExt cx="409142" cy="409142"/>
          </a:xfrm>
        </p:grpSpPr>
        <p:sp>
          <p:nvSpPr>
            <p:cNvPr id="270" name="椭圆 269"/>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71" name="椭圆 270"/>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72" name="组合 271"/>
          <p:cNvGrpSpPr/>
          <p:nvPr/>
        </p:nvGrpSpPr>
        <p:grpSpPr>
          <a:xfrm rot="3375645">
            <a:off x="8561557" y="4801161"/>
            <a:ext cx="409142" cy="409142"/>
            <a:chOff x="2814405" y="2119805"/>
            <a:chExt cx="409142" cy="409142"/>
          </a:xfrm>
        </p:grpSpPr>
        <p:sp>
          <p:nvSpPr>
            <p:cNvPr id="273" name="椭圆 272"/>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74" name="椭圆 273"/>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grpSp>
        <p:nvGrpSpPr>
          <p:cNvPr id="275" name="组合 274"/>
          <p:cNvGrpSpPr/>
          <p:nvPr/>
        </p:nvGrpSpPr>
        <p:grpSpPr>
          <a:xfrm rot="3375645">
            <a:off x="8999706" y="4798778"/>
            <a:ext cx="409142" cy="409142"/>
            <a:chOff x="2814405" y="2119805"/>
            <a:chExt cx="409142" cy="409142"/>
          </a:xfrm>
        </p:grpSpPr>
        <p:sp>
          <p:nvSpPr>
            <p:cNvPr id="276" name="椭圆 275"/>
            <p:cNvSpPr/>
            <p:nvPr/>
          </p:nvSpPr>
          <p:spPr>
            <a:xfrm>
              <a:off x="2814405" y="2119805"/>
              <a:ext cx="409142" cy="409142"/>
            </a:xfrm>
            <a:prstGeom prst="ellipse">
              <a:avLst/>
            </a:prstGeom>
            <a:solidFill>
              <a:sysClr val="window" lastClr="FFFFFF"/>
            </a:solidFill>
            <a:ln w="12700" cap="flat" cmpd="sng" algn="ctr">
              <a:noFill/>
              <a:prstDash val="solid"/>
              <a:miter lim="800000"/>
            </a:ln>
            <a:effectLst>
              <a:softEdge rad="1270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77" name="椭圆 276"/>
            <p:cNvSpPr/>
            <p:nvPr/>
          </p:nvSpPr>
          <p:spPr>
            <a:xfrm>
              <a:off x="2984590" y="2289990"/>
              <a:ext cx="68772" cy="68772"/>
            </a:xfrm>
            <a:prstGeom prst="ellips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sp>
        <p:nvSpPr>
          <p:cNvPr id="2" name="TextBox 1"/>
          <p:cNvSpPr txBox="1"/>
          <p:nvPr/>
        </p:nvSpPr>
        <p:spPr>
          <a:xfrm>
            <a:off x="3327890" y="2669062"/>
            <a:ext cx="5372920" cy="1862048"/>
          </a:xfrm>
          <a:prstGeom prst="rect">
            <a:avLst/>
          </a:prstGeom>
          <a:noFill/>
        </p:spPr>
        <p:txBody>
          <a:bodyPr wrap="square" rtlCol="0">
            <a:spAutoFit/>
          </a:bodyPr>
          <a:lstStyle/>
          <a:p>
            <a:pPr algn="ctr"/>
            <a:r>
              <a:rPr lang="zh-CN" altLang="en-US" sz="11500" b="1" dirty="0">
                <a:solidFill>
                  <a:schemeClr val="bg1"/>
                </a:solidFill>
                <a:effectLst>
                  <a:outerShdw blurRad="38100" dist="38100" dir="2700000" algn="tl">
                    <a:srgbClr val="000000">
                      <a:alpha val="43137"/>
                    </a:srgbClr>
                  </a:outerShdw>
                </a:effectLst>
                <a:latin typeface="华文行楷" pitchFamily="2" charset="-122"/>
                <a:ea typeface="华文行楷" pitchFamily="2" charset="-122"/>
              </a:rPr>
              <a:t>全剧终</a:t>
            </a:r>
          </a:p>
        </p:txBody>
      </p:sp>
      <p:sp>
        <p:nvSpPr>
          <p:cNvPr id="278" name="文本框 24"/>
          <p:cNvSpPr>
            <a:spLocks noChangeArrowheads="1"/>
          </p:cNvSpPr>
          <p:nvPr/>
        </p:nvSpPr>
        <p:spPr bwMode="auto">
          <a:xfrm>
            <a:off x="4202691" y="4556559"/>
            <a:ext cx="3922769"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fontAlgn="base">
              <a:spcBef>
                <a:spcPct val="0"/>
              </a:spcBef>
              <a:spcAft>
                <a:spcPct val="0"/>
              </a:spcAft>
              <a:buFont typeface="Arial" charset="0"/>
              <a:buNone/>
            </a:pPr>
            <a:r>
              <a:rPr lang="en-US" altLang="zh-CN" sz="2000" dirty="0">
                <a:solidFill>
                  <a:srgbClr val="FFFFFF"/>
                </a:solidFill>
                <a:latin typeface="Bodoni MT" pitchFamily="18" charset="0"/>
                <a:ea typeface="华文宋体" pitchFamily="2" charset="-122"/>
                <a:sym typeface="华文宋体" pitchFamily="2" charset="-122"/>
              </a:rPr>
              <a:t>WE CAN BE ANYONE</a:t>
            </a:r>
          </a:p>
          <a:p>
            <a:pPr algn="ctr" fontAlgn="base">
              <a:spcBef>
                <a:spcPct val="0"/>
              </a:spcBef>
              <a:spcAft>
                <a:spcPct val="0"/>
              </a:spcAft>
              <a:buFont typeface="Arial" charset="0"/>
              <a:buNone/>
            </a:pPr>
            <a:r>
              <a:rPr lang="en-US" altLang="zh-CN" sz="2000" dirty="0">
                <a:solidFill>
                  <a:srgbClr val="FFFFFF"/>
                </a:solidFill>
                <a:latin typeface="Bodoni MT" pitchFamily="18" charset="0"/>
                <a:ea typeface="华文宋体" pitchFamily="2" charset="-122"/>
                <a:sym typeface="华文宋体" pitchFamily="2" charset="-122"/>
              </a:rPr>
              <a:t>WE CAN DO ANYTHING</a:t>
            </a:r>
            <a:endParaRPr lang="en-US" altLang="zh-CN" sz="2800" dirty="0">
              <a:solidFill>
                <a:srgbClr val="FFFFFF"/>
              </a:solidFill>
              <a:latin typeface="Bodoni MT" pitchFamily="18" charset="0"/>
              <a:ea typeface="华文宋体" pitchFamily="2" charset="-122"/>
              <a:sym typeface="华文宋体" pitchFamily="2" charset="-122"/>
            </a:endParaRPr>
          </a:p>
          <a:p>
            <a:pPr fontAlgn="base">
              <a:spcBef>
                <a:spcPct val="0"/>
              </a:spcBef>
              <a:spcAft>
                <a:spcPct val="0"/>
              </a:spcAft>
              <a:buFont typeface="Arial" charset="0"/>
              <a:buNone/>
            </a:pPr>
            <a:endParaRPr lang="zh-CN" altLang="en-US" sz="2400" dirty="0">
              <a:solidFill>
                <a:srgbClr val="FFFFFF"/>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38563907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6" presetClass="emph" presetSubtype="0" repeatCount="4000" fill="hold" nodeType="withEffect">
                                  <p:stCondLst>
                                    <p:cond delay="0"/>
                                  </p:stCondLst>
                                  <p:childTnLst>
                                    <p:animScale>
                                      <p:cBhvr>
                                        <p:cTn id="11" dur="2300" fill="hold"/>
                                        <p:tgtEl>
                                          <p:spTgt spid="44"/>
                                        </p:tgtEl>
                                      </p:cBhvr>
                                      <p:by x="500000" y="500000"/>
                                    </p:animScale>
                                  </p:childTnLst>
                                </p:cTn>
                              </p:par>
                              <p:par>
                                <p:cTn id="12" presetID="10" presetClass="exit" presetSubtype="0" repeatCount="2431" fill="hold" grpId="0" nodeType="withEffect">
                                  <p:stCondLst>
                                    <p:cond delay="5500"/>
                                  </p:stCondLst>
                                  <p:childTnLst>
                                    <p:animEffect transition="out" filter="fade">
                                      <p:cBhvr>
                                        <p:cTn id="13" dur="3785"/>
                                        <p:tgtEl>
                                          <p:spTgt spid="44"/>
                                        </p:tgtEl>
                                      </p:cBhvr>
                                    </p:animEffect>
                                    <p:set>
                                      <p:cBhvr>
                                        <p:cTn id="14" dur="1" fill="hold">
                                          <p:stCondLst>
                                            <p:cond delay="3784"/>
                                          </p:stCondLst>
                                        </p:cTn>
                                        <p:tgtEl>
                                          <p:spTgt spid="44"/>
                                        </p:tgtEl>
                                        <p:attrNameLst>
                                          <p:attrName>style.visibility</p:attrName>
                                        </p:attrNameLst>
                                      </p:cBhvr>
                                      <p:to>
                                        <p:strVal val="hidden"/>
                                      </p:to>
                                    </p:set>
                                  </p:childTnLst>
                                </p:cTn>
                              </p:par>
                              <p:par>
                                <p:cTn id="15" presetID="23" presetClass="entr" presetSubtype="16" fill="hold" nodeType="withEffect">
                                  <p:stCondLst>
                                    <p:cond delay="5500"/>
                                  </p:stCondLst>
                                  <p:childTnLst>
                                    <p:set>
                                      <p:cBhvr>
                                        <p:cTn id="16" dur="1" fill="hold">
                                          <p:stCondLst>
                                            <p:cond delay="0"/>
                                          </p:stCondLst>
                                        </p:cTn>
                                        <p:tgtEl>
                                          <p:spTgt spid="45"/>
                                        </p:tgtEl>
                                        <p:attrNameLst>
                                          <p:attrName>style.visibility</p:attrName>
                                        </p:attrNameLst>
                                      </p:cBhvr>
                                      <p:to>
                                        <p:strVal val="visible"/>
                                      </p:to>
                                    </p:set>
                                    <p:anim calcmode="lin" valueType="num">
                                      <p:cBhvr>
                                        <p:cTn id="17" dur="500" fill="hold"/>
                                        <p:tgtEl>
                                          <p:spTgt spid="45"/>
                                        </p:tgtEl>
                                        <p:attrNameLst>
                                          <p:attrName>ppt_w</p:attrName>
                                        </p:attrNameLst>
                                      </p:cBhvr>
                                      <p:tavLst>
                                        <p:tav tm="0">
                                          <p:val>
                                            <p:fltVal val="0"/>
                                          </p:val>
                                        </p:tav>
                                        <p:tav tm="100000">
                                          <p:val>
                                            <p:strVal val="#ppt_w"/>
                                          </p:val>
                                        </p:tav>
                                      </p:tavLst>
                                    </p:anim>
                                    <p:anim calcmode="lin" valueType="num">
                                      <p:cBhvr>
                                        <p:cTn id="18" dur="500" fill="hold"/>
                                        <p:tgtEl>
                                          <p:spTgt spid="45"/>
                                        </p:tgtEl>
                                        <p:attrNameLst>
                                          <p:attrName>ppt_h</p:attrName>
                                        </p:attrNameLst>
                                      </p:cBhvr>
                                      <p:tavLst>
                                        <p:tav tm="0">
                                          <p:val>
                                            <p:fltVal val="0"/>
                                          </p:val>
                                        </p:tav>
                                        <p:tav tm="100000">
                                          <p:val>
                                            <p:strVal val="#ppt_h"/>
                                          </p:val>
                                        </p:tav>
                                      </p:tavLst>
                                    </p:anim>
                                  </p:childTnLst>
                                </p:cTn>
                              </p:par>
                              <p:par>
                                <p:cTn id="19" presetID="9" presetClass="emph" presetSubtype="0" nodeType="withEffect">
                                  <p:stCondLst>
                                    <p:cond delay="5500"/>
                                  </p:stCondLst>
                                  <p:childTnLst>
                                    <p:set>
                                      <p:cBhvr rctx="PPT">
                                        <p:cTn id="20" dur="9300"/>
                                        <p:tgtEl>
                                          <p:spTgt spid="45"/>
                                        </p:tgtEl>
                                        <p:attrNameLst>
                                          <p:attrName>style.opacity</p:attrName>
                                        </p:attrNameLst>
                                      </p:cBhvr>
                                      <p:to>
                                        <p:strVal val="0.25"/>
                                      </p:to>
                                    </p:set>
                                    <p:animEffect filter="image" prLst="opacity: 0.25">
                                      <p:cBhvr rctx="IE">
                                        <p:cTn id="21" dur="9300"/>
                                        <p:tgtEl>
                                          <p:spTgt spid="45"/>
                                        </p:tgtEl>
                                      </p:cBhvr>
                                    </p:animEffect>
                                  </p:childTnLst>
                                </p:cTn>
                              </p:par>
                              <p:par>
                                <p:cTn id="22" presetID="8" presetClass="emph" presetSubtype="0" repeatCount="4000" fill="hold" nodeType="withEffect">
                                  <p:stCondLst>
                                    <p:cond delay="5500"/>
                                  </p:stCondLst>
                                  <p:childTnLst>
                                    <p:animRot by="5400000">
                                      <p:cBhvr>
                                        <p:cTn id="23" dur="2325" fill="hold"/>
                                        <p:tgtEl>
                                          <p:spTgt spid="45"/>
                                        </p:tgtEl>
                                        <p:attrNameLst>
                                          <p:attrName>r</p:attrName>
                                        </p:attrNameLst>
                                      </p:cBhvr>
                                    </p:animRot>
                                  </p:childTnLst>
                                </p:cTn>
                              </p:par>
                              <p:par>
                                <p:cTn id="24" presetID="10" presetClass="exit" presetSubtype="0" fill="hold" nodeType="withEffect">
                                  <p:stCondLst>
                                    <p:cond delay="5500"/>
                                  </p:stCondLst>
                                  <p:childTnLst>
                                    <p:animEffect transition="out" filter="fade">
                                      <p:cBhvr>
                                        <p:cTn id="25" dur="3900"/>
                                        <p:tgtEl>
                                          <p:spTgt spid="45"/>
                                        </p:tgtEl>
                                      </p:cBhvr>
                                    </p:animEffect>
                                    <p:set>
                                      <p:cBhvr>
                                        <p:cTn id="26" dur="1" fill="hold">
                                          <p:stCondLst>
                                            <p:cond delay="3899"/>
                                          </p:stCondLst>
                                        </p:cTn>
                                        <p:tgtEl>
                                          <p:spTgt spid="45"/>
                                        </p:tgtEl>
                                        <p:attrNameLst>
                                          <p:attrName>style.visibility</p:attrName>
                                        </p:attrNameLst>
                                      </p:cBhvr>
                                      <p:to>
                                        <p:strVal val="hidden"/>
                                      </p:to>
                                    </p:set>
                                  </p:childTnLst>
                                </p:cTn>
                              </p:par>
                              <p:par>
                                <p:cTn id="27" presetID="1" presetClass="exit" presetSubtype="0" fill="hold" grpId="1" nodeType="withEffect">
                                  <p:stCondLst>
                                    <p:cond delay="9000"/>
                                  </p:stCondLst>
                                  <p:childTnLst>
                                    <p:set>
                                      <p:cBhvr>
                                        <p:cTn id="28" dur="1" fill="hold">
                                          <p:stCondLst>
                                            <p:cond delay="0"/>
                                          </p:stCondLst>
                                        </p:cTn>
                                        <p:tgtEl>
                                          <p:spTgt spid="44"/>
                                        </p:tgtEl>
                                        <p:attrNameLst>
                                          <p:attrName>style.visibility</p:attrName>
                                        </p:attrNameLst>
                                      </p:cBhvr>
                                      <p:to>
                                        <p:strVal val="hidden"/>
                                      </p:to>
                                    </p:set>
                                  </p:childTnLst>
                                </p:cTn>
                              </p:par>
                              <p:par>
                                <p:cTn id="29" presetID="1" presetClass="exit" presetSubtype="0" fill="hold" nodeType="withEffect">
                                  <p:stCondLst>
                                    <p:cond delay="9000"/>
                                  </p:stCondLst>
                                  <p:childTnLst>
                                    <p:set>
                                      <p:cBhvr>
                                        <p:cTn id="30" dur="1" fill="hold">
                                          <p:stCondLst>
                                            <p:cond delay="0"/>
                                          </p:stCondLst>
                                        </p:cTn>
                                        <p:tgtEl>
                                          <p:spTgt spid="45"/>
                                        </p:tgtEl>
                                        <p:attrNameLst>
                                          <p:attrName>style.visibility</p:attrName>
                                        </p:attrNameLst>
                                      </p:cBhvr>
                                      <p:to>
                                        <p:strVal val="hidden"/>
                                      </p:to>
                                    </p:set>
                                  </p:childTnLst>
                                </p:cTn>
                              </p:par>
                              <p:par>
                                <p:cTn id="31" presetID="53" presetClass="entr" presetSubtype="16" fill="hold" grpId="0" nodeType="withEffect">
                                  <p:stCondLst>
                                    <p:cond delay="9000"/>
                                  </p:stCondLst>
                                  <p:childTnLst>
                                    <p:set>
                                      <p:cBhvr>
                                        <p:cTn id="32" dur="1" fill="hold">
                                          <p:stCondLst>
                                            <p:cond delay="0"/>
                                          </p:stCondLst>
                                        </p:cTn>
                                        <p:tgtEl>
                                          <p:spTgt spid="82"/>
                                        </p:tgtEl>
                                        <p:attrNameLst>
                                          <p:attrName>style.visibility</p:attrName>
                                        </p:attrNameLst>
                                      </p:cBhvr>
                                      <p:to>
                                        <p:strVal val="visible"/>
                                      </p:to>
                                    </p:set>
                                    <p:anim calcmode="lin" valueType="num">
                                      <p:cBhvr>
                                        <p:cTn id="33" dur="500" fill="hold"/>
                                        <p:tgtEl>
                                          <p:spTgt spid="82"/>
                                        </p:tgtEl>
                                        <p:attrNameLst>
                                          <p:attrName>ppt_w</p:attrName>
                                        </p:attrNameLst>
                                      </p:cBhvr>
                                      <p:tavLst>
                                        <p:tav tm="0">
                                          <p:val>
                                            <p:fltVal val="0"/>
                                          </p:val>
                                        </p:tav>
                                        <p:tav tm="100000">
                                          <p:val>
                                            <p:strVal val="#ppt_w"/>
                                          </p:val>
                                        </p:tav>
                                      </p:tavLst>
                                    </p:anim>
                                    <p:anim calcmode="lin" valueType="num">
                                      <p:cBhvr>
                                        <p:cTn id="34" dur="500" fill="hold"/>
                                        <p:tgtEl>
                                          <p:spTgt spid="82"/>
                                        </p:tgtEl>
                                        <p:attrNameLst>
                                          <p:attrName>ppt_h</p:attrName>
                                        </p:attrNameLst>
                                      </p:cBhvr>
                                      <p:tavLst>
                                        <p:tav tm="0">
                                          <p:val>
                                            <p:fltVal val="0"/>
                                          </p:val>
                                        </p:tav>
                                        <p:tav tm="100000">
                                          <p:val>
                                            <p:strVal val="#ppt_h"/>
                                          </p:val>
                                        </p:tav>
                                      </p:tavLst>
                                    </p:anim>
                                    <p:animEffect transition="in" filter="fade">
                                      <p:cBhvr>
                                        <p:cTn id="35" dur="500"/>
                                        <p:tgtEl>
                                          <p:spTgt spid="82"/>
                                        </p:tgtEl>
                                      </p:cBhvr>
                                    </p:animEffect>
                                  </p:childTnLst>
                                </p:cTn>
                              </p:par>
                              <p:par>
                                <p:cTn id="36" presetID="53" presetClass="entr" presetSubtype="16" fill="hold" nodeType="withEffect">
                                  <p:stCondLst>
                                    <p:cond delay="0"/>
                                  </p:stCondLst>
                                  <p:childTnLst>
                                    <p:set>
                                      <p:cBhvr>
                                        <p:cTn id="37" dur="1" fill="hold">
                                          <p:stCondLst>
                                            <p:cond delay="0"/>
                                          </p:stCondLst>
                                        </p:cTn>
                                        <p:tgtEl>
                                          <p:spTgt spid="77"/>
                                        </p:tgtEl>
                                        <p:attrNameLst>
                                          <p:attrName>style.visibility</p:attrName>
                                        </p:attrNameLst>
                                      </p:cBhvr>
                                      <p:to>
                                        <p:strVal val="visible"/>
                                      </p:to>
                                    </p:set>
                                    <p:anim calcmode="lin" valueType="num">
                                      <p:cBhvr>
                                        <p:cTn id="38" dur="500" fill="hold"/>
                                        <p:tgtEl>
                                          <p:spTgt spid="77"/>
                                        </p:tgtEl>
                                        <p:attrNameLst>
                                          <p:attrName>ppt_w</p:attrName>
                                        </p:attrNameLst>
                                      </p:cBhvr>
                                      <p:tavLst>
                                        <p:tav tm="0">
                                          <p:val>
                                            <p:fltVal val="0"/>
                                          </p:val>
                                        </p:tav>
                                        <p:tav tm="100000">
                                          <p:val>
                                            <p:strVal val="#ppt_w"/>
                                          </p:val>
                                        </p:tav>
                                      </p:tavLst>
                                    </p:anim>
                                    <p:anim calcmode="lin" valueType="num">
                                      <p:cBhvr>
                                        <p:cTn id="39" dur="500" fill="hold"/>
                                        <p:tgtEl>
                                          <p:spTgt spid="77"/>
                                        </p:tgtEl>
                                        <p:attrNameLst>
                                          <p:attrName>ppt_h</p:attrName>
                                        </p:attrNameLst>
                                      </p:cBhvr>
                                      <p:tavLst>
                                        <p:tav tm="0">
                                          <p:val>
                                            <p:fltVal val="0"/>
                                          </p:val>
                                        </p:tav>
                                        <p:tav tm="100000">
                                          <p:val>
                                            <p:strVal val="#ppt_h"/>
                                          </p:val>
                                        </p:tav>
                                      </p:tavLst>
                                    </p:anim>
                                    <p:animEffect transition="in" filter="fade">
                                      <p:cBhvr>
                                        <p:cTn id="40" dur="500"/>
                                        <p:tgtEl>
                                          <p:spTgt spid="77"/>
                                        </p:tgtEl>
                                      </p:cBhvr>
                                    </p:animEffect>
                                  </p:childTnLst>
                                </p:cTn>
                              </p:par>
                              <p:par>
                                <p:cTn id="41" presetID="53" presetClass="entr" presetSubtype="16" fill="hold" grpId="0" nodeType="withEffect">
                                  <p:stCondLst>
                                    <p:cond delay="250"/>
                                  </p:stCondLst>
                                  <p:childTnLst>
                                    <p:set>
                                      <p:cBhvr>
                                        <p:cTn id="42" dur="1" fill="hold">
                                          <p:stCondLst>
                                            <p:cond delay="0"/>
                                          </p:stCondLst>
                                        </p:cTn>
                                        <p:tgtEl>
                                          <p:spTgt spid="81"/>
                                        </p:tgtEl>
                                        <p:attrNameLst>
                                          <p:attrName>style.visibility</p:attrName>
                                        </p:attrNameLst>
                                      </p:cBhvr>
                                      <p:to>
                                        <p:strVal val="visible"/>
                                      </p:to>
                                    </p:set>
                                    <p:anim calcmode="lin" valueType="num">
                                      <p:cBhvr>
                                        <p:cTn id="43" dur="500" fill="hold"/>
                                        <p:tgtEl>
                                          <p:spTgt spid="81"/>
                                        </p:tgtEl>
                                        <p:attrNameLst>
                                          <p:attrName>ppt_w</p:attrName>
                                        </p:attrNameLst>
                                      </p:cBhvr>
                                      <p:tavLst>
                                        <p:tav tm="0">
                                          <p:val>
                                            <p:fltVal val="0"/>
                                          </p:val>
                                        </p:tav>
                                        <p:tav tm="100000">
                                          <p:val>
                                            <p:strVal val="#ppt_w"/>
                                          </p:val>
                                        </p:tav>
                                      </p:tavLst>
                                    </p:anim>
                                    <p:anim calcmode="lin" valueType="num">
                                      <p:cBhvr>
                                        <p:cTn id="44" dur="500" fill="hold"/>
                                        <p:tgtEl>
                                          <p:spTgt spid="81"/>
                                        </p:tgtEl>
                                        <p:attrNameLst>
                                          <p:attrName>ppt_h</p:attrName>
                                        </p:attrNameLst>
                                      </p:cBhvr>
                                      <p:tavLst>
                                        <p:tav tm="0">
                                          <p:val>
                                            <p:fltVal val="0"/>
                                          </p:val>
                                        </p:tav>
                                        <p:tav tm="100000">
                                          <p:val>
                                            <p:strVal val="#ppt_h"/>
                                          </p:val>
                                        </p:tav>
                                      </p:tavLst>
                                    </p:anim>
                                    <p:animEffect transition="in" filter="fade">
                                      <p:cBhvr>
                                        <p:cTn id="45" dur="500"/>
                                        <p:tgtEl>
                                          <p:spTgt spid="81"/>
                                        </p:tgtEl>
                                      </p:cBhvr>
                                    </p:animEffect>
                                  </p:childTnLst>
                                </p:cTn>
                              </p:par>
                              <p:par>
                                <p:cTn id="46" presetID="53" presetClass="entr" presetSubtype="16" fill="hold" grpId="0" nodeType="withEffect">
                                  <p:stCondLst>
                                    <p:cond delay="500"/>
                                  </p:stCondLst>
                                  <p:childTnLst>
                                    <p:set>
                                      <p:cBhvr>
                                        <p:cTn id="47" dur="1" fill="hold">
                                          <p:stCondLst>
                                            <p:cond delay="0"/>
                                          </p:stCondLst>
                                        </p:cTn>
                                        <p:tgtEl>
                                          <p:spTgt spid="83"/>
                                        </p:tgtEl>
                                        <p:attrNameLst>
                                          <p:attrName>style.visibility</p:attrName>
                                        </p:attrNameLst>
                                      </p:cBhvr>
                                      <p:to>
                                        <p:strVal val="visible"/>
                                      </p:to>
                                    </p:set>
                                    <p:anim calcmode="lin" valueType="num">
                                      <p:cBhvr>
                                        <p:cTn id="48" dur="500" fill="hold"/>
                                        <p:tgtEl>
                                          <p:spTgt spid="83"/>
                                        </p:tgtEl>
                                        <p:attrNameLst>
                                          <p:attrName>ppt_w</p:attrName>
                                        </p:attrNameLst>
                                      </p:cBhvr>
                                      <p:tavLst>
                                        <p:tav tm="0">
                                          <p:val>
                                            <p:fltVal val="0"/>
                                          </p:val>
                                        </p:tav>
                                        <p:tav tm="100000">
                                          <p:val>
                                            <p:strVal val="#ppt_w"/>
                                          </p:val>
                                        </p:tav>
                                      </p:tavLst>
                                    </p:anim>
                                    <p:anim calcmode="lin" valueType="num">
                                      <p:cBhvr>
                                        <p:cTn id="49" dur="500" fill="hold"/>
                                        <p:tgtEl>
                                          <p:spTgt spid="83"/>
                                        </p:tgtEl>
                                        <p:attrNameLst>
                                          <p:attrName>ppt_h</p:attrName>
                                        </p:attrNameLst>
                                      </p:cBhvr>
                                      <p:tavLst>
                                        <p:tav tm="0">
                                          <p:val>
                                            <p:fltVal val="0"/>
                                          </p:val>
                                        </p:tav>
                                        <p:tav tm="100000">
                                          <p:val>
                                            <p:strVal val="#ppt_h"/>
                                          </p:val>
                                        </p:tav>
                                      </p:tavLst>
                                    </p:anim>
                                    <p:animEffect transition="in" filter="fade">
                                      <p:cBhvr>
                                        <p:cTn id="50" dur="500"/>
                                        <p:tgtEl>
                                          <p:spTgt spid="83"/>
                                        </p:tgtEl>
                                      </p:cBhvr>
                                    </p:animEffect>
                                  </p:childTnLst>
                                </p:cTn>
                              </p:par>
                              <p:par>
                                <p:cTn id="51" presetID="8" presetClass="emph" presetSubtype="0" fill="hold" grpId="1" nodeType="withEffect">
                                  <p:stCondLst>
                                    <p:cond delay="500"/>
                                  </p:stCondLst>
                                  <p:childTnLst>
                                    <p:animRot by="21600000">
                                      <p:cBhvr>
                                        <p:cTn id="52" dur="10000" fill="hold"/>
                                        <p:tgtEl>
                                          <p:spTgt spid="83"/>
                                        </p:tgtEl>
                                        <p:attrNameLst>
                                          <p:attrName>r</p:attrName>
                                        </p:attrNameLst>
                                      </p:cBhvr>
                                    </p:animRot>
                                  </p:childTnLst>
                                </p:cTn>
                              </p:par>
                              <p:par>
                                <p:cTn id="53" presetID="10" presetClass="entr" presetSubtype="0" fill="hold" grpId="0" nodeType="withEffect">
                                  <p:stCondLst>
                                    <p:cond delay="750"/>
                                  </p:stCondLst>
                                  <p:childTnLst>
                                    <p:set>
                                      <p:cBhvr>
                                        <p:cTn id="54" dur="1" fill="hold">
                                          <p:stCondLst>
                                            <p:cond delay="0"/>
                                          </p:stCondLst>
                                        </p:cTn>
                                        <p:tgtEl>
                                          <p:spTgt spid="76"/>
                                        </p:tgtEl>
                                        <p:attrNameLst>
                                          <p:attrName>style.visibility</p:attrName>
                                        </p:attrNameLst>
                                      </p:cBhvr>
                                      <p:to>
                                        <p:strVal val="visible"/>
                                      </p:to>
                                    </p:set>
                                    <p:animEffect transition="in" filter="fade">
                                      <p:cBhvr>
                                        <p:cTn id="55" dur="500"/>
                                        <p:tgtEl>
                                          <p:spTgt spid="76"/>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122"/>
                                        </p:tgtEl>
                                        <p:attrNameLst>
                                          <p:attrName>style.visibility</p:attrName>
                                        </p:attrNameLst>
                                      </p:cBhvr>
                                      <p:to>
                                        <p:strVal val="visible"/>
                                      </p:to>
                                    </p:set>
                                    <p:animEffect transition="in" filter="fade">
                                      <p:cBhvr>
                                        <p:cTn id="58" dur="500"/>
                                        <p:tgtEl>
                                          <p:spTgt spid="122"/>
                                        </p:tgtEl>
                                      </p:cBhvr>
                                    </p:animEffect>
                                  </p:childTnLst>
                                </p:cTn>
                              </p:par>
                              <p:par>
                                <p:cTn id="59" presetID="8" presetClass="emph" presetSubtype="0" fill="hold" grpId="1" nodeType="withEffect">
                                  <p:stCondLst>
                                    <p:cond delay="1000"/>
                                  </p:stCondLst>
                                  <p:childTnLst>
                                    <p:animRot by="-21600000">
                                      <p:cBhvr>
                                        <p:cTn id="60" dur="10000" fill="hold"/>
                                        <p:tgtEl>
                                          <p:spTgt spid="122"/>
                                        </p:tgtEl>
                                        <p:attrNameLst>
                                          <p:attrName>r</p:attrName>
                                        </p:attrNameLst>
                                      </p:cBhvr>
                                    </p:animRot>
                                  </p:childTnLst>
                                </p:cTn>
                              </p:par>
                              <p:par>
                                <p:cTn id="61" presetID="10" presetClass="entr" presetSubtype="0" fill="hold" grpId="0" nodeType="withEffect">
                                  <p:stCondLst>
                                    <p:cond delay="2000"/>
                                  </p:stCondLst>
                                  <p:childTnLst>
                                    <p:set>
                                      <p:cBhvr>
                                        <p:cTn id="62" dur="1" fill="hold">
                                          <p:stCondLst>
                                            <p:cond delay="0"/>
                                          </p:stCondLst>
                                        </p:cTn>
                                        <p:tgtEl>
                                          <p:spTgt spid="121"/>
                                        </p:tgtEl>
                                        <p:attrNameLst>
                                          <p:attrName>style.visibility</p:attrName>
                                        </p:attrNameLst>
                                      </p:cBhvr>
                                      <p:to>
                                        <p:strVal val="visible"/>
                                      </p:to>
                                    </p:set>
                                    <p:animEffect transition="in" filter="fade">
                                      <p:cBhvr>
                                        <p:cTn id="63" dur="500"/>
                                        <p:tgtEl>
                                          <p:spTgt spid="121"/>
                                        </p:tgtEl>
                                      </p:cBhvr>
                                    </p:animEffect>
                                  </p:childTnLst>
                                </p:cTn>
                              </p:par>
                              <p:par>
                                <p:cTn id="64" presetID="10" presetClass="entr" presetSubtype="0" fill="hold" nodeType="withEffect">
                                  <p:stCondLst>
                                    <p:cond delay="1500"/>
                                  </p:stCondLst>
                                  <p:childTnLst>
                                    <p:set>
                                      <p:cBhvr>
                                        <p:cTn id="65" dur="1" fill="hold">
                                          <p:stCondLst>
                                            <p:cond delay="0"/>
                                          </p:stCondLst>
                                        </p:cTn>
                                        <p:tgtEl>
                                          <p:spTgt spid="84"/>
                                        </p:tgtEl>
                                        <p:attrNameLst>
                                          <p:attrName>style.visibility</p:attrName>
                                        </p:attrNameLst>
                                      </p:cBhvr>
                                      <p:to>
                                        <p:strVal val="visible"/>
                                      </p:to>
                                    </p:set>
                                    <p:animEffect transition="in" filter="fade">
                                      <p:cBhvr>
                                        <p:cTn id="66" dur="1000"/>
                                        <p:tgtEl>
                                          <p:spTgt spid="84"/>
                                        </p:tgtEl>
                                      </p:cBhvr>
                                    </p:animEffect>
                                  </p:childTnLst>
                                </p:cTn>
                              </p:par>
                              <p:par>
                                <p:cTn id="67" presetID="10" presetClass="entr" presetSubtype="0" fill="hold" nodeType="withEffect">
                                  <p:stCondLst>
                                    <p:cond delay="2250"/>
                                  </p:stCondLst>
                                  <p:childTnLst>
                                    <p:set>
                                      <p:cBhvr>
                                        <p:cTn id="68" dur="1" fill="hold">
                                          <p:stCondLst>
                                            <p:cond delay="0"/>
                                          </p:stCondLst>
                                        </p:cTn>
                                        <p:tgtEl>
                                          <p:spTgt spid="123"/>
                                        </p:tgtEl>
                                        <p:attrNameLst>
                                          <p:attrName>style.visibility</p:attrName>
                                        </p:attrNameLst>
                                      </p:cBhvr>
                                      <p:to>
                                        <p:strVal val="visible"/>
                                      </p:to>
                                    </p:set>
                                    <p:animEffect transition="in" filter="fade">
                                      <p:cBhvr>
                                        <p:cTn id="69" dur="500"/>
                                        <p:tgtEl>
                                          <p:spTgt spid="123"/>
                                        </p:tgtEl>
                                      </p:cBhvr>
                                    </p:animEffect>
                                  </p:childTnLst>
                                </p:cTn>
                              </p:par>
                              <p:par>
                                <p:cTn id="70" presetID="10" presetClass="entr" presetSubtype="0" fill="hold" nodeType="withEffect">
                                  <p:stCondLst>
                                    <p:cond delay="2250"/>
                                  </p:stCondLst>
                                  <p:childTnLst>
                                    <p:set>
                                      <p:cBhvr>
                                        <p:cTn id="71" dur="1" fill="hold">
                                          <p:stCondLst>
                                            <p:cond delay="0"/>
                                          </p:stCondLst>
                                        </p:cTn>
                                        <p:tgtEl>
                                          <p:spTgt spid="132"/>
                                        </p:tgtEl>
                                        <p:attrNameLst>
                                          <p:attrName>style.visibility</p:attrName>
                                        </p:attrNameLst>
                                      </p:cBhvr>
                                      <p:to>
                                        <p:strVal val="visible"/>
                                      </p:to>
                                    </p:set>
                                    <p:animEffect transition="in" filter="fade">
                                      <p:cBhvr>
                                        <p:cTn id="72" dur="500"/>
                                        <p:tgtEl>
                                          <p:spTgt spid="132"/>
                                        </p:tgtEl>
                                      </p:cBhvr>
                                    </p:animEffect>
                                  </p:childTnLst>
                                </p:cTn>
                              </p:par>
                              <p:par>
                                <p:cTn id="73" presetID="10" presetClass="entr" presetSubtype="0" fill="hold" nodeType="withEffect">
                                  <p:stCondLst>
                                    <p:cond delay="2500"/>
                                  </p:stCondLst>
                                  <p:childTnLst>
                                    <p:set>
                                      <p:cBhvr>
                                        <p:cTn id="74" dur="1" fill="hold">
                                          <p:stCondLst>
                                            <p:cond delay="0"/>
                                          </p:stCondLst>
                                        </p:cTn>
                                        <p:tgtEl>
                                          <p:spTgt spid="126"/>
                                        </p:tgtEl>
                                        <p:attrNameLst>
                                          <p:attrName>style.visibility</p:attrName>
                                        </p:attrNameLst>
                                      </p:cBhvr>
                                      <p:to>
                                        <p:strVal val="visible"/>
                                      </p:to>
                                    </p:set>
                                    <p:animEffect transition="in" filter="fade">
                                      <p:cBhvr>
                                        <p:cTn id="75" dur="500"/>
                                        <p:tgtEl>
                                          <p:spTgt spid="126"/>
                                        </p:tgtEl>
                                      </p:cBhvr>
                                    </p:animEffect>
                                  </p:childTnLst>
                                </p:cTn>
                              </p:par>
                              <p:par>
                                <p:cTn id="76" presetID="10" presetClass="entr" presetSubtype="0" fill="hold" nodeType="withEffect">
                                  <p:stCondLst>
                                    <p:cond delay="2500"/>
                                  </p:stCondLst>
                                  <p:childTnLst>
                                    <p:set>
                                      <p:cBhvr>
                                        <p:cTn id="77" dur="1" fill="hold">
                                          <p:stCondLst>
                                            <p:cond delay="0"/>
                                          </p:stCondLst>
                                        </p:cTn>
                                        <p:tgtEl>
                                          <p:spTgt spid="135"/>
                                        </p:tgtEl>
                                        <p:attrNameLst>
                                          <p:attrName>style.visibility</p:attrName>
                                        </p:attrNameLst>
                                      </p:cBhvr>
                                      <p:to>
                                        <p:strVal val="visible"/>
                                      </p:to>
                                    </p:set>
                                    <p:animEffect transition="in" filter="fade">
                                      <p:cBhvr>
                                        <p:cTn id="78" dur="500"/>
                                        <p:tgtEl>
                                          <p:spTgt spid="135"/>
                                        </p:tgtEl>
                                      </p:cBhvr>
                                    </p:animEffect>
                                  </p:childTnLst>
                                </p:cTn>
                              </p:par>
                              <p:par>
                                <p:cTn id="79" presetID="10" presetClass="entr" presetSubtype="0" fill="hold" nodeType="withEffect">
                                  <p:stCondLst>
                                    <p:cond delay="2750"/>
                                  </p:stCondLst>
                                  <p:childTnLst>
                                    <p:set>
                                      <p:cBhvr>
                                        <p:cTn id="80" dur="1" fill="hold">
                                          <p:stCondLst>
                                            <p:cond delay="0"/>
                                          </p:stCondLst>
                                        </p:cTn>
                                        <p:tgtEl>
                                          <p:spTgt spid="129"/>
                                        </p:tgtEl>
                                        <p:attrNameLst>
                                          <p:attrName>style.visibility</p:attrName>
                                        </p:attrNameLst>
                                      </p:cBhvr>
                                      <p:to>
                                        <p:strVal val="visible"/>
                                      </p:to>
                                    </p:set>
                                    <p:animEffect transition="in" filter="fade">
                                      <p:cBhvr>
                                        <p:cTn id="81" dur="500"/>
                                        <p:tgtEl>
                                          <p:spTgt spid="129"/>
                                        </p:tgtEl>
                                      </p:cBhvr>
                                    </p:animEffect>
                                  </p:childTnLst>
                                </p:cTn>
                              </p:par>
                              <p:par>
                                <p:cTn id="82" presetID="10" presetClass="entr" presetSubtype="0" fill="hold" nodeType="withEffect">
                                  <p:stCondLst>
                                    <p:cond delay="2750"/>
                                  </p:stCondLst>
                                  <p:childTnLst>
                                    <p:set>
                                      <p:cBhvr>
                                        <p:cTn id="83" dur="1" fill="hold">
                                          <p:stCondLst>
                                            <p:cond delay="0"/>
                                          </p:stCondLst>
                                        </p:cTn>
                                        <p:tgtEl>
                                          <p:spTgt spid="138"/>
                                        </p:tgtEl>
                                        <p:attrNameLst>
                                          <p:attrName>style.visibility</p:attrName>
                                        </p:attrNameLst>
                                      </p:cBhvr>
                                      <p:to>
                                        <p:strVal val="visible"/>
                                      </p:to>
                                    </p:set>
                                    <p:animEffect transition="in" filter="fade">
                                      <p:cBhvr>
                                        <p:cTn id="84" dur="500"/>
                                        <p:tgtEl>
                                          <p:spTgt spid="138"/>
                                        </p:tgtEl>
                                      </p:cBhvr>
                                    </p:animEffect>
                                  </p:childTnLst>
                                </p:cTn>
                              </p:par>
                              <p:par>
                                <p:cTn id="85" presetID="10" presetClass="entr" presetSubtype="0" fill="hold" nodeType="withEffect">
                                  <p:stCondLst>
                                    <p:cond delay="2900"/>
                                  </p:stCondLst>
                                  <p:childTnLst>
                                    <p:set>
                                      <p:cBhvr>
                                        <p:cTn id="86" dur="1" fill="hold">
                                          <p:stCondLst>
                                            <p:cond delay="0"/>
                                          </p:stCondLst>
                                        </p:cTn>
                                        <p:tgtEl>
                                          <p:spTgt spid="141"/>
                                        </p:tgtEl>
                                        <p:attrNameLst>
                                          <p:attrName>style.visibility</p:attrName>
                                        </p:attrNameLst>
                                      </p:cBhvr>
                                      <p:to>
                                        <p:strVal val="visible"/>
                                      </p:to>
                                    </p:set>
                                    <p:animEffect transition="in" filter="fade">
                                      <p:cBhvr>
                                        <p:cTn id="87" dur="500"/>
                                        <p:tgtEl>
                                          <p:spTgt spid="141"/>
                                        </p:tgtEl>
                                      </p:cBhvr>
                                    </p:animEffect>
                                  </p:childTnLst>
                                </p:cTn>
                              </p:par>
                              <p:par>
                                <p:cTn id="88" presetID="10" presetClass="entr" presetSubtype="0" fill="hold" nodeType="withEffect">
                                  <p:stCondLst>
                                    <p:cond delay="3100"/>
                                  </p:stCondLst>
                                  <p:childTnLst>
                                    <p:set>
                                      <p:cBhvr>
                                        <p:cTn id="89" dur="1" fill="hold">
                                          <p:stCondLst>
                                            <p:cond delay="0"/>
                                          </p:stCondLst>
                                        </p:cTn>
                                        <p:tgtEl>
                                          <p:spTgt spid="150"/>
                                        </p:tgtEl>
                                        <p:attrNameLst>
                                          <p:attrName>style.visibility</p:attrName>
                                        </p:attrNameLst>
                                      </p:cBhvr>
                                      <p:to>
                                        <p:strVal val="visible"/>
                                      </p:to>
                                    </p:set>
                                    <p:animEffect transition="in" filter="fade">
                                      <p:cBhvr>
                                        <p:cTn id="90" dur="500"/>
                                        <p:tgtEl>
                                          <p:spTgt spid="150"/>
                                        </p:tgtEl>
                                      </p:cBhvr>
                                    </p:animEffect>
                                  </p:childTnLst>
                                </p:cTn>
                              </p:par>
                              <p:par>
                                <p:cTn id="91" presetID="10" presetClass="entr" presetSubtype="0" fill="hold" nodeType="withEffect">
                                  <p:stCondLst>
                                    <p:cond delay="3300"/>
                                  </p:stCondLst>
                                  <p:childTnLst>
                                    <p:set>
                                      <p:cBhvr>
                                        <p:cTn id="92" dur="1" fill="hold">
                                          <p:stCondLst>
                                            <p:cond delay="0"/>
                                          </p:stCondLst>
                                        </p:cTn>
                                        <p:tgtEl>
                                          <p:spTgt spid="144"/>
                                        </p:tgtEl>
                                        <p:attrNameLst>
                                          <p:attrName>style.visibility</p:attrName>
                                        </p:attrNameLst>
                                      </p:cBhvr>
                                      <p:to>
                                        <p:strVal val="visible"/>
                                      </p:to>
                                    </p:set>
                                    <p:animEffect transition="in" filter="fade">
                                      <p:cBhvr>
                                        <p:cTn id="93" dur="500"/>
                                        <p:tgtEl>
                                          <p:spTgt spid="144"/>
                                        </p:tgtEl>
                                      </p:cBhvr>
                                    </p:animEffect>
                                  </p:childTnLst>
                                </p:cTn>
                              </p:par>
                              <p:par>
                                <p:cTn id="94" presetID="10" presetClass="entr" presetSubtype="0" fill="hold" nodeType="withEffect">
                                  <p:stCondLst>
                                    <p:cond delay="3500"/>
                                  </p:stCondLst>
                                  <p:childTnLst>
                                    <p:set>
                                      <p:cBhvr>
                                        <p:cTn id="95" dur="1" fill="hold">
                                          <p:stCondLst>
                                            <p:cond delay="0"/>
                                          </p:stCondLst>
                                        </p:cTn>
                                        <p:tgtEl>
                                          <p:spTgt spid="156"/>
                                        </p:tgtEl>
                                        <p:attrNameLst>
                                          <p:attrName>style.visibility</p:attrName>
                                        </p:attrNameLst>
                                      </p:cBhvr>
                                      <p:to>
                                        <p:strVal val="visible"/>
                                      </p:to>
                                    </p:set>
                                    <p:animEffect transition="in" filter="fade">
                                      <p:cBhvr>
                                        <p:cTn id="96" dur="500"/>
                                        <p:tgtEl>
                                          <p:spTgt spid="156"/>
                                        </p:tgtEl>
                                      </p:cBhvr>
                                    </p:animEffect>
                                  </p:childTnLst>
                                </p:cTn>
                              </p:par>
                              <p:par>
                                <p:cTn id="97" presetID="10" presetClass="entr" presetSubtype="0" fill="hold" nodeType="withEffect">
                                  <p:stCondLst>
                                    <p:cond delay="3600"/>
                                  </p:stCondLst>
                                  <p:childTnLst>
                                    <p:set>
                                      <p:cBhvr>
                                        <p:cTn id="98" dur="1" fill="hold">
                                          <p:stCondLst>
                                            <p:cond delay="0"/>
                                          </p:stCondLst>
                                        </p:cTn>
                                        <p:tgtEl>
                                          <p:spTgt spid="147"/>
                                        </p:tgtEl>
                                        <p:attrNameLst>
                                          <p:attrName>style.visibility</p:attrName>
                                        </p:attrNameLst>
                                      </p:cBhvr>
                                      <p:to>
                                        <p:strVal val="visible"/>
                                      </p:to>
                                    </p:set>
                                    <p:animEffect transition="in" filter="fade">
                                      <p:cBhvr>
                                        <p:cTn id="99" dur="500"/>
                                        <p:tgtEl>
                                          <p:spTgt spid="147"/>
                                        </p:tgtEl>
                                      </p:cBhvr>
                                    </p:animEffect>
                                  </p:childTnLst>
                                </p:cTn>
                              </p:par>
                              <p:par>
                                <p:cTn id="100" presetID="10" presetClass="entr" presetSubtype="0" fill="hold" nodeType="withEffect">
                                  <p:stCondLst>
                                    <p:cond delay="3800"/>
                                  </p:stCondLst>
                                  <p:childTnLst>
                                    <p:set>
                                      <p:cBhvr>
                                        <p:cTn id="101" dur="1" fill="hold">
                                          <p:stCondLst>
                                            <p:cond delay="0"/>
                                          </p:stCondLst>
                                        </p:cTn>
                                        <p:tgtEl>
                                          <p:spTgt spid="153"/>
                                        </p:tgtEl>
                                        <p:attrNameLst>
                                          <p:attrName>style.visibility</p:attrName>
                                        </p:attrNameLst>
                                      </p:cBhvr>
                                      <p:to>
                                        <p:strVal val="visible"/>
                                      </p:to>
                                    </p:set>
                                    <p:animEffect transition="in" filter="fade">
                                      <p:cBhvr>
                                        <p:cTn id="102" dur="500"/>
                                        <p:tgtEl>
                                          <p:spTgt spid="153"/>
                                        </p:tgtEl>
                                      </p:cBhvr>
                                    </p:animEffect>
                                  </p:childTnLst>
                                </p:cTn>
                              </p:par>
                              <p:par>
                                <p:cTn id="103" presetID="10" presetClass="entr" presetSubtype="0" fill="hold" nodeType="withEffect">
                                  <p:stCondLst>
                                    <p:cond delay="4200"/>
                                  </p:stCondLst>
                                  <p:childTnLst>
                                    <p:set>
                                      <p:cBhvr>
                                        <p:cTn id="104" dur="1" fill="hold">
                                          <p:stCondLst>
                                            <p:cond delay="0"/>
                                          </p:stCondLst>
                                        </p:cTn>
                                        <p:tgtEl>
                                          <p:spTgt spid="174"/>
                                        </p:tgtEl>
                                        <p:attrNameLst>
                                          <p:attrName>style.visibility</p:attrName>
                                        </p:attrNameLst>
                                      </p:cBhvr>
                                      <p:to>
                                        <p:strVal val="visible"/>
                                      </p:to>
                                    </p:set>
                                    <p:animEffect transition="in" filter="fade">
                                      <p:cBhvr>
                                        <p:cTn id="105" dur="500"/>
                                        <p:tgtEl>
                                          <p:spTgt spid="174"/>
                                        </p:tgtEl>
                                      </p:cBhvr>
                                    </p:animEffect>
                                  </p:childTnLst>
                                </p:cTn>
                              </p:par>
                              <p:par>
                                <p:cTn id="106" presetID="10" presetClass="entr" presetSubtype="0" fill="hold" nodeType="withEffect">
                                  <p:stCondLst>
                                    <p:cond delay="4400"/>
                                  </p:stCondLst>
                                  <p:childTnLst>
                                    <p:set>
                                      <p:cBhvr>
                                        <p:cTn id="107" dur="1" fill="hold">
                                          <p:stCondLst>
                                            <p:cond delay="0"/>
                                          </p:stCondLst>
                                        </p:cTn>
                                        <p:tgtEl>
                                          <p:spTgt spid="159"/>
                                        </p:tgtEl>
                                        <p:attrNameLst>
                                          <p:attrName>style.visibility</p:attrName>
                                        </p:attrNameLst>
                                      </p:cBhvr>
                                      <p:to>
                                        <p:strVal val="visible"/>
                                      </p:to>
                                    </p:set>
                                    <p:animEffect transition="in" filter="fade">
                                      <p:cBhvr>
                                        <p:cTn id="108" dur="500"/>
                                        <p:tgtEl>
                                          <p:spTgt spid="159"/>
                                        </p:tgtEl>
                                      </p:cBhvr>
                                    </p:animEffect>
                                  </p:childTnLst>
                                </p:cTn>
                              </p:par>
                              <p:par>
                                <p:cTn id="109" presetID="10" presetClass="entr" presetSubtype="0" fill="hold" nodeType="withEffect">
                                  <p:stCondLst>
                                    <p:cond delay="4700"/>
                                  </p:stCondLst>
                                  <p:childTnLst>
                                    <p:set>
                                      <p:cBhvr>
                                        <p:cTn id="110" dur="1" fill="hold">
                                          <p:stCondLst>
                                            <p:cond delay="0"/>
                                          </p:stCondLst>
                                        </p:cTn>
                                        <p:tgtEl>
                                          <p:spTgt spid="171"/>
                                        </p:tgtEl>
                                        <p:attrNameLst>
                                          <p:attrName>style.visibility</p:attrName>
                                        </p:attrNameLst>
                                      </p:cBhvr>
                                      <p:to>
                                        <p:strVal val="visible"/>
                                      </p:to>
                                    </p:set>
                                    <p:animEffect transition="in" filter="fade">
                                      <p:cBhvr>
                                        <p:cTn id="111" dur="500"/>
                                        <p:tgtEl>
                                          <p:spTgt spid="171"/>
                                        </p:tgtEl>
                                      </p:cBhvr>
                                    </p:animEffect>
                                  </p:childTnLst>
                                </p:cTn>
                              </p:par>
                              <p:par>
                                <p:cTn id="112" presetID="10" presetClass="entr" presetSubtype="0" fill="hold" nodeType="withEffect">
                                  <p:stCondLst>
                                    <p:cond delay="5000"/>
                                  </p:stCondLst>
                                  <p:childTnLst>
                                    <p:set>
                                      <p:cBhvr>
                                        <p:cTn id="113" dur="1" fill="hold">
                                          <p:stCondLst>
                                            <p:cond delay="0"/>
                                          </p:stCondLst>
                                        </p:cTn>
                                        <p:tgtEl>
                                          <p:spTgt spid="165"/>
                                        </p:tgtEl>
                                        <p:attrNameLst>
                                          <p:attrName>style.visibility</p:attrName>
                                        </p:attrNameLst>
                                      </p:cBhvr>
                                      <p:to>
                                        <p:strVal val="visible"/>
                                      </p:to>
                                    </p:set>
                                    <p:animEffect transition="in" filter="fade">
                                      <p:cBhvr>
                                        <p:cTn id="114" dur="500"/>
                                        <p:tgtEl>
                                          <p:spTgt spid="165"/>
                                        </p:tgtEl>
                                      </p:cBhvr>
                                    </p:animEffect>
                                  </p:childTnLst>
                                </p:cTn>
                              </p:par>
                              <p:par>
                                <p:cTn id="115" presetID="10" presetClass="entr" presetSubtype="0" fill="hold" nodeType="withEffect">
                                  <p:stCondLst>
                                    <p:cond delay="5200"/>
                                  </p:stCondLst>
                                  <p:childTnLst>
                                    <p:set>
                                      <p:cBhvr>
                                        <p:cTn id="116" dur="1" fill="hold">
                                          <p:stCondLst>
                                            <p:cond delay="0"/>
                                          </p:stCondLst>
                                        </p:cTn>
                                        <p:tgtEl>
                                          <p:spTgt spid="168"/>
                                        </p:tgtEl>
                                        <p:attrNameLst>
                                          <p:attrName>style.visibility</p:attrName>
                                        </p:attrNameLst>
                                      </p:cBhvr>
                                      <p:to>
                                        <p:strVal val="visible"/>
                                      </p:to>
                                    </p:set>
                                    <p:animEffect transition="in" filter="fade">
                                      <p:cBhvr>
                                        <p:cTn id="117" dur="500"/>
                                        <p:tgtEl>
                                          <p:spTgt spid="168"/>
                                        </p:tgtEl>
                                      </p:cBhvr>
                                    </p:animEffect>
                                  </p:childTnLst>
                                </p:cTn>
                              </p:par>
                              <p:par>
                                <p:cTn id="118" presetID="10" presetClass="entr" presetSubtype="0" fill="hold" nodeType="withEffect">
                                  <p:stCondLst>
                                    <p:cond delay="5500"/>
                                  </p:stCondLst>
                                  <p:childTnLst>
                                    <p:set>
                                      <p:cBhvr>
                                        <p:cTn id="119" dur="1" fill="hold">
                                          <p:stCondLst>
                                            <p:cond delay="0"/>
                                          </p:stCondLst>
                                        </p:cTn>
                                        <p:tgtEl>
                                          <p:spTgt spid="162"/>
                                        </p:tgtEl>
                                        <p:attrNameLst>
                                          <p:attrName>style.visibility</p:attrName>
                                        </p:attrNameLst>
                                      </p:cBhvr>
                                      <p:to>
                                        <p:strVal val="visible"/>
                                      </p:to>
                                    </p:set>
                                    <p:animEffect transition="in" filter="fade">
                                      <p:cBhvr>
                                        <p:cTn id="120" dur="500"/>
                                        <p:tgtEl>
                                          <p:spTgt spid="162"/>
                                        </p:tgtEl>
                                      </p:cBhvr>
                                    </p:animEffect>
                                  </p:childTnLst>
                                </p:cTn>
                              </p:par>
                              <p:par>
                                <p:cTn id="121" presetID="53" presetClass="entr" presetSubtype="16" fill="hold" grpId="0" nodeType="withEffect">
                                  <p:stCondLst>
                                    <p:cond delay="9000"/>
                                  </p:stCondLst>
                                  <p:childTnLst>
                                    <p:set>
                                      <p:cBhvr>
                                        <p:cTn id="122" dur="1" fill="hold">
                                          <p:stCondLst>
                                            <p:cond delay="0"/>
                                          </p:stCondLst>
                                        </p:cTn>
                                        <p:tgtEl>
                                          <p:spTgt spid="183"/>
                                        </p:tgtEl>
                                        <p:attrNameLst>
                                          <p:attrName>style.visibility</p:attrName>
                                        </p:attrNameLst>
                                      </p:cBhvr>
                                      <p:to>
                                        <p:strVal val="visible"/>
                                      </p:to>
                                    </p:set>
                                    <p:anim calcmode="lin" valueType="num">
                                      <p:cBhvr>
                                        <p:cTn id="123" dur="500" fill="hold"/>
                                        <p:tgtEl>
                                          <p:spTgt spid="183"/>
                                        </p:tgtEl>
                                        <p:attrNameLst>
                                          <p:attrName>ppt_w</p:attrName>
                                        </p:attrNameLst>
                                      </p:cBhvr>
                                      <p:tavLst>
                                        <p:tav tm="0">
                                          <p:val>
                                            <p:fltVal val="0"/>
                                          </p:val>
                                        </p:tav>
                                        <p:tav tm="100000">
                                          <p:val>
                                            <p:strVal val="#ppt_w"/>
                                          </p:val>
                                        </p:tav>
                                      </p:tavLst>
                                    </p:anim>
                                    <p:anim calcmode="lin" valueType="num">
                                      <p:cBhvr>
                                        <p:cTn id="124" dur="500" fill="hold"/>
                                        <p:tgtEl>
                                          <p:spTgt spid="183"/>
                                        </p:tgtEl>
                                        <p:attrNameLst>
                                          <p:attrName>ppt_h</p:attrName>
                                        </p:attrNameLst>
                                      </p:cBhvr>
                                      <p:tavLst>
                                        <p:tav tm="0">
                                          <p:val>
                                            <p:fltVal val="0"/>
                                          </p:val>
                                        </p:tav>
                                        <p:tav tm="100000">
                                          <p:val>
                                            <p:strVal val="#ppt_h"/>
                                          </p:val>
                                        </p:tav>
                                      </p:tavLst>
                                    </p:anim>
                                    <p:animEffect transition="in" filter="fade">
                                      <p:cBhvr>
                                        <p:cTn id="125" dur="500"/>
                                        <p:tgtEl>
                                          <p:spTgt spid="183"/>
                                        </p:tgtEl>
                                      </p:cBhvr>
                                    </p:animEffect>
                                  </p:childTnLst>
                                </p:cTn>
                              </p:par>
                              <p:par>
                                <p:cTn id="126" presetID="53" presetClass="entr" presetSubtype="16" fill="hold" nodeType="withEffect">
                                  <p:stCondLst>
                                    <p:cond delay="0"/>
                                  </p:stCondLst>
                                  <p:childTnLst>
                                    <p:set>
                                      <p:cBhvr>
                                        <p:cTn id="127" dur="1" fill="hold">
                                          <p:stCondLst>
                                            <p:cond delay="0"/>
                                          </p:stCondLst>
                                        </p:cTn>
                                        <p:tgtEl>
                                          <p:spTgt spid="178"/>
                                        </p:tgtEl>
                                        <p:attrNameLst>
                                          <p:attrName>style.visibility</p:attrName>
                                        </p:attrNameLst>
                                      </p:cBhvr>
                                      <p:to>
                                        <p:strVal val="visible"/>
                                      </p:to>
                                    </p:set>
                                    <p:anim calcmode="lin" valueType="num">
                                      <p:cBhvr>
                                        <p:cTn id="128" dur="500" fill="hold"/>
                                        <p:tgtEl>
                                          <p:spTgt spid="178"/>
                                        </p:tgtEl>
                                        <p:attrNameLst>
                                          <p:attrName>ppt_w</p:attrName>
                                        </p:attrNameLst>
                                      </p:cBhvr>
                                      <p:tavLst>
                                        <p:tav tm="0">
                                          <p:val>
                                            <p:fltVal val="0"/>
                                          </p:val>
                                        </p:tav>
                                        <p:tav tm="100000">
                                          <p:val>
                                            <p:strVal val="#ppt_w"/>
                                          </p:val>
                                        </p:tav>
                                      </p:tavLst>
                                    </p:anim>
                                    <p:anim calcmode="lin" valueType="num">
                                      <p:cBhvr>
                                        <p:cTn id="129" dur="500" fill="hold"/>
                                        <p:tgtEl>
                                          <p:spTgt spid="178"/>
                                        </p:tgtEl>
                                        <p:attrNameLst>
                                          <p:attrName>ppt_h</p:attrName>
                                        </p:attrNameLst>
                                      </p:cBhvr>
                                      <p:tavLst>
                                        <p:tav tm="0">
                                          <p:val>
                                            <p:fltVal val="0"/>
                                          </p:val>
                                        </p:tav>
                                        <p:tav tm="100000">
                                          <p:val>
                                            <p:strVal val="#ppt_h"/>
                                          </p:val>
                                        </p:tav>
                                      </p:tavLst>
                                    </p:anim>
                                    <p:animEffect transition="in" filter="fade">
                                      <p:cBhvr>
                                        <p:cTn id="130" dur="500"/>
                                        <p:tgtEl>
                                          <p:spTgt spid="178"/>
                                        </p:tgtEl>
                                      </p:cBhvr>
                                    </p:animEffect>
                                  </p:childTnLst>
                                </p:cTn>
                              </p:par>
                              <p:par>
                                <p:cTn id="131" presetID="53" presetClass="entr" presetSubtype="16" fill="hold" grpId="0" nodeType="withEffect">
                                  <p:stCondLst>
                                    <p:cond delay="250"/>
                                  </p:stCondLst>
                                  <p:childTnLst>
                                    <p:set>
                                      <p:cBhvr>
                                        <p:cTn id="132" dur="1" fill="hold">
                                          <p:stCondLst>
                                            <p:cond delay="0"/>
                                          </p:stCondLst>
                                        </p:cTn>
                                        <p:tgtEl>
                                          <p:spTgt spid="182"/>
                                        </p:tgtEl>
                                        <p:attrNameLst>
                                          <p:attrName>style.visibility</p:attrName>
                                        </p:attrNameLst>
                                      </p:cBhvr>
                                      <p:to>
                                        <p:strVal val="visible"/>
                                      </p:to>
                                    </p:set>
                                    <p:anim calcmode="lin" valueType="num">
                                      <p:cBhvr>
                                        <p:cTn id="133" dur="500" fill="hold"/>
                                        <p:tgtEl>
                                          <p:spTgt spid="182"/>
                                        </p:tgtEl>
                                        <p:attrNameLst>
                                          <p:attrName>ppt_w</p:attrName>
                                        </p:attrNameLst>
                                      </p:cBhvr>
                                      <p:tavLst>
                                        <p:tav tm="0">
                                          <p:val>
                                            <p:fltVal val="0"/>
                                          </p:val>
                                        </p:tav>
                                        <p:tav tm="100000">
                                          <p:val>
                                            <p:strVal val="#ppt_w"/>
                                          </p:val>
                                        </p:tav>
                                      </p:tavLst>
                                    </p:anim>
                                    <p:anim calcmode="lin" valueType="num">
                                      <p:cBhvr>
                                        <p:cTn id="134" dur="500" fill="hold"/>
                                        <p:tgtEl>
                                          <p:spTgt spid="182"/>
                                        </p:tgtEl>
                                        <p:attrNameLst>
                                          <p:attrName>ppt_h</p:attrName>
                                        </p:attrNameLst>
                                      </p:cBhvr>
                                      <p:tavLst>
                                        <p:tav tm="0">
                                          <p:val>
                                            <p:fltVal val="0"/>
                                          </p:val>
                                        </p:tav>
                                        <p:tav tm="100000">
                                          <p:val>
                                            <p:strVal val="#ppt_h"/>
                                          </p:val>
                                        </p:tav>
                                      </p:tavLst>
                                    </p:anim>
                                    <p:animEffect transition="in" filter="fade">
                                      <p:cBhvr>
                                        <p:cTn id="135" dur="500"/>
                                        <p:tgtEl>
                                          <p:spTgt spid="182"/>
                                        </p:tgtEl>
                                      </p:cBhvr>
                                    </p:animEffect>
                                  </p:childTnLst>
                                </p:cTn>
                              </p:par>
                              <p:par>
                                <p:cTn id="136" presetID="53" presetClass="entr" presetSubtype="16" fill="hold" grpId="0" nodeType="withEffect">
                                  <p:stCondLst>
                                    <p:cond delay="500"/>
                                  </p:stCondLst>
                                  <p:childTnLst>
                                    <p:set>
                                      <p:cBhvr>
                                        <p:cTn id="137" dur="1" fill="hold">
                                          <p:stCondLst>
                                            <p:cond delay="0"/>
                                          </p:stCondLst>
                                        </p:cTn>
                                        <p:tgtEl>
                                          <p:spTgt spid="184"/>
                                        </p:tgtEl>
                                        <p:attrNameLst>
                                          <p:attrName>style.visibility</p:attrName>
                                        </p:attrNameLst>
                                      </p:cBhvr>
                                      <p:to>
                                        <p:strVal val="visible"/>
                                      </p:to>
                                    </p:set>
                                    <p:anim calcmode="lin" valueType="num">
                                      <p:cBhvr>
                                        <p:cTn id="138" dur="500" fill="hold"/>
                                        <p:tgtEl>
                                          <p:spTgt spid="184"/>
                                        </p:tgtEl>
                                        <p:attrNameLst>
                                          <p:attrName>ppt_w</p:attrName>
                                        </p:attrNameLst>
                                      </p:cBhvr>
                                      <p:tavLst>
                                        <p:tav tm="0">
                                          <p:val>
                                            <p:fltVal val="0"/>
                                          </p:val>
                                        </p:tav>
                                        <p:tav tm="100000">
                                          <p:val>
                                            <p:strVal val="#ppt_w"/>
                                          </p:val>
                                        </p:tav>
                                      </p:tavLst>
                                    </p:anim>
                                    <p:anim calcmode="lin" valueType="num">
                                      <p:cBhvr>
                                        <p:cTn id="139" dur="500" fill="hold"/>
                                        <p:tgtEl>
                                          <p:spTgt spid="184"/>
                                        </p:tgtEl>
                                        <p:attrNameLst>
                                          <p:attrName>ppt_h</p:attrName>
                                        </p:attrNameLst>
                                      </p:cBhvr>
                                      <p:tavLst>
                                        <p:tav tm="0">
                                          <p:val>
                                            <p:fltVal val="0"/>
                                          </p:val>
                                        </p:tav>
                                        <p:tav tm="100000">
                                          <p:val>
                                            <p:strVal val="#ppt_h"/>
                                          </p:val>
                                        </p:tav>
                                      </p:tavLst>
                                    </p:anim>
                                    <p:animEffect transition="in" filter="fade">
                                      <p:cBhvr>
                                        <p:cTn id="140" dur="500"/>
                                        <p:tgtEl>
                                          <p:spTgt spid="184"/>
                                        </p:tgtEl>
                                      </p:cBhvr>
                                    </p:animEffect>
                                  </p:childTnLst>
                                </p:cTn>
                              </p:par>
                              <p:par>
                                <p:cTn id="141" presetID="8" presetClass="emph" presetSubtype="0" fill="hold" grpId="1" nodeType="withEffect">
                                  <p:stCondLst>
                                    <p:cond delay="500"/>
                                  </p:stCondLst>
                                  <p:childTnLst>
                                    <p:animRot by="21600000">
                                      <p:cBhvr>
                                        <p:cTn id="142" dur="10000" fill="hold"/>
                                        <p:tgtEl>
                                          <p:spTgt spid="184"/>
                                        </p:tgtEl>
                                        <p:attrNameLst>
                                          <p:attrName>r</p:attrName>
                                        </p:attrNameLst>
                                      </p:cBhvr>
                                    </p:animRot>
                                  </p:childTnLst>
                                </p:cTn>
                              </p:par>
                              <p:par>
                                <p:cTn id="143" presetID="10" presetClass="entr" presetSubtype="0" fill="hold" grpId="0" nodeType="withEffect">
                                  <p:stCondLst>
                                    <p:cond delay="750"/>
                                  </p:stCondLst>
                                  <p:childTnLst>
                                    <p:set>
                                      <p:cBhvr>
                                        <p:cTn id="144" dur="1" fill="hold">
                                          <p:stCondLst>
                                            <p:cond delay="0"/>
                                          </p:stCondLst>
                                        </p:cTn>
                                        <p:tgtEl>
                                          <p:spTgt spid="177"/>
                                        </p:tgtEl>
                                        <p:attrNameLst>
                                          <p:attrName>style.visibility</p:attrName>
                                        </p:attrNameLst>
                                      </p:cBhvr>
                                      <p:to>
                                        <p:strVal val="visible"/>
                                      </p:to>
                                    </p:set>
                                    <p:animEffect transition="in" filter="fade">
                                      <p:cBhvr>
                                        <p:cTn id="145" dur="500"/>
                                        <p:tgtEl>
                                          <p:spTgt spid="177"/>
                                        </p:tgtEl>
                                      </p:cBhvr>
                                    </p:animEffect>
                                  </p:childTnLst>
                                </p:cTn>
                              </p:par>
                              <p:par>
                                <p:cTn id="146" presetID="10" presetClass="entr" presetSubtype="0" fill="hold" grpId="0" nodeType="withEffect">
                                  <p:stCondLst>
                                    <p:cond delay="1000"/>
                                  </p:stCondLst>
                                  <p:childTnLst>
                                    <p:set>
                                      <p:cBhvr>
                                        <p:cTn id="147" dur="1" fill="hold">
                                          <p:stCondLst>
                                            <p:cond delay="0"/>
                                          </p:stCondLst>
                                        </p:cTn>
                                        <p:tgtEl>
                                          <p:spTgt spid="223"/>
                                        </p:tgtEl>
                                        <p:attrNameLst>
                                          <p:attrName>style.visibility</p:attrName>
                                        </p:attrNameLst>
                                      </p:cBhvr>
                                      <p:to>
                                        <p:strVal val="visible"/>
                                      </p:to>
                                    </p:set>
                                    <p:animEffect transition="in" filter="fade">
                                      <p:cBhvr>
                                        <p:cTn id="148" dur="500"/>
                                        <p:tgtEl>
                                          <p:spTgt spid="223"/>
                                        </p:tgtEl>
                                      </p:cBhvr>
                                    </p:animEffect>
                                  </p:childTnLst>
                                </p:cTn>
                              </p:par>
                              <p:par>
                                <p:cTn id="149" presetID="8" presetClass="emph" presetSubtype="0" fill="hold" grpId="1" nodeType="withEffect">
                                  <p:stCondLst>
                                    <p:cond delay="1000"/>
                                  </p:stCondLst>
                                  <p:childTnLst>
                                    <p:animRot by="-21600000">
                                      <p:cBhvr>
                                        <p:cTn id="150" dur="10000" fill="hold"/>
                                        <p:tgtEl>
                                          <p:spTgt spid="223"/>
                                        </p:tgtEl>
                                        <p:attrNameLst>
                                          <p:attrName>r</p:attrName>
                                        </p:attrNameLst>
                                      </p:cBhvr>
                                    </p:animRot>
                                  </p:childTnLst>
                                </p:cTn>
                              </p:par>
                              <p:par>
                                <p:cTn id="151" presetID="10" presetClass="entr" presetSubtype="0" fill="hold" grpId="0" nodeType="withEffect">
                                  <p:stCondLst>
                                    <p:cond delay="2000"/>
                                  </p:stCondLst>
                                  <p:childTnLst>
                                    <p:set>
                                      <p:cBhvr>
                                        <p:cTn id="152" dur="1" fill="hold">
                                          <p:stCondLst>
                                            <p:cond delay="0"/>
                                          </p:stCondLst>
                                        </p:cTn>
                                        <p:tgtEl>
                                          <p:spTgt spid="222"/>
                                        </p:tgtEl>
                                        <p:attrNameLst>
                                          <p:attrName>style.visibility</p:attrName>
                                        </p:attrNameLst>
                                      </p:cBhvr>
                                      <p:to>
                                        <p:strVal val="visible"/>
                                      </p:to>
                                    </p:set>
                                    <p:animEffect transition="in" filter="fade">
                                      <p:cBhvr>
                                        <p:cTn id="153" dur="500"/>
                                        <p:tgtEl>
                                          <p:spTgt spid="222"/>
                                        </p:tgtEl>
                                      </p:cBhvr>
                                    </p:animEffect>
                                  </p:childTnLst>
                                </p:cTn>
                              </p:par>
                              <p:par>
                                <p:cTn id="154" presetID="10" presetClass="entr" presetSubtype="0" fill="hold" nodeType="withEffect">
                                  <p:stCondLst>
                                    <p:cond delay="1500"/>
                                  </p:stCondLst>
                                  <p:childTnLst>
                                    <p:set>
                                      <p:cBhvr>
                                        <p:cTn id="155" dur="1" fill="hold">
                                          <p:stCondLst>
                                            <p:cond delay="0"/>
                                          </p:stCondLst>
                                        </p:cTn>
                                        <p:tgtEl>
                                          <p:spTgt spid="185"/>
                                        </p:tgtEl>
                                        <p:attrNameLst>
                                          <p:attrName>style.visibility</p:attrName>
                                        </p:attrNameLst>
                                      </p:cBhvr>
                                      <p:to>
                                        <p:strVal val="visible"/>
                                      </p:to>
                                    </p:set>
                                    <p:animEffect transition="in" filter="fade">
                                      <p:cBhvr>
                                        <p:cTn id="156" dur="1000"/>
                                        <p:tgtEl>
                                          <p:spTgt spid="185"/>
                                        </p:tgtEl>
                                      </p:cBhvr>
                                    </p:animEffect>
                                  </p:childTnLst>
                                </p:cTn>
                              </p:par>
                              <p:par>
                                <p:cTn id="157" presetID="10" presetClass="entr" presetSubtype="0" fill="hold" nodeType="withEffect">
                                  <p:stCondLst>
                                    <p:cond delay="2250"/>
                                  </p:stCondLst>
                                  <p:childTnLst>
                                    <p:set>
                                      <p:cBhvr>
                                        <p:cTn id="158" dur="1" fill="hold">
                                          <p:stCondLst>
                                            <p:cond delay="0"/>
                                          </p:stCondLst>
                                        </p:cTn>
                                        <p:tgtEl>
                                          <p:spTgt spid="224"/>
                                        </p:tgtEl>
                                        <p:attrNameLst>
                                          <p:attrName>style.visibility</p:attrName>
                                        </p:attrNameLst>
                                      </p:cBhvr>
                                      <p:to>
                                        <p:strVal val="visible"/>
                                      </p:to>
                                    </p:set>
                                    <p:animEffect transition="in" filter="fade">
                                      <p:cBhvr>
                                        <p:cTn id="159" dur="500"/>
                                        <p:tgtEl>
                                          <p:spTgt spid="224"/>
                                        </p:tgtEl>
                                      </p:cBhvr>
                                    </p:animEffect>
                                  </p:childTnLst>
                                </p:cTn>
                              </p:par>
                              <p:par>
                                <p:cTn id="160" presetID="10" presetClass="entr" presetSubtype="0" fill="hold" nodeType="withEffect">
                                  <p:stCondLst>
                                    <p:cond delay="2250"/>
                                  </p:stCondLst>
                                  <p:childTnLst>
                                    <p:set>
                                      <p:cBhvr>
                                        <p:cTn id="161" dur="1" fill="hold">
                                          <p:stCondLst>
                                            <p:cond delay="0"/>
                                          </p:stCondLst>
                                        </p:cTn>
                                        <p:tgtEl>
                                          <p:spTgt spid="233"/>
                                        </p:tgtEl>
                                        <p:attrNameLst>
                                          <p:attrName>style.visibility</p:attrName>
                                        </p:attrNameLst>
                                      </p:cBhvr>
                                      <p:to>
                                        <p:strVal val="visible"/>
                                      </p:to>
                                    </p:set>
                                    <p:animEffect transition="in" filter="fade">
                                      <p:cBhvr>
                                        <p:cTn id="162" dur="500"/>
                                        <p:tgtEl>
                                          <p:spTgt spid="233"/>
                                        </p:tgtEl>
                                      </p:cBhvr>
                                    </p:animEffect>
                                  </p:childTnLst>
                                </p:cTn>
                              </p:par>
                              <p:par>
                                <p:cTn id="163" presetID="10" presetClass="entr" presetSubtype="0" fill="hold" nodeType="withEffect">
                                  <p:stCondLst>
                                    <p:cond delay="2500"/>
                                  </p:stCondLst>
                                  <p:childTnLst>
                                    <p:set>
                                      <p:cBhvr>
                                        <p:cTn id="164" dur="1" fill="hold">
                                          <p:stCondLst>
                                            <p:cond delay="0"/>
                                          </p:stCondLst>
                                        </p:cTn>
                                        <p:tgtEl>
                                          <p:spTgt spid="227"/>
                                        </p:tgtEl>
                                        <p:attrNameLst>
                                          <p:attrName>style.visibility</p:attrName>
                                        </p:attrNameLst>
                                      </p:cBhvr>
                                      <p:to>
                                        <p:strVal val="visible"/>
                                      </p:to>
                                    </p:set>
                                    <p:animEffect transition="in" filter="fade">
                                      <p:cBhvr>
                                        <p:cTn id="165" dur="500"/>
                                        <p:tgtEl>
                                          <p:spTgt spid="227"/>
                                        </p:tgtEl>
                                      </p:cBhvr>
                                    </p:animEffect>
                                  </p:childTnLst>
                                </p:cTn>
                              </p:par>
                              <p:par>
                                <p:cTn id="166" presetID="10" presetClass="entr" presetSubtype="0" fill="hold" nodeType="withEffect">
                                  <p:stCondLst>
                                    <p:cond delay="2500"/>
                                  </p:stCondLst>
                                  <p:childTnLst>
                                    <p:set>
                                      <p:cBhvr>
                                        <p:cTn id="167" dur="1" fill="hold">
                                          <p:stCondLst>
                                            <p:cond delay="0"/>
                                          </p:stCondLst>
                                        </p:cTn>
                                        <p:tgtEl>
                                          <p:spTgt spid="236"/>
                                        </p:tgtEl>
                                        <p:attrNameLst>
                                          <p:attrName>style.visibility</p:attrName>
                                        </p:attrNameLst>
                                      </p:cBhvr>
                                      <p:to>
                                        <p:strVal val="visible"/>
                                      </p:to>
                                    </p:set>
                                    <p:animEffect transition="in" filter="fade">
                                      <p:cBhvr>
                                        <p:cTn id="168" dur="500"/>
                                        <p:tgtEl>
                                          <p:spTgt spid="236"/>
                                        </p:tgtEl>
                                      </p:cBhvr>
                                    </p:animEffect>
                                  </p:childTnLst>
                                </p:cTn>
                              </p:par>
                              <p:par>
                                <p:cTn id="169" presetID="10" presetClass="entr" presetSubtype="0" fill="hold" nodeType="withEffect">
                                  <p:stCondLst>
                                    <p:cond delay="2750"/>
                                  </p:stCondLst>
                                  <p:childTnLst>
                                    <p:set>
                                      <p:cBhvr>
                                        <p:cTn id="170" dur="1" fill="hold">
                                          <p:stCondLst>
                                            <p:cond delay="0"/>
                                          </p:stCondLst>
                                        </p:cTn>
                                        <p:tgtEl>
                                          <p:spTgt spid="230"/>
                                        </p:tgtEl>
                                        <p:attrNameLst>
                                          <p:attrName>style.visibility</p:attrName>
                                        </p:attrNameLst>
                                      </p:cBhvr>
                                      <p:to>
                                        <p:strVal val="visible"/>
                                      </p:to>
                                    </p:set>
                                    <p:animEffect transition="in" filter="fade">
                                      <p:cBhvr>
                                        <p:cTn id="171" dur="500"/>
                                        <p:tgtEl>
                                          <p:spTgt spid="230"/>
                                        </p:tgtEl>
                                      </p:cBhvr>
                                    </p:animEffect>
                                  </p:childTnLst>
                                </p:cTn>
                              </p:par>
                              <p:par>
                                <p:cTn id="172" presetID="10" presetClass="entr" presetSubtype="0" fill="hold" nodeType="withEffect">
                                  <p:stCondLst>
                                    <p:cond delay="2750"/>
                                  </p:stCondLst>
                                  <p:childTnLst>
                                    <p:set>
                                      <p:cBhvr>
                                        <p:cTn id="173" dur="1" fill="hold">
                                          <p:stCondLst>
                                            <p:cond delay="0"/>
                                          </p:stCondLst>
                                        </p:cTn>
                                        <p:tgtEl>
                                          <p:spTgt spid="239"/>
                                        </p:tgtEl>
                                        <p:attrNameLst>
                                          <p:attrName>style.visibility</p:attrName>
                                        </p:attrNameLst>
                                      </p:cBhvr>
                                      <p:to>
                                        <p:strVal val="visible"/>
                                      </p:to>
                                    </p:set>
                                    <p:animEffect transition="in" filter="fade">
                                      <p:cBhvr>
                                        <p:cTn id="174" dur="500"/>
                                        <p:tgtEl>
                                          <p:spTgt spid="239"/>
                                        </p:tgtEl>
                                      </p:cBhvr>
                                    </p:animEffect>
                                  </p:childTnLst>
                                </p:cTn>
                              </p:par>
                              <p:par>
                                <p:cTn id="175" presetID="10" presetClass="entr" presetSubtype="0" fill="hold" nodeType="withEffect">
                                  <p:stCondLst>
                                    <p:cond delay="2900"/>
                                  </p:stCondLst>
                                  <p:childTnLst>
                                    <p:set>
                                      <p:cBhvr>
                                        <p:cTn id="176" dur="1" fill="hold">
                                          <p:stCondLst>
                                            <p:cond delay="0"/>
                                          </p:stCondLst>
                                        </p:cTn>
                                        <p:tgtEl>
                                          <p:spTgt spid="242"/>
                                        </p:tgtEl>
                                        <p:attrNameLst>
                                          <p:attrName>style.visibility</p:attrName>
                                        </p:attrNameLst>
                                      </p:cBhvr>
                                      <p:to>
                                        <p:strVal val="visible"/>
                                      </p:to>
                                    </p:set>
                                    <p:animEffect transition="in" filter="fade">
                                      <p:cBhvr>
                                        <p:cTn id="177" dur="500"/>
                                        <p:tgtEl>
                                          <p:spTgt spid="242"/>
                                        </p:tgtEl>
                                      </p:cBhvr>
                                    </p:animEffect>
                                  </p:childTnLst>
                                </p:cTn>
                              </p:par>
                              <p:par>
                                <p:cTn id="178" presetID="10" presetClass="entr" presetSubtype="0" fill="hold" nodeType="withEffect">
                                  <p:stCondLst>
                                    <p:cond delay="3100"/>
                                  </p:stCondLst>
                                  <p:childTnLst>
                                    <p:set>
                                      <p:cBhvr>
                                        <p:cTn id="179" dur="1" fill="hold">
                                          <p:stCondLst>
                                            <p:cond delay="0"/>
                                          </p:stCondLst>
                                        </p:cTn>
                                        <p:tgtEl>
                                          <p:spTgt spid="251"/>
                                        </p:tgtEl>
                                        <p:attrNameLst>
                                          <p:attrName>style.visibility</p:attrName>
                                        </p:attrNameLst>
                                      </p:cBhvr>
                                      <p:to>
                                        <p:strVal val="visible"/>
                                      </p:to>
                                    </p:set>
                                    <p:animEffect transition="in" filter="fade">
                                      <p:cBhvr>
                                        <p:cTn id="180" dur="500"/>
                                        <p:tgtEl>
                                          <p:spTgt spid="251"/>
                                        </p:tgtEl>
                                      </p:cBhvr>
                                    </p:animEffect>
                                  </p:childTnLst>
                                </p:cTn>
                              </p:par>
                              <p:par>
                                <p:cTn id="181" presetID="10" presetClass="entr" presetSubtype="0" fill="hold" nodeType="withEffect">
                                  <p:stCondLst>
                                    <p:cond delay="3300"/>
                                  </p:stCondLst>
                                  <p:childTnLst>
                                    <p:set>
                                      <p:cBhvr>
                                        <p:cTn id="182" dur="1" fill="hold">
                                          <p:stCondLst>
                                            <p:cond delay="0"/>
                                          </p:stCondLst>
                                        </p:cTn>
                                        <p:tgtEl>
                                          <p:spTgt spid="245"/>
                                        </p:tgtEl>
                                        <p:attrNameLst>
                                          <p:attrName>style.visibility</p:attrName>
                                        </p:attrNameLst>
                                      </p:cBhvr>
                                      <p:to>
                                        <p:strVal val="visible"/>
                                      </p:to>
                                    </p:set>
                                    <p:animEffect transition="in" filter="fade">
                                      <p:cBhvr>
                                        <p:cTn id="183" dur="500"/>
                                        <p:tgtEl>
                                          <p:spTgt spid="245"/>
                                        </p:tgtEl>
                                      </p:cBhvr>
                                    </p:animEffect>
                                  </p:childTnLst>
                                </p:cTn>
                              </p:par>
                              <p:par>
                                <p:cTn id="184" presetID="10" presetClass="entr" presetSubtype="0" fill="hold" nodeType="withEffect">
                                  <p:stCondLst>
                                    <p:cond delay="3500"/>
                                  </p:stCondLst>
                                  <p:childTnLst>
                                    <p:set>
                                      <p:cBhvr>
                                        <p:cTn id="185" dur="1" fill="hold">
                                          <p:stCondLst>
                                            <p:cond delay="0"/>
                                          </p:stCondLst>
                                        </p:cTn>
                                        <p:tgtEl>
                                          <p:spTgt spid="257"/>
                                        </p:tgtEl>
                                        <p:attrNameLst>
                                          <p:attrName>style.visibility</p:attrName>
                                        </p:attrNameLst>
                                      </p:cBhvr>
                                      <p:to>
                                        <p:strVal val="visible"/>
                                      </p:to>
                                    </p:set>
                                    <p:animEffect transition="in" filter="fade">
                                      <p:cBhvr>
                                        <p:cTn id="186" dur="500"/>
                                        <p:tgtEl>
                                          <p:spTgt spid="257"/>
                                        </p:tgtEl>
                                      </p:cBhvr>
                                    </p:animEffect>
                                  </p:childTnLst>
                                </p:cTn>
                              </p:par>
                              <p:par>
                                <p:cTn id="187" presetID="10" presetClass="entr" presetSubtype="0" fill="hold" nodeType="withEffect">
                                  <p:stCondLst>
                                    <p:cond delay="3600"/>
                                  </p:stCondLst>
                                  <p:childTnLst>
                                    <p:set>
                                      <p:cBhvr>
                                        <p:cTn id="188" dur="1" fill="hold">
                                          <p:stCondLst>
                                            <p:cond delay="0"/>
                                          </p:stCondLst>
                                        </p:cTn>
                                        <p:tgtEl>
                                          <p:spTgt spid="248"/>
                                        </p:tgtEl>
                                        <p:attrNameLst>
                                          <p:attrName>style.visibility</p:attrName>
                                        </p:attrNameLst>
                                      </p:cBhvr>
                                      <p:to>
                                        <p:strVal val="visible"/>
                                      </p:to>
                                    </p:set>
                                    <p:animEffect transition="in" filter="fade">
                                      <p:cBhvr>
                                        <p:cTn id="189" dur="500"/>
                                        <p:tgtEl>
                                          <p:spTgt spid="248"/>
                                        </p:tgtEl>
                                      </p:cBhvr>
                                    </p:animEffect>
                                  </p:childTnLst>
                                </p:cTn>
                              </p:par>
                              <p:par>
                                <p:cTn id="190" presetID="10" presetClass="entr" presetSubtype="0" fill="hold" nodeType="withEffect">
                                  <p:stCondLst>
                                    <p:cond delay="3800"/>
                                  </p:stCondLst>
                                  <p:childTnLst>
                                    <p:set>
                                      <p:cBhvr>
                                        <p:cTn id="191" dur="1" fill="hold">
                                          <p:stCondLst>
                                            <p:cond delay="0"/>
                                          </p:stCondLst>
                                        </p:cTn>
                                        <p:tgtEl>
                                          <p:spTgt spid="254"/>
                                        </p:tgtEl>
                                        <p:attrNameLst>
                                          <p:attrName>style.visibility</p:attrName>
                                        </p:attrNameLst>
                                      </p:cBhvr>
                                      <p:to>
                                        <p:strVal val="visible"/>
                                      </p:to>
                                    </p:set>
                                    <p:animEffect transition="in" filter="fade">
                                      <p:cBhvr>
                                        <p:cTn id="192" dur="500"/>
                                        <p:tgtEl>
                                          <p:spTgt spid="254"/>
                                        </p:tgtEl>
                                      </p:cBhvr>
                                    </p:animEffect>
                                  </p:childTnLst>
                                </p:cTn>
                              </p:par>
                              <p:par>
                                <p:cTn id="193" presetID="10" presetClass="entr" presetSubtype="0" fill="hold" nodeType="withEffect">
                                  <p:stCondLst>
                                    <p:cond delay="4200"/>
                                  </p:stCondLst>
                                  <p:childTnLst>
                                    <p:set>
                                      <p:cBhvr>
                                        <p:cTn id="194" dur="1" fill="hold">
                                          <p:stCondLst>
                                            <p:cond delay="0"/>
                                          </p:stCondLst>
                                        </p:cTn>
                                        <p:tgtEl>
                                          <p:spTgt spid="275"/>
                                        </p:tgtEl>
                                        <p:attrNameLst>
                                          <p:attrName>style.visibility</p:attrName>
                                        </p:attrNameLst>
                                      </p:cBhvr>
                                      <p:to>
                                        <p:strVal val="visible"/>
                                      </p:to>
                                    </p:set>
                                    <p:animEffect transition="in" filter="fade">
                                      <p:cBhvr>
                                        <p:cTn id="195" dur="500"/>
                                        <p:tgtEl>
                                          <p:spTgt spid="275"/>
                                        </p:tgtEl>
                                      </p:cBhvr>
                                    </p:animEffect>
                                  </p:childTnLst>
                                </p:cTn>
                              </p:par>
                              <p:par>
                                <p:cTn id="196" presetID="10" presetClass="entr" presetSubtype="0" fill="hold" nodeType="withEffect">
                                  <p:stCondLst>
                                    <p:cond delay="4400"/>
                                  </p:stCondLst>
                                  <p:childTnLst>
                                    <p:set>
                                      <p:cBhvr>
                                        <p:cTn id="197" dur="1" fill="hold">
                                          <p:stCondLst>
                                            <p:cond delay="0"/>
                                          </p:stCondLst>
                                        </p:cTn>
                                        <p:tgtEl>
                                          <p:spTgt spid="260"/>
                                        </p:tgtEl>
                                        <p:attrNameLst>
                                          <p:attrName>style.visibility</p:attrName>
                                        </p:attrNameLst>
                                      </p:cBhvr>
                                      <p:to>
                                        <p:strVal val="visible"/>
                                      </p:to>
                                    </p:set>
                                    <p:animEffect transition="in" filter="fade">
                                      <p:cBhvr>
                                        <p:cTn id="198" dur="500"/>
                                        <p:tgtEl>
                                          <p:spTgt spid="260"/>
                                        </p:tgtEl>
                                      </p:cBhvr>
                                    </p:animEffect>
                                  </p:childTnLst>
                                </p:cTn>
                              </p:par>
                              <p:par>
                                <p:cTn id="199" presetID="10" presetClass="entr" presetSubtype="0" fill="hold" nodeType="withEffect">
                                  <p:stCondLst>
                                    <p:cond delay="4700"/>
                                  </p:stCondLst>
                                  <p:childTnLst>
                                    <p:set>
                                      <p:cBhvr>
                                        <p:cTn id="200" dur="1" fill="hold">
                                          <p:stCondLst>
                                            <p:cond delay="0"/>
                                          </p:stCondLst>
                                        </p:cTn>
                                        <p:tgtEl>
                                          <p:spTgt spid="272"/>
                                        </p:tgtEl>
                                        <p:attrNameLst>
                                          <p:attrName>style.visibility</p:attrName>
                                        </p:attrNameLst>
                                      </p:cBhvr>
                                      <p:to>
                                        <p:strVal val="visible"/>
                                      </p:to>
                                    </p:set>
                                    <p:animEffect transition="in" filter="fade">
                                      <p:cBhvr>
                                        <p:cTn id="201" dur="500"/>
                                        <p:tgtEl>
                                          <p:spTgt spid="272"/>
                                        </p:tgtEl>
                                      </p:cBhvr>
                                    </p:animEffect>
                                  </p:childTnLst>
                                </p:cTn>
                              </p:par>
                              <p:par>
                                <p:cTn id="202" presetID="10" presetClass="entr" presetSubtype="0" fill="hold" nodeType="withEffect">
                                  <p:stCondLst>
                                    <p:cond delay="5000"/>
                                  </p:stCondLst>
                                  <p:childTnLst>
                                    <p:set>
                                      <p:cBhvr>
                                        <p:cTn id="203" dur="1" fill="hold">
                                          <p:stCondLst>
                                            <p:cond delay="0"/>
                                          </p:stCondLst>
                                        </p:cTn>
                                        <p:tgtEl>
                                          <p:spTgt spid="266"/>
                                        </p:tgtEl>
                                        <p:attrNameLst>
                                          <p:attrName>style.visibility</p:attrName>
                                        </p:attrNameLst>
                                      </p:cBhvr>
                                      <p:to>
                                        <p:strVal val="visible"/>
                                      </p:to>
                                    </p:set>
                                    <p:animEffect transition="in" filter="fade">
                                      <p:cBhvr>
                                        <p:cTn id="204" dur="500"/>
                                        <p:tgtEl>
                                          <p:spTgt spid="266"/>
                                        </p:tgtEl>
                                      </p:cBhvr>
                                    </p:animEffect>
                                  </p:childTnLst>
                                </p:cTn>
                              </p:par>
                              <p:par>
                                <p:cTn id="205" presetID="10" presetClass="entr" presetSubtype="0" fill="hold" nodeType="withEffect">
                                  <p:stCondLst>
                                    <p:cond delay="5200"/>
                                  </p:stCondLst>
                                  <p:childTnLst>
                                    <p:set>
                                      <p:cBhvr>
                                        <p:cTn id="206" dur="1" fill="hold">
                                          <p:stCondLst>
                                            <p:cond delay="0"/>
                                          </p:stCondLst>
                                        </p:cTn>
                                        <p:tgtEl>
                                          <p:spTgt spid="269"/>
                                        </p:tgtEl>
                                        <p:attrNameLst>
                                          <p:attrName>style.visibility</p:attrName>
                                        </p:attrNameLst>
                                      </p:cBhvr>
                                      <p:to>
                                        <p:strVal val="visible"/>
                                      </p:to>
                                    </p:set>
                                    <p:animEffect transition="in" filter="fade">
                                      <p:cBhvr>
                                        <p:cTn id="207" dur="500"/>
                                        <p:tgtEl>
                                          <p:spTgt spid="269"/>
                                        </p:tgtEl>
                                      </p:cBhvr>
                                    </p:animEffect>
                                  </p:childTnLst>
                                </p:cTn>
                              </p:par>
                              <p:par>
                                <p:cTn id="208" presetID="10" presetClass="entr" presetSubtype="0" fill="hold" nodeType="withEffect">
                                  <p:stCondLst>
                                    <p:cond delay="5500"/>
                                  </p:stCondLst>
                                  <p:childTnLst>
                                    <p:set>
                                      <p:cBhvr>
                                        <p:cTn id="209" dur="1" fill="hold">
                                          <p:stCondLst>
                                            <p:cond delay="0"/>
                                          </p:stCondLst>
                                        </p:cTn>
                                        <p:tgtEl>
                                          <p:spTgt spid="263"/>
                                        </p:tgtEl>
                                        <p:attrNameLst>
                                          <p:attrName>style.visibility</p:attrName>
                                        </p:attrNameLst>
                                      </p:cBhvr>
                                      <p:to>
                                        <p:strVal val="visible"/>
                                      </p:to>
                                    </p:set>
                                    <p:animEffect transition="in" filter="fade">
                                      <p:cBhvr>
                                        <p:cTn id="210" dur="500"/>
                                        <p:tgtEl>
                                          <p:spTgt spid="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76" grpId="0" animBg="1"/>
      <p:bldP spid="81" grpId="0" animBg="1"/>
      <p:bldP spid="82" grpId="0" animBg="1"/>
      <p:bldP spid="83" grpId="0" animBg="1"/>
      <p:bldP spid="83" grpId="1" animBg="1"/>
      <p:bldP spid="121" grpId="0" animBg="1"/>
      <p:bldP spid="122" grpId="0" animBg="1"/>
      <p:bldP spid="122" grpId="1" animBg="1"/>
      <p:bldP spid="177" grpId="0" animBg="1"/>
      <p:bldP spid="182" grpId="0" animBg="1"/>
      <p:bldP spid="183" grpId="0" animBg="1"/>
      <p:bldP spid="184" grpId="0" animBg="1"/>
      <p:bldP spid="184" grpId="1" animBg="1"/>
      <p:bldP spid="222" grpId="0" animBg="1"/>
      <p:bldP spid="223" grpId="0" animBg="1"/>
      <p:bldP spid="223" grpId="1"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colorTemperature colorTemp="9375"/>
                    </a14:imgEffect>
                    <a14:imgEffect>
                      <a14:saturation sat="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92" name="矩形 13"/>
          <p:cNvSpPr>
            <a:spLocks noChangeArrowheads="1"/>
          </p:cNvSpPr>
          <p:nvPr/>
        </p:nvSpPr>
        <p:spPr bwMode="auto">
          <a:xfrm>
            <a:off x="-11901" y="-29082"/>
            <a:ext cx="12211050" cy="6858000"/>
          </a:xfrm>
          <a:prstGeom prst="rect">
            <a:avLst/>
          </a:prstGeom>
          <a:solidFill>
            <a:srgbClr val="333300">
              <a:alpha val="64706"/>
            </a:srgbClr>
          </a:solidFill>
          <a:ln>
            <a:noFill/>
          </a:ln>
          <a:extLst/>
        </p:spPr>
        <p:txBody>
          <a:bodyPr anchor="ctr"/>
          <a:lstStyle/>
          <a:p>
            <a:pPr algn="ctr" fontAlgn="base">
              <a:spcBef>
                <a:spcPct val="0"/>
              </a:spcBef>
              <a:spcAft>
                <a:spcPct val="0"/>
              </a:spcAft>
              <a:buFont typeface="Arial" charset="0"/>
              <a:buNone/>
            </a:pPr>
            <a:endParaRPr lang="zh-CN" altLang="zh-CN">
              <a:solidFill>
                <a:srgbClr val="FFFFFF"/>
              </a:solidFill>
              <a:latin typeface="宋体" pitchFamily="2" charset="-122"/>
              <a:sym typeface="宋体" pitchFamily="2" charset="-122"/>
            </a:endParaRPr>
          </a:p>
        </p:txBody>
      </p:sp>
      <p:sp>
        <p:nvSpPr>
          <p:cNvPr id="179" name="同心圆 178"/>
          <p:cNvSpPr/>
          <p:nvPr/>
        </p:nvSpPr>
        <p:spPr>
          <a:xfrm>
            <a:off x="896526" y="1315453"/>
            <a:ext cx="3886200" cy="3886200"/>
          </a:xfrm>
          <a:prstGeom prst="donut">
            <a:avLst>
              <a:gd name="adj" fmla="val 5416"/>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 name="组合 1"/>
          <p:cNvGrpSpPr/>
          <p:nvPr/>
        </p:nvGrpSpPr>
        <p:grpSpPr>
          <a:xfrm>
            <a:off x="1225932" y="1644066"/>
            <a:ext cx="3257550" cy="3257550"/>
            <a:chOff x="1327530" y="1600524"/>
            <a:chExt cx="3257550" cy="3257550"/>
          </a:xfrm>
        </p:grpSpPr>
        <p:sp>
          <p:nvSpPr>
            <p:cNvPr id="180" name="Block Arc 8 copy"/>
            <p:cNvSpPr/>
            <p:nvPr/>
          </p:nvSpPr>
          <p:spPr>
            <a:xfrm rot="7903881">
              <a:off x="1327530" y="1600524"/>
              <a:ext cx="3257550" cy="3257550"/>
            </a:xfrm>
            <a:prstGeom prst="blockArc">
              <a:avLst>
                <a:gd name="adj1" fmla="val 13744868"/>
                <a:gd name="adj2" fmla="val 17193738"/>
                <a:gd name="adj3" fmla="val 28061"/>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181" name="空心弧 180"/>
            <p:cNvSpPr/>
            <p:nvPr/>
          </p:nvSpPr>
          <p:spPr>
            <a:xfrm rot="632088">
              <a:off x="1327530" y="1600524"/>
              <a:ext cx="3257550" cy="3257550"/>
            </a:xfrm>
            <a:prstGeom prst="blockArc">
              <a:avLst>
                <a:gd name="adj1" fmla="val 13744868"/>
                <a:gd name="adj2" fmla="val 17193738"/>
                <a:gd name="adj3" fmla="val 28061"/>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2" name="Block Arc 8 copy"/>
            <p:cNvSpPr/>
            <p:nvPr/>
          </p:nvSpPr>
          <p:spPr>
            <a:xfrm rot="15203938">
              <a:off x="1327530" y="1600524"/>
              <a:ext cx="3257550" cy="3257550"/>
            </a:xfrm>
            <a:prstGeom prst="blockArc">
              <a:avLst>
                <a:gd name="adj1" fmla="val 13744868"/>
                <a:gd name="adj2" fmla="val 17193738"/>
                <a:gd name="adj3" fmla="val 28061"/>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sp>
        <p:nvSpPr>
          <p:cNvPr id="183" name="椭圆 182"/>
          <p:cNvSpPr/>
          <p:nvPr/>
        </p:nvSpPr>
        <p:spPr>
          <a:xfrm>
            <a:off x="1941446" y="2431946"/>
            <a:ext cx="1826726" cy="1826726"/>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 name="任意多边形 183"/>
          <p:cNvSpPr/>
          <p:nvPr/>
        </p:nvSpPr>
        <p:spPr>
          <a:xfrm>
            <a:off x="2017645" y="2560133"/>
            <a:ext cx="1622340" cy="1622340"/>
          </a:xfrm>
          <a:custGeom>
            <a:avLst/>
            <a:gdLst>
              <a:gd name="connsiteX0" fmla="*/ 604838 w 1209676"/>
              <a:gd name="connsiteY0" fmla="*/ 171451 h 1209676"/>
              <a:gd name="connsiteX1" fmla="*/ 171451 w 1209676"/>
              <a:gd name="connsiteY1" fmla="*/ 604838 h 1209676"/>
              <a:gd name="connsiteX2" fmla="*/ 604838 w 1209676"/>
              <a:gd name="connsiteY2" fmla="*/ 1038225 h 1209676"/>
              <a:gd name="connsiteX3" fmla="*/ 1038225 w 1209676"/>
              <a:gd name="connsiteY3" fmla="*/ 604838 h 1209676"/>
              <a:gd name="connsiteX4" fmla="*/ 604838 w 1209676"/>
              <a:gd name="connsiteY4" fmla="*/ 171451 h 1209676"/>
              <a:gd name="connsiteX5" fmla="*/ 604838 w 1209676"/>
              <a:gd name="connsiteY5" fmla="*/ 0 h 1209676"/>
              <a:gd name="connsiteX6" fmla="*/ 1209676 w 1209676"/>
              <a:gd name="connsiteY6" fmla="*/ 604838 h 1209676"/>
              <a:gd name="connsiteX7" fmla="*/ 604838 w 1209676"/>
              <a:gd name="connsiteY7" fmla="*/ 1209676 h 1209676"/>
              <a:gd name="connsiteX8" fmla="*/ 0 w 1209676"/>
              <a:gd name="connsiteY8" fmla="*/ 604838 h 1209676"/>
              <a:gd name="connsiteX9" fmla="*/ 604838 w 1209676"/>
              <a:gd name="connsiteY9" fmla="*/ 0 h 1209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9676" h="1209676">
                <a:moveTo>
                  <a:pt x="604838" y="171451"/>
                </a:moveTo>
                <a:cubicBezTo>
                  <a:pt x="365485" y="171451"/>
                  <a:pt x="171451" y="365485"/>
                  <a:pt x="171451" y="604838"/>
                </a:cubicBezTo>
                <a:cubicBezTo>
                  <a:pt x="171451" y="844191"/>
                  <a:pt x="365485" y="1038225"/>
                  <a:pt x="604838" y="1038225"/>
                </a:cubicBezTo>
                <a:cubicBezTo>
                  <a:pt x="844191" y="1038225"/>
                  <a:pt x="1038225" y="844191"/>
                  <a:pt x="1038225" y="604838"/>
                </a:cubicBezTo>
                <a:cubicBezTo>
                  <a:pt x="1038225" y="365485"/>
                  <a:pt x="844191" y="171451"/>
                  <a:pt x="604838" y="171451"/>
                </a:cubicBezTo>
                <a:close/>
                <a:moveTo>
                  <a:pt x="604838" y="0"/>
                </a:moveTo>
                <a:cubicBezTo>
                  <a:pt x="938881" y="0"/>
                  <a:pt x="1209676" y="270795"/>
                  <a:pt x="1209676" y="604838"/>
                </a:cubicBezTo>
                <a:cubicBezTo>
                  <a:pt x="1209676" y="938881"/>
                  <a:pt x="938881" y="1209676"/>
                  <a:pt x="604838" y="1209676"/>
                </a:cubicBezTo>
                <a:cubicBezTo>
                  <a:pt x="270795" y="1209676"/>
                  <a:pt x="0" y="938881"/>
                  <a:pt x="0" y="604838"/>
                </a:cubicBezTo>
                <a:cubicBezTo>
                  <a:pt x="0" y="270795"/>
                  <a:pt x="270795" y="0"/>
                  <a:pt x="604838" y="0"/>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椭圆 185"/>
          <p:cNvSpPr/>
          <p:nvPr/>
        </p:nvSpPr>
        <p:spPr>
          <a:xfrm>
            <a:off x="1173544" y="1591678"/>
            <a:ext cx="3362326" cy="3362326"/>
          </a:xfrm>
          <a:prstGeom prst="ellipse">
            <a:avLst/>
          </a:prstGeom>
          <a:noFill/>
          <a:ln>
            <a:solidFill>
              <a:schemeClr val="bg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7" name="组合 186"/>
          <p:cNvGrpSpPr/>
          <p:nvPr/>
        </p:nvGrpSpPr>
        <p:grpSpPr>
          <a:xfrm>
            <a:off x="948119" y="1366254"/>
            <a:ext cx="3813175" cy="3813175"/>
            <a:chOff x="4204493" y="2223408"/>
            <a:chExt cx="3813175" cy="3813175"/>
          </a:xfrm>
        </p:grpSpPr>
        <p:cxnSp>
          <p:nvCxnSpPr>
            <p:cNvPr id="188" name="直接连接符 187"/>
            <p:cNvCxnSpPr/>
            <p:nvPr/>
          </p:nvCxnSpPr>
          <p:spPr>
            <a:xfrm rot="16200000">
              <a:off x="4333081" y="4001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89" name="直接连接符 188"/>
            <p:cNvCxnSpPr/>
            <p:nvPr/>
          </p:nvCxnSpPr>
          <p:spPr>
            <a:xfrm rot="16800000">
              <a:off x="4360093" y="369266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rot="17400000">
              <a:off x="4440307" y="3393296"/>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rot="18000000">
              <a:off x="4571288" y="3112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rot="18600000">
              <a:off x="4749054" y="285853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3" name="直接连接符 192"/>
            <p:cNvCxnSpPr/>
            <p:nvPr/>
          </p:nvCxnSpPr>
          <p:spPr>
            <a:xfrm rot="19200000">
              <a:off x="4968204" y="2639381"/>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4" name="直接连接符 193"/>
            <p:cNvCxnSpPr/>
            <p:nvPr/>
          </p:nvCxnSpPr>
          <p:spPr>
            <a:xfrm rot="19800000">
              <a:off x="5222081" y="246161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nvCxnSpPr>
          <p:spPr>
            <a:xfrm rot="20400000">
              <a:off x="5502969" y="233063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rot="21000000">
              <a:off x="5802335" y="2250420"/>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p:nvPr/>
          </p:nvCxnSpPr>
          <p:spPr>
            <a:xfrm>
              <a:off x="6111081" y="2223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rot="600000">
              <a:off x="6419827" y="2250420"/>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p:nvPr/>
          </p:nvCxnSpPr>
          <p:spPr>
            <a:xfrm rot="1200000">
              <a:off x="6719193" y="233063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0" name="直接连接符 199"/>
            <p:cNvCxnSpPr/>
            <p:nvPr/>
          </p:nvCxnSpPr>
          <p:spPr>
            <a:xfrm rot="1800000">
              <a:off x="7000081" y="246161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1" name="直接连接符 200"/>
            <p:cNvCxnSpPr/>
            <p:nvPr/>
          </p:nvCxnSpPr>
          <p:spPr>
            <a:xfrm rot="2400000">
              <a:off x="7253957" y="2639381"/>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rot="3000000">
              <a:off x="7473108" y="285853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rot="3600000">
              <a:off x="7650874" y="3112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rot="4200000">
              <a:off x="7781854" y="3393296"/>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5" name="直接连接符 204"/>
            <p:cNvCxnSpPr/>
            <p:nvPr/>
          </p:nvCxnSpPr>
          <p:spPr>
            <a:xfrm rot="4800000">
              <a:off x="7862069" y="369266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rot="5400000">
              <a:off x="7889081" y="4001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rot="6000000">
              <a:off x="7862069" y="4310154"/>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8" name="直接连接符 207"/>
            <p:cNvCxnSpPr/>
            <p:nvPr/>
          </p:nvCxnSpPr>
          <p:spPr>
            <a:xfrm rot="6600000">
              <a:off x="7781854" y="4609520"/>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09" name="直接连接符 208"/>
            <p:cNvCxnSpPr/>
            <p:nvPr/>
          </p:nvCxnSpPr>
          <p:spPr>
            <a:xfrm rot="7200000">
              <a:off x="7650874" y="4890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0" name="直接连接符 209"/>
            <p:cNvCxnSpPr/>
            <p:nvPr/>
          </p:nvCxnSpPr>
          <p:spPr>
            <a:xfrm rot="7800000">
              <a:off x="7473108" y="514428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rot="8400000">
              <a:off x="7253957" y="536343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2" name="直接连接符 211"/>
            <p:cNvCxnSpPr/>
            <p:nvPr/>
          </p:nvCxnSpPr>
          <p:spPr>
            <a:xfrm rot="9000000">
              <a:off x="7000081" y="5541201"/>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3" name="直接连接符 212"/>
            <p:cNvCxnSpPr/>
            <p:nvPr/>
          </p:nvCxnSpPr>
          <p:spPr>
            <a:xfrm rot="9600000">
              <a:off x="6719193" y="567218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4" name="直接连接符 213"/>
            <p:cNvCxnSpPr/>
            <p:nvPr/>
          </p:nvCxnSpPr>
          <p:spPr>
            <a:xfrm rot="10200000">
              <a:off x="6419827" y="5752396"/>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5" name="直接连接符 214"/>
            <p:cNvCxnSpPr/>
            <p:nvPr/>
          </p:nvCxnSpPr>
          <p:spPr>
            <a:xfrm rot="10800000">
              <a:off x="6111081" y="5779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6" name="直接连接符 215"/>
            <p:cNvCxnSpPr/>
            <p:nvPr/>
          </p:nvCxnSpPr>
          <p:spPr>
            <a:xfrm rot="11400000">
              <a:off x="5802335" y="5752396"/>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7" name="直接连接符 216"/>
            <p:cNvCxnSpPr/>
            <p:nvPr/>
          </p:nvCxnSpPr>
          <p:spPr>
            <a:xfrm rot="12000000">
              <a:off x="5502969" y="5672182"/>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8" name="直接连接符 217"/>
            <p:cNvCxnSpPr/>
            <p:nvPr/>
          </p:nvCxnSpPr>
          <p:spPr>
            <a:xfrm rot="12600000">
              <a:off x="5222081" y="5541201"/>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19" name="直接连接符 218"/>
            <p:cNvCxnSpPr/>
            <p:nvPr/>
          </p:nvCxnSpPr>
          <p:spPr>
            <a:xfrm rot="13200000">
              <a:off x="4968204" y="536343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0" name="直接连接符 219"/>
            <p:cNvCxnSpPr/>
            <p:nvPr/>
          </p:nvCxnSpPr>
          <p:spPr>
            <a:xfrm rot="13800000">
              <a:off x="4749054" y="5144285"/>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rot="14400000">
              <a:off x="4571288" y="4890408"/>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2" name="直接连接符 221"/>
            <p:cNvCxnSpPr/>
            <p:nvPr/>
          </p:nvCxnSpPr>
          <p:spPr>
            <a:xfrm rot="15000000">
              <a:off x="4440307" y="4609520"/>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rot="15600000">
              <a:off x="4360093" y="4310154"/>
              <a:ext cx="0" cy="257175"/>
            </a:xfrm>
            <a:prstGeom prst="line">
              <a:avLst/>
            </a:prstGeom>
            <a:ln>
              <a:solidFill>
                <a:schemeClr val="bg1">
                  <a:alpha val="80000"/>
                </a:schemeClr>
              </a:solidFill>
              <a:headEnd type="oval"/>
            </a:ln>
          </p:spPr>
          <p:style>
            <a:lnRef idx="1">
              <a:schemeClr val="accent1"/>
            </a:lnRef>
            <a:fillRef idx="0">
              <a:schemeClr val="accent1"/>
            </a:fillRef>
            <a:effectRef idx="0">
              <a:schemeClr val="accent1"/>
            </a:effectRef>
            <a:fontRef idx="minor">
              <a:schemeClr val="tx1"/>
            </a:fontRef>
          </p:style>
        </p:cxnSp>
      </p:grpSp>
      <p:sp>
        <p:nvSpPr>
          <p:cNvPr id="224" name="椭圆 223"/>
          <p:cNvSpPr/>
          <p:nvPr/>
        </p:nvSpPr>
        <p:spPr>
          <a:xfrm>
            <a:off x="794132" y="1213059"/>
            <a:ext cx="4090988" cy="4090988"/>
          </a:xfrm>
          <a:prstGeom prst="ellipse">
            <a:avLst/>
          </a:prstGeom>
          <a:noFill/>
          <a:ln w="38100">
            <a:solidFill>
              <a:schemeClr val="bg1">
                <a:alpha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794132" y="1213059"/>
            <a:ext cx="4090988" cy="4090988"/>
          </a:xfrm>
          <a:prstGeom prst="ellipse">
            <a:avLst/>
          </a:prstGeom>
          <a:noFill/>
          <a:ln w="12700" cmpd="sng">
            <a:solidFill>
              <a:schemeClr val="bg1">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6" name="组合 225"/>
          <p:cNvGrpSpPr/>
          <p:nvPr/>
        </p:nvGrpSpPr>
        <p:grpSpPr>
          <a:xfrm>
            <a:off x="2294118" y="2445489"/>
            <a:ext cx="409142" cy="409142"/>
            <a:chOff x="2814405" y="2119805"/>
            <a:chExt cx="409142" cy="409142"/>
          </a:xfrm>
        </p:grpSpPr>
        <p:sp>
          <p:nvSpPr>
            <p:cNvPr id="227" name="椭圆 22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8" name="椭圆 22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9" name="组合 228"/>
          <p:cNvGrpSpPr/>
          <p:nvPr/>
        </p:nvGrpSpPr>
        <p:grpSpPr>
          <a:xfrm>
            <a:off x="2059168" y="2051789"/>
            <a:ext cx="409142" cy="409142"/>
            <a:chOff x="2814405" y="2119805"/>
            <a:chExt cx="409142" cy="409142"/>
          </a:xfrm>
        </p:grpSpPr>
        <p:sp>
          <p:nvSpPr>
            <p:cNvPr id="230" name="椭圆 229"/>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1" name="椭圆 230"/>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2" name="组合 231"/>
          <p:cNvGrpSpPr/>
          <p:nvPr/>
        </p:nvGrpSpPr>
        <p:grpSpPr>
          <a:xfrm>
            <a:off x="1836918" y="1670789"/>
            <a:ext cx="409142" cy="409142"/>
            <a:chOff x="2814405" y="2119805"/>
            <a:chExt cx="409142" cy="409142"/>
          </a:xfrm>
        </p:grpSpPr>
        <p:sp>
          <p:nvSpPr>
            <p:cNvPr id="233" name="椭圆 23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椭圆 23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5" name="组合 234"/>
          <p:cNvGrpSpPr/>
          <p:nvPr/>
        </p:nvGrpSpPr>
        <p:grpSpPr>
          <a:xfrm rot="3375645">
            <a:off x="2970991" y="2411942"/>
            <a:ext cx="409142" cy="409142"/>
            <a:chOff x="2814405" y="2119805"/>
            <a:chExt cx="409142" cy="409142"/>
          </a:xfrm>
        </p:grpSpPr>
        <p:sp>
          <p:nvSpPr>
            <p:cNvPr id="236" name="椭圆 235"/>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7" name="椭圆 236"/>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8" name="组合 237"/>
          <p:cNvGrpSpPr/>
          <p:nvPr/>
        </p:nvGrpSpPr>
        <p:grpSpPr>
          <a:xfrm rot="3375645">
            <a:off x="3189318" y="2007422"/>
            <a:ext cx="409142" cy="409142"/>
            <a:chOff x="2814405" y="2119805"/>
            <a:chExt cx="409142" cy="409142"/>
          </a:xfrm>
        </p:grpSpPr>
        <p:sp>
          <p:nvSpPr>
            <p:cNvPr id="239" name="椭圆 23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0" name="椭圆 23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1" name="组合 240"/>
          <p:cNvGrpSpPr/>
          <p:nvPr/>
        </p:nvGrpSpPr>
        <p:grpSpPr>
          <a:xfrm rot="3375645">
            <a:off x="3389849" y="1620517"/>
            <a:ext cx="409142" cy="409142"/>
            <a:chOff x="2814405" y="2119805"/>
            <a:chExt cx="409142" cy="409142"/>
          </a:xfrm>
        </p:grpSpPr>
        <p:sp>
          <p:nvSpPr>
            <p:cNvPr id="242" name="椭圆 241"/>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3" name="椭圆 242"/>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4" name="组合 243"/>
          <p:cNvGrpSpPr/>
          <p:nvPr/>
        </p:nvGrpSpPr>
        <p:grpSpPr>
          <a:xfrm rot="3375645">
            <a:off x="3383900" y="3082979"/>
            <a:ext cx="409142" cy="409142"/>
            <a:chOff x="2814405" y="2119805"/>
            <a:chExt cx="409142" cy="409142"/>
          </a:xfrm>
        </p:grpSpPr>
        <p:sp>
          <p:nvSpPr>
            <p:cNvPr id="245" name="椭圆 24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6" name="椭圆 24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7" name="组合 246"/>
          <p:cNvGrpSpPr/>
          <p:nvPr/>
        </p:nvGrpSpPr>
        <p:grpSpPr>
          <a:xfrm rot="3375645">
            <a:off x="3850625" y="3082977"/>
            <a:ext cx="409142" cy="409142"/>
            <a:chOff x="2814405" y="2119805"/>
            <a:chExt cx="409142" cy="409142"/>
          </a:xfrm>
        </p:grpSpPr>
        <p:sp>
          <p:nvSpPr>
            <p:cNvPr id="248" name="椭圆 247"/>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9" name="椭圆 248"/>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0" name="组合 249"/>
          <p:cNvGrpSpPr/>
          <p:nvPr/>
        </p:nvGrpSpPr>
        <p:grpSpPr>
          <a:xfrm rot="3375645">
            <a:off x="4095558" y="3082978"/>
            <a:ext cx="409142" cy="409142"/>
            <a:chOff x="2814405" y="2119805"/>
            <a:chExt cx="409142" cy="409142"/>
          </a:xfrm>
        </p:grpSpPr>
        <p:sp>
          <p:nvSpPr>
            <p:cNvPr id="251" name="椭圆 25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2" name="椭圆 25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3" name="组合 252"/>
          <p:cNvGrpSpPr/>
          <p:nvPr/>
        </p:nvGrpSpPr>
        <p:grpSpPr>
          <a:xfrm rot="3375645">
            <a:off x="3033857" y="3683054"/>
            <a:ext cx="409142" cy="409142"/>
            <a:chOff x="2814405" y="2119805"/>
            <a:chExt cx="409142" cy="409142"/>
          </a:xfrm>
        </p:grpSpPr>
        <p:sp>
          <p:nvSpPr>
            <p:cNvPr id="254" name="椭圆 253"/>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5" name="椭圆 254"/>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6" name="组合 255"/>
          <p:cNvGrpSpPr/>
          <p:nvPr/>
        </p:nvGrpSpPr>
        <p:grpSpPr>
          <a:xfrm rot="3375645">
            <a:off x="3519631" y="4440289"/>
            <a:ext cx="409142" cy="409142"/>
            <a:chOff x="2814405" y="2119805"/>
            <a:chExt cx="409142" cy="409142"/>
          </a:xfrm>
        </p:grpSpPr>
        <p:sp>
          <p:nvSpPr>
            <p:cNvPr id="257" name="椭圆 25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8" name="椭圆 25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9" name="组合 258"/>
          <p:cNvGrpSpPr/>
          <p:nvPr/>
        </p:nvGrpSpPr>
        <p:grpSpPr>
          <a:xfrm rot="3375645">
            <a:off x="3281506" y="4087863"/>
            <a:ext cx="409142" cy="409142"/>
            <a:chOff x="2814405" y="2119805"/>
            <a:chExt cx="409142" cy="409142"/>
          </a:xfrm>
        </p:grpSpPr>
        <p:sp>
          <p:nvSpPr>
            <p:cNvPr id="260" name="椭圆 259"/>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1" name="椭圆 260"/>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2" name="组合 261"/>
          <p:cNvGrpSpPr/>
          <p:nvPr/>
        </p:nvGrpSpPr>
        <p:grpSpPr>
          <a:xfrm rot="3375645">
            <a:off x="2252807" y="3673525"/>
            <a:ext cx="409142" cy="409142"/>
            <a:chOff x="2814405" y="2119805"/>
            <a:chExt cx="409142" cy="409142"/>
          </a:xfrm>
        </p:grpSpPr>
        <p:sp>
          <p:nvSpPr>
            <p:cNvPr id="263" name="椭圆 26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4" name="椭圆 26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5" name="组合 264"/>
          <p:cNvGrpSpPr/>
          <p:nvPr/>
        </p:nvGrpSpPr>
        <p:grpSpPr>
          <a:xfrm rot="3375645">
            <a:off x="1776557" y="4428382"/>
            <a:ext cx="409142" cy="409142"/>
            <a:chOff x="2814405" y="2119805"/>
            <a:chExt cx="409142" cy="409142"/>
          </a:xfrm>
        </p:grpSpPr>
        <p:sp>
          <p:nvSpPr>
            <p:cNvPr id="266" name="椭圆 265"/>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7" name="椭圆 266"/>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8" name="组合 267"/>
          <p:cNvGrpSpPr/>
          <p:nvPr/>
        </p:nvGrpSpPr>
        <p:grpSpPr>
          <a:xfrm rot="3375645">
            <a:off x="2012301" y="4071195"/>
            <a:ext cx="409142" cy="409142"/>
            <a:chOff x="2814405" y="2119805"/>
            <a:chExt cx="409142" cy="409142"/>
          </a:xfrm>
        </p:grpSpPr>
        <p:sp>
          <p:nvSpPr>
            <p:cNvPr id="269" name="椭圆 26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0" name="椭圆 26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1" name="组合 270"/>
          <p:cNvGrpSpPr/>
          <p:nvPr/>
        </p:nvGrpSpPr>
        <p:grpSpPr>
          <a:xfrm rot="3375645">
            <a:off x="1028051" y="3071862"/>
            <a:ext cx="409142" cy="409142"/>
            <a:chOff x="2814405" y="2119805"/>
            <a:chExt cx="409142" cy="409142"/>
          </a:xfrm>
        </p:grpSpPr>
        <p:sp>
          <p:nvSpPr>
            <p:cNvPr id="272" name="椭圆 271"/>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3" name="椭圆 272"/>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4" name="组合 273"/>
          <p:cNvGrpSpPr/>
          <p:nvPr/>
        </p:nvGrpSpPr>
        <p:grpSpPr>
          <a:xfrm rot="3375645">
            <a:off x="1487633" y="3071862"/>
            <a:ext cx="409142" cy="409142"/>
            <a:chOff x="2814405" y="2119805"/>
            <a:chExt cx="409142" cy="409142"/>
          </a:xfrm>
        </p:grpSpPr>
        <p:sp>
          <p:nvSpPr>
            <p:cNvPr id="275" name="椭圆 27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6" name="椭圆 27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7" name="组合 276"/>
          <p:cNvGrpSpPr/>
          <p:nvPr/>
        </p:nvGrpSpPr>
        <p:grpSpPr>
          <a:xfrm rot="3375645">
            <a:off x="1925782" y="3069479"/>
            <a:ext cx="409142" cy="409142"/>
            <a:chOff x="2814405" y="2119805"/>
            <a:chExt cx="409142" cy="409142"/>
          </a:xfrm>
        </p:grpSpPr>
        <p:sp>
          <p:nvSpPr>
            <p:cNvPr id="278" name="椭圆 277"/>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9" name="椭圆 278"/>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TextBox 2"/>
          <p:cNvSpPr txBox="1"/>
          <p:nvPr/>
        </p:nvSpPr>
        <p:spPr>
          <a:xfrm>
            <a:off x="2244959" y="2997405"/>
            <a:ext cx="1210588" cy="707886"/>
          </a:xfrm>
          <a:prstGeom prst="rect">
            <a:avLst/>
          </a:prstGeom>
          <a:noFill/>
        </p:spPr>
        <p:txBody>
          <a:bodyPr wrap="none" rtlCol="0">
            <a:spAutoFit/>
          </a:bodyPr>
          <a:lstStyle/>
          <a:p>
            <a:r>
              <a:rPr lang="zh-CN" altLang="en-US" sz="4000" dirty="0">
                <a:solidFill>
                  <a:schemeClr val="bg1"/>
                </a:solidFill>
                <a:latin typeface="方正综艺简体" panose="03000509000000000000" pitchFamily="65" charset="-122"/>
                <a:ea typeface="方正综艺简体" panose="03000509000000000000" pitchFamily="65" charset="-122"/>
              </a:rPr>
              <a:t>目录</a:t>
            </a:r>
          </a:p>
        </p:txBody>
      </p:sp>
      <p:sp>
        <p:nvSpPr>
          <p:cNvPr id="304" name="文本框 401"/>
          <p:cNvSpPr txBox="1"/>
          <p:nvPr/>
        </p:nvSpPr>
        <p:spPr>
          <a:xfrm>
            <a:off x="7961499" y="465615"/>
            <a:ext cx="1723549" cy="461665"/>
          </a:xfrm>
          <a:prstGeom prst="rect">
            <a:avLst/>
          </a:prstGeom>
          <a:noFill/>
        </p:spPr>
        <p:txBody>
          <a:bodyPr wrap="none" rtlCol="0">
            <a:spAutoFit/>
          </a:bodyPr>
          <a:lstStyle/>
          <a:p>
            <a:r>
              <a:rPr lang="zh-CN" altLang="en-US" sz="2400" dirty="0">
                <a:solidFill>
                  <a:schemeClr val="bg1"/>
                </a:solidFill>
                <a:latin typeface="+mn-ea"/>
                <a:hlinkClick r:id="rId5" action="ppaction://hlinksldjump"/>
              </a:rPr>
              <a:t>背景和意义</a:t>
            </a:r>
            <a:endParaRPr lang="zh-CN" altLang="en-US" sz="2400" dirty="0">
              <a:solidFill>
                <a:schemeClr val="bg1"/>
              </a:solidFill>
              <a:latin typeface="+mn-ea"/>
            </a:endParaRPr>
          </a:p>
        </p:txBody>
      </p:sp>
      <p:grpSp>
        <p:nvGrpSpPr>
          <p:cNvPr id="4" name="组合 3"/>
          <p:cNvGrpSpPr/>
          <p:nvPr/>
        </p:nvGrpSpPr>
        <p:grpSpPr>
          <a:xfrm>
            <a:off x="5102923" y="261626"/>
            <a:ext cx="944977" cy="944977"/>
            <a:chOff x="510973" y="-1257678"/>
            <a:chExt cx="944977" cy="944977"/>
          </a:xfrm>
        </p:grpSpPr>
        <p:sp>
          <p:nvSpPr>
            <p:cNvPr id="297" name="任意多边形 296"/>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2" name="椭圆 301"/>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3" name="组合 302"/>
            <p:cNvGrpSpPr/>
            <p:nvPr/>
          </p:nvGrpSpPr>
          <p:grpSpPr>
            <a:xfrm>
              <a:off x="618888" y="-1136870"/>
              <a:ext cx="729148" cy="729148"/>
              <a:chOff x="813435" y="4187372"/>
              <a:chExt cx="1292678" cy="1292678"/>
            </a:xfrm>
            <a:noFill/>
          </p:grpSpPr>
          <p:sp>
            <p:nvSpPr>
              <p:cNvPr id="307" name="圆角矩形 306"/>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8" name="圆角矩形 307"/>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9" name="圆角矩形 308"/>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0" name="圆角矩形 309"/>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1" name="圆角矩形 310"/>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圆角矩形 311"/>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圆角矩形 312"/>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圆角矩形 313"/>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5" name="圆角矩形 314"/>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6" name="圆角矩形 315"/>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7" name="圆角矩形 316"/>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圆角矩形 317"/>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9" name="圆角矩形 318"/>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0" name="圆角矩形 319"/>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1" name="圆角矩形 320"/>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2" name="圆角矩形 321"/>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3" name="圆角矩形 322"/>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4" name="圆角矩形 323"/>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5" name="圆角矩形 324"/>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6" name="圆角矩形 325"/>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7" name="圆角矩形 326"/>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8" name="圆角矩形 327"/>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9" name="圆角矩形 328"/>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0" name="圆角矩形 329"/>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6" name="文本框 538"/>
            <p:cNvSpPr txBox="1"/>
            <p:nvPr/>
          </p:nvSpPr>
          <p:spPr>
            <a:xfrm>
              <a:off x="804617" y="-1092032"/>
              <a:ext cx="338554"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1</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sp>
        <p:nvSpPr>
          <p:cNvPr id="332" name="燕尾形 331"/>
          <p:cNvSpPr/>
          <p:nvPr/>
        </p:nvSpPr>
        <p:spPr>
          <a:xfrm>
            <a:off x="6200078" y="533990"/>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33" name="燕尾形 332"/>
          <p:cNvSpPr/>
          <p:nvPr/>
        </p:nvSpPr>
        <p:spPr>
          <a:xfrm>
            <a:off x="6445966" y="519133"/>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34" name="燕尾形 333"/>
          <p:cNvSpPr/>
          <p:nvPr/>
        </p:nvSpPr>
        <p:spPr>
          <a:xfrm>
            <a:off x="6925060" y="533990"/>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35" name="燕尾形 334"/>
          <p:cNvSpPr/>
          <p:nvPr/>
        </p:nvSpPr>
        <p:spPr>
          <a:xfrm>
            <a:off x="6674395" y="536519"/>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36" name="燕尾形 335"/>
          <p:cNvSpPr/>
          <p:nvPr/>
        </p:nvSpPr>
        <p:spPr>
          <a:xfrm>
            <a:off x="7170949" y="519133"/>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grpSp>
        <p:nvGrpSpPr>
          <p:cNvPr id="473" name="组合 472"/>
          <p:cNvGrpSpPr/>
          <p:nvPr/>
        </p:nvGrpSpPr>
        <p:grpSpPr>
          <a:xfrm>
            <a:off x="5656990" y="1309341"/>
            <a:ext cx="944977" cy="944977"/>
            <a:chOff x="510973" y="-1257678"/>
            <a:chExt cx="944977" cy="944977"/>
          </a:xfrm>
        </p:grpSpPr>
        <p:sp>
          <p:nvSpPr>
            <p:cNvPr id="474" name="任意多边形 473"/>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椭圆 474"/>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6" name="组合 475"/>
            <p:cNvGrpSpPr/>
            <p:nvPr/>
          </p:nvGrpSpPr>
          <p:grpSpPr>
            <a:xfrm>
              <a:off x="618888" y="-1136870"/>
              <a:ext cx="729148" cy="729148"/>
              <a:chOff x="813435" y="4187372"/>
              <a:chExt cx="1292678" cy="1292678"/>
            </a:xfrm>
            <a:noFill/>
          </p:grpSpPr>
          <p:sp>
            <p:nvSpPr>
              <p:cNvPr id="478" name="圆角矩形 477"/>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圆角矩形 478"/>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圆角矩形 479"/>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圆角矩形 480"/>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圆角矩形 481"/>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圆角矩形 482"/>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圆角矩形 483"/>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圆角矩形 484"/>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圆角矩形 485"/>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圆角矩形 486"/>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圆角矩形 487"/>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圆角矩形 488"/>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圆角矩形 489"/>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圆角矩形 490"/>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圆角矩形 491"/>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圆角矩形 492"/>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圆角矩形 493"/>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圆角矩形 494"/>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圆角矩形 495"/>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圆角矩形 496"/>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圆角矩形 497"/>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圆角矩形 498"/>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圆角矩形 499"/>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圆角矩形 500"/>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7" name="文本框 538"/>
            <p:cNvSpPr txBox="1"/>
            <p:nvPr/>
          </p:nvSpPr>
          <p:spPr>
            <a:xfrm>
              <a:off x="804617" y="-1092032"/>
              <a:ext cx="415498"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2</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666" name="组合 665"/>
          <p:cNvGrpSpPr/>
          <p:nvPr/>
        </p:nvGrpSpPr>
        <p:grpSpPr>
          <a:xfrm>
            <a:off x="5923900" y="2435311"/>
            <a:ext cx="944977" cy="944977"/>
            <a:chOff x="510973" y="-1257678"/>
            <a:chExt cx="944977" cy="944977"/>
          </a:xfrm>
        </p:grpSpPr>
        <p:sp>
          <p:nvSpPr>
            <p:cNvPr id="667" name="任意多边形 666"/>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椭圆 667"/>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9" name="组合 668"/>
            <p:cNvGrpSpPr/>
            <p:nvPr/>
          </p:nvGrpSpPr>
          <p:grpSpPr>
            <a:xfrm>
              <a:off x="618888" y="-1136870"/>
              <a:ext cx="729148" cy="729148"/>
              <a:chOff x="813435" y="4187372"/>
              <a:chExt cx="1292678" cy="1292678"/>
            </a:xfrm>
            <a:noFill/>
          </p:grpSpPr>
          <p:sp>
            <p:nvSpPr>
              <p:cNvPr id="671" name="圆角矩形 670"/>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圆角矩形 671"/>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圆角矩形 672"/>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圆角矩形 673"/>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圆角矩形 674"/>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圆角矩形 675"/>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圆角矩形 676"/>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圆角矩形 677"/>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圆角矩形 678"/>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圆角矩形 679"/>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圆角矩形 680"/>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圆角矩形 681"/>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圆角矩形 682"/>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圆角矩形 683"/>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圆角矩形 684"/>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圆角矩形 685"/>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圆角矩形 686"/>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8" name="圆角矩形 687"/>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9" name="圆角矩形 688"/>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0" name="圆角矩形 689"/>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1" name="圆角矩形 690"/>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2" name="圆角矩形 691"/>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3" name="圆角矩形 692"/>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4" name="圆角矩形 693"/>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70" name="文本框 538"/>
            <p:cNvSpPr txBox="1"/>
            <p:nvPr/>
          </p:nvSpPr>
          <p:spPr>
            <a:xfrm>
              <a:off x="804617" y="-1092032"/>
              <a:ext cx="415498"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3</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grpSp>
        <p:nvGrpSpPr>
          <p:cNvPr id="695" name="组合 694"/>
          <p:cNvGrpSpPr/>
          <p:nvPr/>
        </p:nvGrpSpPr>
        <p:grpSpPr>
          <a:xfrm>
            <a:off x="5886954" y="3544157"/>
            <a:ext cx="944977" cy="944977"/>
            <a:chOff x="510973" y="-1257678"/>
            <a:chExt cx="944977" cy="944977"/>
          </a:xfrm>
        </p:grpSpPr>
        <p:sp>
          <p:nvSpPr>
            <p:cNvPr id="696" name="任意多边形 695"/>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7" name="椭圆 696"/>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98" name="组合 697"/>
            <p:cNvGrpSpPr/>
            <p:nvPr/>
          </p:nvGrpSpPr>
          <p:grpSpPr>
            <a:xfrm>
              <a:off x="618888" y="-1136870"/>
              <a:ext cx="729148" cy="729148"/>
              <a:chOff x="813435" y="4187372"/>
              <a:chExt cx="1292678" cy="1292678"/>
            </a:xfrm>
            <a:noFill/>
          </p:grpSpPr>
          <p:sp>
            <p:nvSpPr>
              <p:cNvPr id="700" name="圆角矩形 699"/>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1" name="圆角矩形 700"/>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2" name="圆角矩形 701"/>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3" name="圆角矩形 702"/>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4" name="圆角矩形 703"/>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5" name="圆角矩形 704"/>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6" name="圆角矩形 705"/>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7" name="圆角矩形 706"/>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8" name="圆角矩形 707"/>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9" name="圆角矩形 708"/>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圆角矩形 709"/>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1" name="圆角矩形 710"/>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2" name="圆角矩形 711"/>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圆角矩形 712"/>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圆角矩形 713"/>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5" name="圆角矩形 714"/>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6" name="圆角矩形 715"/>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7" name="圆角矩形 716"/>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8" name="圆角矩形 717"/>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9" name="圆角矩形 718"/>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0" name="圆角矩形 719"/>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1" name="圆角矩形 720"/>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2" name="圆角矩形 721"/>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3" name="圆角矩形 722"/>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9" name="文本框 538"/>
            <p:cNvSpPr txBox="1"/>
            <p:nvPr/>
          </p:nvSpPr>
          <p:spPr>
            <a:xfrm>
              <a:off x="804617" y="-1092032"/>
              <a:ext cx="415498"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4</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sp>
        <p:nvSpPr>
          <p:cNvPr id="743" name="文本框 401"/>
          <p:cNvSpPr txBox="1"/>
          <p:nvPr/>
        </p:nvSpPr>
        <p:spPr>
          <a:xfrm>
            <a:off x="8106582" y="1433204"/>
            <a:ext cx="2954655" cy="461665"/>
          </a:xfrm>
          <a:prstGeom prst="rect">
            <a:avLst/>
          </a:prstGeom>
          <a:noFill/>
        </p:spPr>
        <p:txBody>
          <a:bodyPr wrap="none" rtlCol="0">
            <a:spAutoFit/>
          </a:bodyPr>
          <a:lstStyle/>
          <a:p>
            <a:r>
              <a:rPr lang="zh-CN" altLang="zh-CN" sz="2400" dirty="0">
                <a:solidFill>
                  <a:schemeClr val="bg1"/>
                </a:solidFill>
                <a:latin typeface="+mn-ea"/>
                <a:hlinkClick r:id="rId6" action="ppaction://hlinksldjump"/>
              </a:rPr>
              <a:t>寿险业</a:t>
            </a:r>
            <a:r>
              <a:rPr lang="zh-CN" altLang="en-US" sz="2400" dirty="0">
                <a:solidFill>
                  <a:schemeClr val="bg1"/>
                </a:solidFill>
                <a:latin typeface="+mn-ea"/>
                <a:hlinkClick r:id="rId6" action="ppaction://hlinksldjump"/>
              </a:rPr>
              <a:t>总体</a:t>
            </a:r>
            <a:r>
              <a:rPr lang="zh-CN" altLang="zh-CN" sz="2400" dirty="0">
                <a:solidFill>
                  <a:schemeClr val="bg1"/>
                </a:solidFill>
                <a:latin typeface="+mn-ea"/>
                <a:hlinkClick r:id="rId6" action="ppaction://hlinksldjump"/>
              </a:rPr>
              <a:t>发展态势</a:t>
            </a:r>
            <a:endParaRPr lang="zh-CN" altLang="en-US" sz="2400" dirty="0">
              <a:solidFill>
                <a:schemeClr val="bg1"/>
              </a:solidFill>
              <a:latin typeface="+mn-ea"/>
            </a:endParaRPr>
          </a:p>
        </p:txBody>
      </p:sp>
      <p:sp>
        <p:nvSpPr>
          <p:cNvPr id="744" name="燕尾形 743"/>
          <p:cNvSpPr/>
          <p:nvPr/>
        </p:nvSpPr>
        <p:spPr>
          <a:xfrm>
            <a:off x="6611699" y="151174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45" name="燕尾形 744"/>
          <p:cNvSpPr/>
          <p:nvPr/>
        </p:nvSpPr>
        <p:spPr>
          <a:xfrm>
            <a:off x="6857587" y="149688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46" name="燕尾形 745"/>
          <p:cNvSpPr/>
          <p:nvPr/>
        </p:nvSpPr>
        <p:spPr>
          <a:xfrm>
            <a:off x="7336681" y="151174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47" name="燕尾形 746"/>
          <p:cNvSpPr/>
          <p:nvPr/>
        </p:nvSpPr>
        <p:spPr>
          <a:xfrm>
            <a:off x="7086016" y="1514271"/>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48" name="燕尾形 747"/>
          <p:cNvSpPr/>
          <p:nvPr/>
        </p:nvSpPr>
        <p:spPr>
          <a:xfrm>
            <a:off x="7582570" y="149688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55" name="文本框 401"/>
          <p:cNvSpPr txBox="1"/>
          <p:nvPr/>
        </p:nvSpPr>
        <p:spPr>
          <a:xfrm>
            <a:off x="8181765" y="2555826"/>
            <a:ext cx="3570208" cy="461665"/>
          </a:xfrm>
          <a:prstGeom prst="rect">
            <a:avLst/>
          </a:prstGeom>
          <a:noFill/>
        </p:spPr>
        <p:txBody>
          <a:bodyPr wrap="square" rtlCol="0">
            <a:spAutoFit/>
          </a:bodyPr>
          <a:lstStyle/>
          <a:p>
            <a:r>
              <a:rPr lang="zh-CN" altLang="zh-CN" sz="2400" dirty="0">
                <a:solidFill>
                  <a:schemeClr val="bg1"/>
                </a:solidFill>
                <a:latin typeface="+mn-ea"/>
                <a:hlinkClick r:id="rId7" action="ppaction://hlinksldjump"/>
              </a:rPr>
              <a:t>寿险个人代理人相关概念</a:t>
            </a:r>
            <a:endParaRPr lang="zh-CN" altLang="en-US" sz="2400" dirty="0">
              <a:solidFill>
                <a:schemeClr val="bg1"/>
              </a:solidFill>
              <a:latin typeface="+mn-ea"/>
            </a:endParaRPr>
          </a:p>
        </p:txBody>
      </p:sp>
      <p:sp>
        <p:nvSpPr>
          <p:cNvPr id="756" name="燕尾形 755"/>
          <p:cNvSpPr/>
          <p:nvPr/>
        </p:nvSpPr>
        <p:spPr>
          <a:xfrm>
            <a:off x="6889823" y="265466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57" name="燕尾形 756"/>
          <p:cNvSpPr/>
          <p:nvPr/>
        </p:nvSpPr>
        <p:spPr>
          <a:xfrm>
            <a:off x="7135711" y="263980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58" name="燕尾形 757"/>
          <p:cNvSpPr/>
          <p:nvPr/>
        </p:nvSpPr>
        <p:spPr>
          <a:xfrm>
            <a:off x="7614805" y="265466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59" name="燕尾形 758"/>
          <p:cNvSpPr/>
          <p:nvPr/>
        </p:nvSpPr>
        <p:spPr>
          <a:xfrm>
            <a:off x="7364140" y="2657191"/>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0" name="燕尾形 759"/>
          <p:cNvSpPr/>
          <p:nvPr/>
        </p:nvSpPr>
        <p:spPr>
          <a:xfrm>
            <a:off x="7860694" y="263980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1" name="文本框 401"/>
          <p:cNvSpPr txBox="1"/>
          <p:nvPr/>
        </p:nvSpPr>
        <p:spPr>
          <a:xfrm>
            <a:off x="8181765" y="3767370"/>
            <a:ext cx="3570208" cy="461665"/>
          </a:xfrm>
          <a:prstGeom prst="rect">
            <a:avLst/>
          </a:prstGeom>
          <a:noFill/>
        </p:spPr>
        <p:txBody>
          <a:bodyPr wrap="none" rtlCol="0">
            <a:spAutoFit/>
          </a:bodyPr>
          <a:lstStyle/>
          <a:p>
            <a:r>
              <a:rPr lang="en-US" altLang="zh-CN" sz="2400" dirty="0">
                <a:solidFill>
                  <a:schemeClr val="bg1"/>
                </a:solidFill>
                <a:latin typeface="+mn-ea"/>
                <a:hlinkClick r:id="rId8" action="ppaction://hlinksldjump"/>
              </a:rPr>
              <a:t>2019</a:t>
            </a:r>
            <a:r>
              <a:rPr lang="zh-CN" altLang="zh-CN" sz="2400" dirty="0">
                <a:solidFill>
                  <a:schemeClr val="bg1"/>
                </a:solidFill>
                <a:latin typeface="+mn-ea"/>
                <a:hlinkClick r:id="rId8" action="ppaction://hlinksldjump"/>
              </a:rPr>
              <a:t>年寿险业代理人调查</a:t>
            </a:r>
            <a:endParaRPr lang="zh-CN" altLang="en-US" sz="2400" dirty="0">
              <a:solidFill>
                <a:schemeClr val="bg1"/>
              </a:solidFill>
              <a:latin typeface="+mn-ea"/>
            </a:endParaRPr>
          </a:p>
        </p:txBody>
      </p:sp>
      <p:sp>
        <p:nvSpPr>
          <p:cNvPr id="762" name="燕尾形 761"/>
          <p:cNvSpPr/>
          <p:nvPr/>
        </p:nvSpPr>
        <p:spPr>
          <a:xfrm>
            <a:off x="6916989" y="385163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3" name="燕尾形 762"/>
          <p:cNvSpPr/>
          <p:nvPr/>
        </p:nvSpPr>
        <p:spPr>
          <a:xfrm>
            <a:off x="7162877" y="383677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4" name="燕尾形 763"/>
          <p:cNvSpPr/>
          <p:nvPr/>
        </p:nvSpPr>
        <p:spPr>
          <a:xfrm>
            <a:off x="7641971" y="385163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5" name="燕尾形 764"/>
          <p:cNvSpPr/>
          <p:nvPr/>
        </p:nvSpPr>
        <p:spPr>
          <a:xfrm>
            <a:off x="7391306" y="3854161"/>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66" name="燕尾形 765"/>
          <p:cNvSpPr/>
          <p:nvPr/>
        </p:nvSpPr>
        <p:spPr>
          <a:xfrm>
            <a:off x="7887860" y="3836775"/>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grpSp>
        <p:nvGrpSpPr>
          <p:cNvPr id="280" name="组合 279"/>
          <p:cNvGrpSpPr/>
          <p:nvPr/>
        </p:nvGrpSpPr>
        <p:grpSpPr>
          <a:xfrm>
            <a:off x="5693499" y="4618982"/>
            <a:ext cx="944977" cy="944977"/>
            <a:chOff x="510973" y="-1257678"/>
            <a:chExt cx="944977" cy="944977"/>
          </a:xfrm>
        </p:grpSpPr>
        <p:sp>
          <p:nvSpPr>
            <p:cNvPr id="281" name="任意多边形 280"/>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2" name="椭圆 281"/>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3" name="组合 282"/>
            <p:cNvGrpSpPr/>
            <p:nvPr/>
          </p:nvGrpSpPr>
          <p:grpSpPr>
            <a:xfrm>
              <a:off x="618888" y="-1136870"/>
              <a:ext cx="729148" cy="729148"/>
              <a:chOff x="813435" y="4187372"/>
              <a:chExt cx="1292678" cy="1292678"/>
            </a:xfrm>
            <a:noFill/>
          </p:grpSpPr>
          <p:sp>
            <p:nvSpPr>
              <p:cNvPr id="285" name="圆角矩形 284"/>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6" name="圆角矩形 285"/>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7" name="圆角矩形 286"/>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圆角矩形 287"/>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9" name="圆角矩形 288"/>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0" name="圆角矩形 289"/>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1" name="圆角矩形 290"/>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圆角矩形 291"/>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3" name="圆角矩形 292"/>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4" name="圆角矩形 293"/>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5" name="圆角矩形 294"/>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6" name="圆角矩形 295"/>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8" name="圆角矩形 297"/>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9" name="圆角矩形 298"/>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0" name="圆角矩形 299"/>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1" name="圆角矩形 300"/>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5" name="圆角矩形 304"/>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1" name="圆角矩形 330"/>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圆角矩形 336"/>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8" name="圆角矩形 337"/>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9" name="圆角矩形 338"/>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圆角矩形 339"/>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圆角矩形 340"/>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圆角矩形 341"/>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4" name="文本框 538"/>
            <p:cNvSpPr txBox="1"/>
            <p:nvPr/>
          </p:nvSpPr>
          <p:spPr>
            <a:xfrm>
              <a:off x="804617" y="-1092032"/>
              <a:ext cx="415498"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5</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sp>
        <p:nvSpPr>
          <p:cNvPr id="351" name="燕尾形 350"/>
          <p:cNvSpPr/>
          <p:nvPr/>
        </p:nvSpPr>
        <p:spPr>
          <a:xfrm>
            <a:off x="6714685" y="4906387"/>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52" name="燕尾形 351"/>
          <p:cNvSpPr/>
          <p:nvPr/>
        </p:nvSpPr>
        <p:spPr>
          <a:xfrm>
            <a:off x="6960573" y="4891530"/>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53" name="燕尾形 352"/>
          <p:cNvSpPr/>
          <p:nvPr/>
        </p:nvSpPr>
        <p:spPr>
          <a:xfrm>
            <a:off x="7439667" y="4906387"/>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54" name="燕尾形 353"/>
          <p:cNvSpPr/>
          <p:nvPr/>
        </p:nvSpPr>
        <p:spPr>
          <a:xfrm>
            <a:off x="7189002" y="4908916"/>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55" name="燕尾形 354"/>
          <p:cNvSpPr/>
          <p:nvPr/>
        </p:nvSpPr>
        <p:spPr>
          <a:xfrm>
            <a:off x="7685556" y="4891530"/>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56" name="文本框 401"/>
          <p:cNvSpPr txBox="1"/>
          <p:nvPr/>
        </p:nvSpPr>
        <p:spPr>
          <a:xfrm>
            <a:off x="8121479" y="4799907"/>
            <a:ext cx="3262432" cy="461665"/>
          </a:xfrm>
          <a:prstGeom prst="rect">
            <a:avLst/>
          </a:prstGeom>
          <a:noFill/>
        </p:spPr>
        <p:txBody>
          <a:bodyPr wrap="none" rtlCol="0">
            <a:spAutoFit/>
          </a:bodyPr>
          <a:lstStyle/>
          <a:p>
            <a:r>
              <a:rPr lang="zh-CN" altLang="zh-CN" sz="2400" dirty="0">
                <a:solidFill>
                  <a:schemeClr val="bg1"/>
                </a:solidFill>
                <a:latin typeface="+mn-ea"/>
                <a:hlinkClick r:id="rId9" action="ppaction://hlinksldjump"/>
              </a:rPr>
              <a:t>寿险</a:t>
            </a:r>
            <a:r>
              <a:rPr lang="zh-CN" altLang="en-US" sz="2400" dirty="0">
                <a:solidFill>
                  <a:schemeClr val="bg1"/>
                </a:solidFill>
                <a:latin typeface="+mn-ea"/>
                <a:hlinkClick r:id="rId9" action="ppaction://hlinksldjump"/>
              </a:rPr>
              <a:t>业</a:t>
            </a:r>
            <a:r>
              <a:rPr lang="zh-CN" altLang="zh-CN" sz="2400" dirty="0">
                <a:solidFill>
                  <a:schemeClr val="bg1"/>
                </a:solidFill>
                <a:latin typeface="+mn-ea"/>
                <a:hlinkClick r:id="rId9" action="ppaction://hlinksldjump"/>
              </a:rPr>
              <a:t>代理人制度</a:t>
            </a:r>
            <a:r>
              <a:rPr lang="zh-CN" altLang="en-US" sz="2400" dirty="0">
                <a:solidFill>
                  <a:schemeClr val="bg1"/>
                </a:solidFill>
                <a:latin typeface="+mn-ea"/>
                <a:hlinkClick r:id="rId9" action="ppaction://hlinksldjump"/>
              </a:rPr>
              <a:t>分析</a:t>
            </a:r>
            <a:endParaRPr lang="zh-CN" altLang="en-US" sz="2400" dirty="0">
              <a:solidFill>
                <a:schemeClr val="bg1"/>
              </a:solidFill>
              <a:latin typeface="+mn-ea"/>
            </a:endParaRPr>
          </a:p>
        </p:txBody>
      </p:sp>
      <p:grpSp>
        <p:nvGrpSpPr>
          <p:cNvPr id="357" name="组合 356"/>
          <p:cNvGrpSpPr/>
          <p:nvPr/>
        </p:nvGrpSpPr>
        <p:grpSpPr>
          <a:xfrm>
            <a:off x="5181120" y="5722795"/>
            <a:ext cx="944977" cy="944977"/>
            <a:chOff x="510973" y="-1257678"/>
            <a:chExt cx="944977" cy="944977"/>
          </a:xfrm>
        </p:grpSpPr>
        <p:sp>
          <p:nvSpPr>
            <p:cNvPr id="358" name="任意多边形 357"/>
            <p:cNvSpPr/>
            <p:nvPr/>
          </p:nvSpPr>
          <p:spPr>
            <a:xfrm rot="20047423">
              <a:off x="510973" y="-1257678"/>
              <a:ext cx="944977" cy="944977"/>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椭圆 358"/>
            <p:cNvSpPr/>
            <p:nvPr/>
          </p:nvSpPr>
          <p:spPr>
            <a:xfrm>
              <a:off x="750460" y="-1005298"/>
              <a:ext cx="466004" cy="46600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0" name="组合 359"/>
            <p:cNvGrpSpPr/>
            <p:nvPr/>
          </p:nvGrpSpPr>
          <p:grpSpPr>
            <a:xfrm>
              <a:off x="618888" y="-1136870"/>
              <a:ext cx="729148" cy="729148"/>
              <a:chOff x="813435" y="4187372"/>
              <a:chExt cx="1292678" cy="1292678"/>
            </a:xfrm>
            <a:noFill/>
          </p:grpSpPr>
          <p:sp>
            <p:nvSpPr>
              <p:cNvPr id="362" name="圆角矩形 361"/>
              <p:cNvSpPr/>
              <p:nvPr/>
            </p:nvSpPr>
            <p:spPr>
              <a:xfrm rot="-5400000">
                <a:off x="8781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3" name="圆角矩形 362"/>
              <p:cNvSpPr/>
              <p:nvPr/>
            </p:nvSpPr>
            <p:spPr>
              <a:xfrm rot="-4500000">
                <a:off x="897155"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圆角矩形 363"/>
              <p:cNvSpPr/>
              <p:nvPr/>
            </p:nvSpPr>
            <p:spPr>
              <a:xfrm rot="-3600000">
                <a:off x="95297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圆角矩形 364"/>
              <p:cNvSpPr/>
              <p:nvPr/>
            </p:nvSpPr>
            <p:spPr>
              <a:xfrm rot="-2700000">
                <a:off x="1041783"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圆角矩形 365"/>
              <p:cNvSpPr/>
              <p:nvPr/>
            </p:nvSpPr>
            <p:spPr>
              <a:xfrm rot="-1800000">
                <a:off x="11575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圆角矩形 366"/>
              <p:cNvSpPr/>
              <p:nvPr/>
            </p:nvSpPr>
            <p:spPr>
              <a:xfrm rot="-900000">
                <a:off x="1292286"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圆角矩形 367"/>
              <p:cNvSpPr/>
              <p:nvPr/>
            </p:nvSpPr>
            <p:spPr>
              <a:xfrm>
                <a:off x="1436914" y="41873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9" name="圆角矩形 368"/>
              <p:cNvSpPr/>
              <p:nvPr/>
            </p:nvSpPr>
            <p:spPr>
              <a:xfrm rot="900000">
                <a:off x="1581542" y="420641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0" name="圆角矩形 369"/>
              <p:cNvSpPr/>
              <p:nvPr/>
            </p:nvSpPr>
            <p:spPr>
              <a:xfrm rot="1800000">
                <a:off x="1716314" y="426223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圆角矩形 370"/>
              <p:cNvSpPr/>
              <p:nvPr/>
            </p:nvSpPr>
            <p:spPr>
              <a:xfrm rot="2700000">
                <a:off x="1832045" y="435104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圆角矩形 371"/>
              <p:cNvSpPr/>
              <p:nvPr/>
            </p:nvSpPr>
            <p:spPr>
              <a:xfrm rot="3600000">
                <a:off x="1920849" y="44667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圆角矩形 372"/>
              <p:cNvSpPr/>
              <p:nvPr/>
            </p:nvSpPr>
            <p:spPr>
              <a:xfrm rot="4500000">
                <a:off x="1976673" y="4601544"/>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圆角矩形 373"/>
              <p:cNvSpPr/>
              <p:nvPr/>
            </p:nvSpPr>
            <p:spPr>
              <a:xfrm rot="5400000">
                <a:off x="1995714" y="47461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圆角矩形 374"/>
              <p:cNvSpPr/>
              <p:nvPr/>
            </p:nvSpPr>
            <p:spPr>
              <a:xfrm rot="6300000">
                <a:off x="1976673"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6" name="圆角矩形 375"/>
              <p:cNvSpPr/>
              <p:nvPr/>
            </p:nvSpPr>
            <p:spPr>
              <a:xfrm rot="7200000">
                <a:off x="192084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7" name="圆角矩形 376"/>
              <p:cNvSpPr/>
              <p:nvPr/>
            </p:nvSpPr>
            <p:spPr>
              <a:xfrm rot="8100000">
                <a:off x="1832045"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8" name="圆角矩形 377"/>
              <p:cNvSpPr/>
              <p:nvPr/>
            </p:nvSpPr>
            <p:spPr>
              <a:xfrm rot="9000000">
                <a:off x="17163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9" name="圆角矩形 378"/>
              <p:cNvSpPr/>
              <p:nvPr/>
            </p:nvSpPr>
            <p:spPr>
              <a:xfrm rot="9900000">
                <a:off x="1581542"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0" name="圆角矩形 379"/>
              <p:cNvSpPr/>
              <p:nvPr/>
            </p:nvSpPr>
            <p:spPr>
              <a:xfrm rot="10800000">
                <a:off x="1436914" y="53049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1" name="圆角矩形 380"/>
              <p:cNvSpPr/>
              <p:nvPr/>
            </p:nvSpPr>
            <p:spPr>
              <a:xfrm rot="11700000">
                <a:off x="1292286" y="5285931"/>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2" name="圆角矩形 381"/>
              <p:cNvSpPr/>
              <p:nvPr/>
            </p:nvSpPr>
            <p:spPr>
              <a:xfrm rot="12600000">
                <a:off x="1157514" y="5230107"/>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3" name="圆角矩形 382"/>
              <p:cNvSpPr/>
              <p:nvPr/>
            </p:nvSpPr>
            <p:spPr>
              <a:xfrm rot="13500000">
                <a:off x="1041783" y="5141303"/>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4" name="圆角矩形 383"/>
              <p:cNvSpPr/>
              <p:nvPr/>
            </p:nvSpPr>
            <p:spPr>
              <a:xfrm rot="14400000">
                <a:off x="952979" y="5025572"/>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5" name="圆角矩形 384"/>
              <p:cNvSpPr/>
              <p:nvPr/>
            </p:nvSpPr>
            <p:spPr>
              <a:xfrm rot="15300000">
                <a:off x="897155" y="4890800"/>
                <a:ext cx="45719" cy="175078"/>
              </a:xfrm>
              <a:prstGeom prst="roundRect">
                <a:avLst>
                  <a:gd name="adj" fmla="val 35808"/>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1" name="文本框 538"/>
            <p:cNvSpPr txBox="1"/>
            <p:nvPr/>
          </p:nvSpPr>
          <p:spPr>
            <a:xfrm>
              <a:off x="804617" y="-1092032"/>
              <a:ext cx="415498" cy="646331"/>
            </a:xfrm>
            <a:prstGeom prst="rect">
              <a:avLst/>
            </a:prstGeom>
            <a:noFill/>
          </p:spPr>
          <p:txBody>
            <a:bodyPr wrap="none" rtlCol="0">
              <a:spAutoFit/>
            </a:bodyPr>
            <a:lstStyle/>
            <a:p>
              <a:r>
                <a:rPr lang="en-US" altLang="zh-CN" sz="3600" dirty="0">
                  <a:solidFill>
                    <a:schemeClr val="bg1"/>
                  </a:solidFill>
                  <a:latin typeface="汉仪菱心体简" panose="02010609000101010101" pitchFamily="49" charset="-122"/>
                  <a:ea typeface="汉仪菱心体简" panose="02010609000101010101" pitchFamily="49" charset="-122"/>
                </a:rPr>
                <a:t>6</a:t>
              </a:r>
              <a:endParaRPr lang="zh-CN" altLang="en-US" sz="3600" dirty="0">
                <a:solidFill>
                  <a:schemeClr val="bg1"/>
                </a:solidFill>
                <a:latin typeface="汉仪菱心体简" panose="02010609000101010101" pitchFamily="49" charset="-122"/>
                <a:ea typeface="汉仪菱心体简" panose="02010609000101010101" pitchFamily="49" charset="-122"/>
              </a:endParaRPr>
            </a:p>
          </p:txBody>
        </p:sp>
      </p:grpSp>
      <p:sp>
        <p:nvSpPr>
          <p:cNvPr id="386" name="燕尾形 385"/>
          <p:cNvSpPr/>
          <p:nvPr/>
        </p:nvSpPr>
        <p:spPr>
          <a:xfrm>
            <a:off x="6193068" y="6032799"/>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87" name="燕尾形 386"/>
          <p:cNvSpPr/>
          <p:nvPr/>
        </p:nvSpPr>
        <p:spPr>
          <a:xfrm>
            <a:off x="6438956" y="601794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88" name="燕尾形 387"/>
          <p:cNvSpPr/>
          <p:nvPr/>
        </p:nvSpPr>
        <p:spPr>
          <a:xfrm>
            <a:off x="6918050" y="6032799"/>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89" name="燕尾形 388"/>
          <p:cNvSpPr/>
          <p:nvPr/>
        </p:nvSpPr>
        <p:spPr>
          <a:xfrm>
            <a:off x="6667385" y="6035328"/>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90" name="燕尾形 389"/>
          <p:cNvSpPr/>
          <p:nvPr/>
        </p:nvSpPr>
        <p:spPr>
          <a:xfrm>
            <a:off x="7163939" y="6017942"/>
            <a:ext cx="245888" cy="368832"/>
          </a:xfrm>
          <a:prstGeom prst="chevron">
            <a:avLst/>
          </a:prstGeom>
          <a:solidFill>
            <a:schemeClr val="bg1">
              <a:alpha val="48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391" name="文本框 401"/>
          <p:cNvSpPr txBox="1"/>
          <p:nvPr/>
        </p:nvSpPr>
        <p:spPr>
          <a:xfrm>
            <a:off x="8115216" y="5947615"/>
            <a:ext cx="800219" cy="461665"/>
          </a:xfrm>
          <a:prstGeom prst="rect">
            <a:avLst/>
          </a:prstGeom>
          <a:noFill/>
        </p:spPr>
        <p:txBody>
          <a:bodyPr wrap="none" rtlCol="0">
            <a:spAutoFit/>
          </a:bodyPr>
          <a:lstStyle/>
          <a:p>
            <a:r>
              <a:rPr lang="zh-CN" altLang="en-US" sz="2400" dirty="0">
                <a:solidFill>
                  <a:schemeClr val="bg1"/>
                </a:solidFill>
                <a:latin typeface="+mn-ea"/>
                <a:hlinkClick r:id="rId10" action="ppaction://hlinksldjump"/>
              </a:rPr>
              <a:t>总结</a:t>
            </a:r>
            <a:endParaRPr lang="zh-CN" altLang="en-US" sz="2400" dirty="0">
              <a:solidFill>
                <a:schemeClr val="bg1"/>
              </a:solidFill>
              <a:latin typeface="+mn-ea"/>
            </a:endParaRPr>
          </a:p>
        </p:txBody>
      </p:sp>
    </p:spTree>
    <p:extLst>
      <p:ext uri="{BB962C8B-B14F-4D97-AF65-F5344CB8AC3E}">
        <p14:creationId xmlns:p14="http://schemas.microsoft.com/office/powerpoint/2010/main" val="33522792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84"/>
                                        </p:tgtEl>
                                        <p:attrNameLst>
                                          <p:attrName>style.visibility</p:attrName>
                                        </p:attrNameLst>
                                      </p:cBhvr>
                                      <p:to>
                                        <p:strVal val="visible"/>
                                      </p:to>
                                    </p:set>
                                    <p:anim calcmode="lin" valueType="num">
                                      <p:cBhvr>
                                        <p:cTn id="12" dur="500" fill="hold"/>
                                        <p:tgtEl>
                                          <p:spTgt spid="184"/>
                                        </p:tgtEl>
                                        <p:attrNameLst>
                                          <p:attrName>ppt_w</p:attrName>
                                        </p:attrNameLst>
                                      </p:cBhvr>
                                      <p:tavLst>
                                        <p:tav tm="0">
                                          <p:val>
                                            <p:fltVal val="0"/>
                                          </p:val>
                                        </p:tav>
                                        <p:tav tm="100000">
                                          <p:val>
                                            <p:strVal val="#ppt_w"/>
                                          </p:val>
                                        </p:tav>
                                      </p:tavLst>
                                    </p:anim>
                                    <p:anim calcmode="lin" valueType="num">
                                      <p:cBhvr>
                                        <p:cTn id="13" dur="500" fill="hold"/>
                                        <p:tgtEl>
                                          <p:spTgt spid="184"/>
                                        </p:tgtEl>
                                        <p:attrNameLst>
                                          <p:attrName>ppt_h</p:attrName>
                                        </p:attrNameLst>
                                      </p:cBhvr>
                                      <p:tavLst>
                                        <p:tav tm="0">
                                          <p:val>
                                            <p:fltVal val="0"/>
                                          </p:val>
                                        </p:tav>
                                        <p:tav tm="100000">
                                          <p:val>
                                            <p:strVal val="#ppt_h"/>
                                          </p:val>
                                        </p:tav>
                                      </p:tavLst>
                                    </p:anim>
                                    <p:animEffect transition="in" filter="fade">
                                      <p:cBhvr>
                                        <p:cTn id="14" dur="500"/>
                                        <p:tgtEl>
                                          <p:spTgt spid="184"/>
                                        </p:tgtEl>
                                      </p:cBhvr>
                                    </p:animEffect>
                                  </p:childTnLst>
                                </p:cTn>
                              </p:par>
                              <p:par>
                                <p:cTn id="15" presetID="53" presetClass="entr" presetSubtype="16"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fltVal val="0"/>
                                          </p:val>
                                        </p:tav>
                                        <p:tav tm="100000">
                                          <p:val>
                                            <p:strVal val="#ppt_w"/>
                                          </p:val>
                                        </p:tav>
                                      </p:tavLst>
                                    </p:anim>
                                    <p:anim calcmode="lin" valueType="num">
                                      <p:cBhvr>
                                        <p:cTn id="18" dur="500" fill="hold"/>
                                        <p:tgtEl>
                                          <p:spTgt spid="2"/>
                                        </p:tgtEl>
                                        <p:attrNameLst>
                                          <p:attrName>ppt_h</p:attrName>
                                        </p:attrNameLst>
                                      </p:cBhvr>
                                      <p:tavLst>
                                        <p:tav tm="0">
                                          <p:val>
                                            <p:fltVal val="0"/>
                                          </p:val>
                                        </p:tav>
                                        <p:tav tm="100000">
                                          <p:val>
                                            <p:strVal val="#ppt_h"/>
                                          </p:val>
                                        </p:tav>
                                      </p:tavLst>
                                    </p:anim>
                                    <p:animEffect transition="in" filter="fade">
                                      <p:cBhvr>
                                        <p:cTn id="19" dur="500"/>
                                        <p:tgtEl>
                                          <p:spTgt spid="2"/>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183"/>
                                        </p:tgtEl>
                                        <p:attrNameLst>
                                          <p:attrName>style.visibility</p:attrName>
                                        </p:attrNameLst>
                                      </p:cBhvr>
                                      <p:to>
                                        <p:strVal val="visible"/>
                                      </p:to>
                                    </p:set>
                                    <p:anim calcmode="lin" valueType="num">
                                      <p:cBhvr>
                                        <p:cTn id="22" dur="500" fill="hold"/>
                                        <p:tgtEl>
                                          <p:spTgt spid="183"/>
                                        </p:tgtEl>
                                        <p:attrNameLst>
                                          <p:attrName>ppt_w</p:attrName>
                                        </p:attrNameLst>
                                      </p:cBhvr>
                                      <p:tavLst>
                                        <p:tav tm="0">
                                          <p:val>
                                            <p:fltVal val="0"/>
                                          </p:val>
                                        </p:tav>
                                        <p:tav tm="100000">
                                          <p:val>
                                            <p:strVal val="#ppt_w"/>
                                          </p:val>
                                        </p:tav>
                                      </p:tavLst>
                                    </p:anim>
                                    <p:anim calcmode="lin" valueType="num">
                                      <p:cBhvr>
                                        <p:cTn id="23" dur="500" fill="hold"/>
                                        <p:tgtEl>
                                          <p:spTgt spid="183"/>
                                        </p:tgtEl>
                                        <p:attrNameLst>
                                          <p:attrName>ppt_h</p:attrName>
                                        </p:attrNameLst>
                                      </p:cBhvr>
                                      <p:tavLst>
                                        <p:tav tm="0">
                                          <p:val>
                                            <p:fltVal val="0"/>
                                          </p:val>
                                        </p:tav>
                                        <p:tav tm="100000">
                                          <p:val>
                                            <p:strVal val="#ppt_h"/>
                                          </p:val>
                                        </p:tav>
                                      </p:tavLst>
                                    </p:anim>
                                    <p:animEffect transition="in" filter="fade">
                                      <p:cBhvr>
                                        <p:cTn id="24" dur="500"/>
                                        <p:tgtEl>
                                          <p:spTgt spid="183"/>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186"/>
                                        </p:tgtEl>
                                        <p:attrNameLst>
                                          <p:attrName>style.visibility</p:attrName>
                                        </p:attrNameLst>
                                      </p:cBhvr>
                                      <p:to>
                                        <p:strVal val="visible"/>
                                      </p:to>
                                    </p:set>
                                    <p:anim calcmode="lin" valueType="num">
                                      <p:cBhvr>
                                        <p:cTn id="27" dur="500" fill="hold"/>
                                        <p:tgtEl>
                                          <p:spTgt spid="186"/>
                                        </p:tgtEl>
                                        <p:attrNameLst>
                                          <p:attrName>ppt_w</p:attrName>
                                        </p:attrNameLst>
                                      </p:cBhvr>
                                      <p:tavLst>
                                        <p:tav tm="0">
                                          <p:val>
                                            <p:fltVal val="0"/>
                                          </p:val>
                                        </p:tav>
                                        <p:tav tm="100000">
                                          <p:val>
                                            <p:strVal val="#ppt_w"/>
                                          </p:val>
                                        </p:tav>
                                      </p:tavLst>
                                    </p:anim>
                                    <p:anim calcmode="lin" valueType="num">
                                      <p:cBhvr>
                                        <p:cTn id="28" dur="500" fill="hold"/>
                                        <p:tgtEl>
                                          <p:spTgt spid="186"/>
                                        </p:tgtEl>
                                        <p:attrNameLst>
                                          <p:attrName>ppt_h</p:attrName>
                                        </p:attrNameLst>
                                      </p:cBhvr>
                                      <p:tavLst>
                                        <p:tav tm="0">
                                          <p:val>
                                            <p:fltVal val="0"/>
                                          </p:val>
                                        </p:tav>
                                        <p:tav tm="100000">
                                          <p:val>
                                            <p:strVal val="#ppt_h"/>
                                          </p:val>
                                        </p:tav>
                                      </p:tavLst>
                                    </p:anim>
                                    <p:animEffect transition="in" filter="fade">
                                      <p:cBhvr>
                                        <p:cTn id="29" dur="500"/>
                                        <p:tgtEl>
                                          <p:spTgt spid="186"/>
                                        </p:tgtEl>
                                      </p:cBhvr>
                                    </p:animEffect>
                                  </p:childTnLst>
                                </p:cTn>
                              </p:par>
                              <p:par>
                                <p:cTn id="30" presetID="1" presetClass="entr" presetSubtype="0" fill="hold" nodeType="withEffect">
                                  <p:stCondLst>
                                    <p:cond delay="1100"/>
                                  </p:stCondLst>
                                  <p:childTnLst>
                                    <p:set>
                                      <p:cBhvr>
                                        <p:cTn id="31" dur="1" fill="hold">
                                          <p:stCondLst>
                                            <p:cond delay="0"/>
                                          </p:stCondLst>
                                        </p:cTn>
                                        <p:tgtEl>
                                          <p:spTgt spid="4"/>
                                        </p:tgtEl>
                                        <p:attrNameLst>
                                          <p:attrName>style.visibility</p:attrName>
                                        </p:attrNameLst>
                                      </p:cBhvr>
                                      <p:to>
                                        <p:strVal val="visible"/>
                                      </p:to>
                                    </p:set>
                                  </p:childTnLst>
                                </p:cTn>
                              </p:par>
                              <p:par>
                                <p:cTn id="32" presetID="1" presetClass="entr" presetSubtype="0" fill="hold" nodeType="withEffect">
                                  <p:stCondLst>
                                    <p:cond delay="1100"/>
                                  </p:stCondLst>
                                  <p:childTnLst>
                                    <p:set>
                                      <p:cBhvr>
                                        <p:cTn id="33" dur="1" fill="hold">
                                          <p:stCondLst>
                                            <p:cond delay="0"/>
                                          </p:stCondLst>
                                        </p:cTn>
                                        <p:tgtEl>
                                          <p:spTgt spid="473"/>
                                        </p:tgtEl>
                                        <p:attrNameLst>
                                          <p:attrName>style.visibility</p:attrName>
                                        </p:attrNameLst>
                                      </p:cBhvr>
                                      <p:to>
                                        <p:strVal val="visible"/>
                                      </p:to>
                                    </p:set>
                                  </p:childTnLst>
                                </p:cTn>
                              </p:par>
                              <p:par>
                                <p:cTn id="34" presetID="1" presetClass="entr" presetSubtype="0" fill="hold" nodeType="withEffect">
                                  <p:stCondLst>
                                    <p:cond delay="1100"/>
                                  </p:stCondLst>
                                  <p:childTnLst>
                                    <p:set>
                                      <p:cBhvr>
                                        <p:cTn id="35" dur="1" fill="hold">
                                          <p:stCondLst>
                                            <p:cond delay="0"/>
                                          </p:stCondLst>
                                        </p:cTn>
                                        <p:tgtEl>
                                          <p:spTgt spid="666"/>
                                        </p:tgtEl>
                                        <p:attrNameLst>
                                          <p:attrName>style.visibility</p:attrName>
                                        </p:attrNameLst>
                                      </p:cBhvr>
                                      <p:to>
                                        <p:strVal val="visible"/>
                                      </p:to>
                                    </p:set>
                                  </p:childTnLst>
                                </p:cTn>
                              </p:par>
                              <p:par>
                                <p:cTn id="36" presetID="1" presetClass="entr" presetSubtype="0" fill="hold" nodeType="withEffect">
                                  <p:stCondLst>
                                    <p:cond delay="1100"/>
                                  </p:stCondLst>
                                  <p:childTnLst>
                                    <p:set>
                                      <p:cBhvr>
                                        <p:cTn id="37" dur="1" fill="hold">
                                          <p:stCondLst>
                                            <p:cond delay="0"/>
                                          </p:stCondLst>
                                        </p:cTn>
                                        <p:tgtEl>
                                          <p:spTgt spid="695"/>
                                        </p:tgtEl>
                                        <p:attrNameLst>
                                          <p:attrName>style.visibility</p:attrName>
                                        </p:attrNameLst>
                                      </p:cBhvr>
                                      <p:to>
                                        <p:strVal val="visible"/>
                                      </p:to>
                                    </p:set>
                                  </p:childTnLst>
                                </p:cTn>
                              </p:par>
                              <p:par>
                                <p:cTn id="38" presetID="1" presetClass="entr" presetSubtype="0" fill="hold" nodeType="withEffect">
                                  <p:stCondLst>
                                    <p:cond delay="1100"/>
                                  </p:stCondLst>
                                  <p:childTnLst>
                                    <p:set>
                                      <p:cBhvr>
                                        <p:cTn id="39" dur="1" fill="hold">
                                          <p:stCondLst>
                                            <p:cond delay="0"/>
                                          </p:stCondLst>
                                        </p:cTn>
                                        <p:tgtEl>
                                          <p:spTgt spid="280"/>
                                        </p:tgtEl>
                                        <p:attrNameLst>
                                          <p:attrName>style.visibility</p:attrName>
                                        </p:attrNameLst>
                                      </p:cBhvr>
                                      <p:to>
                                        <p:strVal val="visible"/>
                                      </p:to>
                                    </p:set>
                                  </p:childTnLst>
                                </p:cTn>
                              </p:par>
                              <p:par>
                                <p:cTn id="40" presetID="1" presetClass="entr" presetSubtype="0" fill="hold" nodeType="withEffect">
                                  <p:stCondLst>
                                    <p:cond delay="1100"/>
                                  </p:stCondLst>
                                  <p:childTnLst>
                                    <p:set>
                                      <p:cBhvr>
                                        <p:cTn id="41" dur="1" fill="hold">
                                          <p:stCondLst>
                                            <p:cond delay="0"/>
                                          </p:stCondLst>
                                        </p:cTn>
                                        <p:tgtEl>
                                          <p:spTgt spid="357"/>
                                        </p:tgtEl>
                                        <p:attrNameLst>
                                          <p:attrName>style.visibility</p:attrName>
                                        </p:attrNameLst>
                                      </p:cBhvr>
                                      <p:to>
                                        <p:strVal val="visible"/>
                                      </p:to>
                                    </p:set>
                                  </p:childTnLst>
                                </p:cTn>
                              </p:par>
                              <p:par>
                                <p:cTn id="42" presetID="42" presetClass="path" presetSubtype="0" accel="50000" decel="50000" fill="hold" nodeType="withEffect">
                                  <p:stCondLst>
                                    <p:cond delay="1000"/>
                                  </p:stCondLst>
                                  <p:childTnLst>
                                    <p:animMotion origin="layout" path="M -0.21944 0.3845 L -3.10686E-6 -4.44444E-6 " pathEditMode="relative" rAng="0" ptsTypes="AA">
                                      <p:cBhvr>
                                        <p:cTn id="43" dur="1000" fill="hold"/>
                                        <p:tgtEl>
                                          <p:spTgt spid="4"/>
                                        </p:tgtEl>
                                        <p:attrNameLst>
                                          <p:attrName>ppt_x</p:attrName>
                                          <p:attrName>ppt_y</p:attrName>
                                        </p:attrNameLst>
                                      </p:cBhvr>
                                      <p:rCtr x="10972" y="-19236"/>
                                    </p:animMotion>
                                  </p:childTnLst>
                                </p:cTn>
                              </p:par>
                              <p:par>
                                <p:cTn id="44" presetID="42" presetClass="path" presetSubtype="0" accel="50000" decel="50000" fill="hold" nodeType="withEffect">
                                  <p:stCondLst>
                                    <p:cond delay="1000"/>
                                  </p:stCondLst>
                                  <p:childTnLst>
                                    <p:animMotion origin="layout" path="M -0.26643 0.2125 L -4.05441E-6 -1.48148E-6 " pathEditMode="relative" rAng="0" ptsTypes="AA">
                                      <p:cBhvr>
                                        <p:cTn id="45" dur="1000" fill="hold"/>
                                        <p:tgtEl>
                                          <p:spTgt spid="473"/>
                                        </p:tgtEl>
                                        <p:attrNameLst>
                                          <p:attrName>ppt_x</p:attrName>
                                          <p:attrName>ppt_y</p:attrName>
                                        </p:attrNameLst>
                                      </p:cBhvr>
                                      <p:rCtr x="13315" y="-10625"/>
                                    </p:animMotion>
                                  </p:childTnLst>
                                </p:cTn>
                              </p:par>
                              <p:par>
                                <p:cTn id="46" presetID="42" presetClass="path" presetSubtype="0" accel="50000" decel="50000" fill="hold" nodeType="withEffect">
                                  <p:stCondLst>
                                    <p:cond delay="1000"/>
                                  </p:stCondLst>
                                  <p:childTnLst>
                                    <p:animMotion origin="layout" path="M -0.28309 0.03357 L 2.4001E-6 -4.07407E-6 " pathEditMode="relative" rAng="0" ptsTypes="AA">
                                      <p:cBhvr>
                                        <p:cTn id="47" dur="1000" fill="hold"/>
                                        <p:tgtEl>
                                          <p:spTgt spid="666"/>
                                        </p:tgtEl>
                                        <p:attrNameLst>
                                          <p:attrName>ppt_x</p:attrName>
                                          <p:attrName>ppt_y</p:attrName>
                                        </p:attrNameLst>
                                      </p:cBhvr>
                                      <p:rCtr x="14148" y="-1690"/>
                                    </p:animMotion>
                                  </p:childTnLst>
                                </p:cTn>
                              </p:par>
                              <p:par>
                                <p:cTn id="48" presetID="42" presetClass="path" presetSubtype="0" accel="50000" decel="50000" fill="hold" nodeType="withEffect">
                                  <p:stCondLst>
                                    <p:cond delay="1000"/>
                                  </p:stCondLst>
                                  <p:childTnLst>
                                    <p:animMotion origin="layout" path="M -0.26403 -0.12046 L -1.20099E-6 1.04046E-6 " pathEditMode="relative" rAng="0" ptsTypes="AA">
                                      <p:cBhvr>
                                        <p:cTn id="49" dur="1000" fill="hold"/>
                                        <p:tgtEl>
                                          <p:spTgt spid="695"/>
                                        </p:tgtEl>
                                        <p:attrNameLst>
                                          <p:attrName>ppt_x</p:attrName>
                                          <p:attrName>ppt_y</p:attrName>
                                        </p:attrNameLst>
                                      </p:cBhvr>
                                      <p:rCtr x="13195" y="6012"/>
                                    </p:animMotion>
                                  </p:childTnLst>
                                </p:cTn>
                              </p:par>
                              <p:par>
                                <p:cTn id="50" presetID="42" presetClass="path" presetSubtype="0" accel="50000" decel="50000" fill="hold" nodeType="withEffect">
                                  <p:stCondLst>
                                    <p:cond delay="1000"/>
                                  </p:stCondLst>
                                  <p:childTnLst>
                                    <p:animMotion origin="layout" path="M -0.2333 -0.31468 L 4.38062E-6 -6.93642E-7 " pathEditMode="relative" rAng="0" ptsTypes="AA">
                                      <p:cBhvr>
                                        <p:cTn id="51" dur="1000" fill="hold"/>
                                        <p:tgtEl>
                                          <p:spTgt spid="280"/>
                                        </p:tgtEl>
                                        <p:attrNameLst>
                                          <p:attrName>ppt_x</p:attrName>
                                          <p:attrName>ppt_y</p:attrName>
                                        </p:attrNameLst>
                                      </p:cBhvr>
                                      <p:rCtr x="11658" y="15723"/>
                                    </p:animMotion>
                                  </p:childTnLst>
                                </p:cTn>
                              </p:par>
                              <p:par>
                                <p:cTn id="52" presetID="42" presetClass="path" presetSubtype="0" accel="50000" decel="50000" fill="hold" nodeType="withEffect">
                                  <p:stCondLst>
                                    <p:cond delay="1000"/>
                                  </p:stCondLst>
                                  <p:childTnLst>
                                    <p:animMotion origin="layout" path="M -0.22066 -0.43399 L 2.00729E-6 4.04624E-7 " pathEditMode="relative" rAng="0" ptsTypes="AA">
                                      <p:cBhvr>
                                        <p:cTn id="53" dur="1000" fill="hold"/>
                                        <p:tgtEl>
                                          <p:spTgt spid="357"/>
                                        </p:tgtEl>
                                        <p:attrNameLst>
                                          <p:attrName>ppt_x</p:attrName>
                                          <p:attrName>ppt_y</p:attrName>
                                        </p:attrNameLst>
                                      </p:cBhvr>
                                      <p:rCtr x="11033" y="21688"/>
                                    </p:animMotion>
                                  </p:childTnLst>
                                </p:cTn>
                              </p:par>
                              <p:par>
                                <p:cTn id="54" presetID="2" presetClass="entr" presetSubtype="8" fill="hold" grpId="0" nodeType="withEffect">
                                  <p:stCondLst>
                                    <p:cond delay="2500"/>
                                  </p:stCondLst>
                                  <p:childTnLst>
                                    <p:set>
                                      <p:cBhvr>
                                        <p:cTn id="55" dur="1" fill="hold">
                                          <p:stCondLst>
                                            <p:cond delay="0"/>
                                          </p:stCondLst>
                                        </p:cTn>
                                        <p:tgtEl>
                                          <p:spTgt spid="332"/>
                                        </p:tgtEl>
                                        <p:attrNameLst>
                                          <p:attrName>style.visibility</p:attrName>
                                        </p:attrNameLst>
                                      </p:cBhvr>
                                      <p:to>
                                        <p:strVal val="visible"/>
                                      </p:to>
                                    </p:set>
                                    <p:anim calcmode="lin" valueType="num">
                                      <p:cBhvr additive="base">
                                        <p:cTn id="56" dur="500" fill="hold"/>
                                        <p:tgtEl>
                                          <p:spTgt spid="332"/>
                                        </p:tgtEl>
                                        <p:attrNameLst>
                                          <p:attrName>ppt_x</p:attrName>
                                        </p:attrNameLst>
                                      </p:cBhvr>
                                      <p:tavLst>
                                        <p:tav tm="0">
                                          <p:val>
                                            <p:strVal val="0-#ppt_w/2"/>
                                          </p:val>
                                        </p:tav>
                                        <p:tav tm="100000">
                                          <p:val>
                                            <p:strVal val="#ppt_x"/>
                                          </p:val>
                                        </p:tav>
                                      </p:tavLst>
                                    </p:anim>
                                    <p:anim calcmode="lin" valueType="num">
                                      <p:cBhvr additive="base">
                                        <p:cTn id="57" dur="500" fill="hold"/>
                                        <p:tgtEl>
                                          <p:spTgt spid="332"/>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2400"/>
                                  </p:stCondLst>
                                  <p:childTnLst>
                                    <p:set>
                                      <p:cBhvr>
                                        <p:cTn id="59" dur="1" fill="hold">
                                          <p:stCondLst>
                                            <p:cond delay="0"/>
                                          </p:stCondLst>
                                        </p:cTn>
                                        <p:tgtEl>
                                          <p:spTgt spid="333"/>
                                        </p:tgtEl>
                                        <p:attrNameLst>
                                          <p:attrName>style.visibility</p:attrName>
                                        </p:attrNameLst>
                                      </p:cBhvr>
                                      <p:to>
                                        <p:strVal val="visible"/>
                                      </p:to>
                                    </p:set>
                                    <p:anim calcmode="lin" valueType="num">
                                      <p:cBhvr additive="base">
                                        <p:cTn id="60" dur="500" fill="hold"/>
                                        <p:tgtEl>
                                          <p:spTgt spid="333"/>
                                        </p:tgtEl>
                                        <p:attrNameLst>
                                          <p:attrName>ppt_x</p:attrName>
                                        </p:attrNameLst>
                                      </p:cBhvr>
                                      <p:tavLst>
                                        <p:tav tm="0">
                                          <p:val>
                                            <p:strVal val="0-#ppt_w/2"/>
                                          </p:val>
                                        </p:tav>
                                        <p:tav tm="100000">
                                          <p:val>
                                            <p:strVal val="#ppt_x"/>
                                          </p:val>
                                        </p:tav>
                                      </p:tavLst>
                                    </p:anim>
                                    <p:anim calcmode="lin" valueType="num">
                                      <p:cBhvr additive="base">
                                        <p:cTn id="61" dur="500" fill="hold"/>
                                        <p:tgtEl>
                                          <p:spTgt spid="333"/>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2200"/>
                                  </p:stCondLst>
                                  <p:childTnLst>
                                    <p:set>
                                      <p:cBhvr>
                                        <p:cTn id="63" dur="1" fill="hold">
                                          <p:stCondLst>
                                            <p:cond delay="0"/>
                                          </p:stCondLst>
                                        </p:cTn>
                                        <p:tgtEl>
                                          <p:spTgt spid="334"/>
                                        </p:tgtEl>
                                        <p:attrNameLst>
                                          <p:attrName>style.visibility</p:attrName>
                                        </p:attrNameLst>
                                      </p:cBhvr>
                                      <p:to>
                                        <p:strVal val="visible"/>
                                      </p:to>
                                    </p:set>
                                    <p:anim calcmode="lin" valueType="num">
                                      <p:cBhvr additive="base">
                                        <p:cTn id="64" dur="500" fill="hold"/>
                                        <p:tgtEl>
                                          <p:spTgt spid="334"/>
                                        </p:tgtEl>
                                        <p:attrNameLst>
                                          <p:attrName>ppt_x</p:attrName>
                                        </p:attrNameLst>
                                      </p:cBhvr>
                                      <p:tavLst>
                                        <p:tav tm="0">
                                          <p:val>
                                            <p:strVal val="0-#ppt_w/2"/>
                                          </p:val>
                                        </p:tav>
                                        <p:tav tm="100000">
                                          <p:val>
                                            <p:strVal val="#ppt_x"/>
                                          </p:val>
                                        </p:tav>
                                      </p:tavLst>
                                    </p:anim>
                                    <p:anim calcmode="lin" valueType="num">
                                      <p:cBhvr additive="base">
                                        <p:cTn id="65" dur="500" fill="hold"/>
                                        <p:tgtEl>
                                          <p:spTgt spid="334"/>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2300"/>
                                  </p:stCondLst>
                                  <p:childTnLst>
                                    <p:set>
                                      <p:cBhvr>
                                        <p:cTn id="67" dur="1" fill="hold">
                                          <p:stCondLst>
                                            <p:cond delay="0"/>
                                          </p:stCondLst>
                                        </p:cTn>
                                        <p:tgtEl>
                                          <p:spTgt spid="335"/>
                                        </p:tgtEl>
                                        <p:attrNameLst>
                                          <p:attrName>style.visibility</p:attrName>
                                        </p:attrNameLst>
                                      </p:cBhvr>
                                      <p:to>
                                        <p:strVal val="visible"/>
                                      </p:to>
                                    </p:set>
                                    <p:anim calcmode="lin" valueType="num">
                                      <p:cBhvr additive="base">
                                        <p:cTn id="68" dur="500" fill="hold"/>
                                        <p:tgtEl>
                                          <p:spTgt spid="335"/>
                                        </p:tgtEl>
                                        <p:attrNameLst>
                                          <p:attrName>ppt_x</p:attrName>
                                        </p:attrNameLst>
                                      </p:cBhvr>
                                      <p:tavLst>
                                        <p:tav tm="0">
                                          <p:val>
                                            <p:strVal val="0-#ppt_w/2"/>
                                          </p:val>
                                        </p:tav>
                                        <p:tav tm="100000">
                                          <p:val>
                                            <p:strVal val="#ppt_x"/>
                                          </p:val>
                                        </p:tav>
                                      </p:tavLst>
                                    </p:anim>
                                    <p:anim calcmode="lin" valueType="num">
                                      <p:cBhvr additive="base">
                                        <p:cTn id="69" dur="500" fill="hold"/>
                                        <p:tgtEl>
                                          <p:spTgt spid="335"/>
                                        </p:tgtEl>
                                        <p:attrNameLst>
                                          <p:attrName>ppt_y</p:attrName>
                                        </p:attrNameLst>
                                      </p:cBhvr>
                                      <p:tavLst>
                                        <p:tav tm="0">
                                          <p:val>
                                            <p:strVal val="#ppt_y"/>
                                          </p:val>
                                        </p:tav>
                                        <p:tav tm="100000">
                                          <p:val>
                                            <p:strVal val="#ppt_y"/>
                                          </p:val>
                                        </p:tav>
                                      </p:tavLst>
                                    </p:anim>
                                  </p:childTnLst>
                                </p:cTn>
                              </p:par>
                              <p:par>
                                <p:cTn id="70" presetID="2" presetClass="entr" presetSubtype="8" fill="hold" grpId="0" nodeType="withEffect">
                                  <p:stCondLst>
                                    <p:cond delay="2100"/>
                                  </p:stCondLst>
                                  <p:childTnLst>
                                    <p:set>
                                      <p:cBhvr>
                                        <p:cTn id="71" dur="1" fill="hold">
                                          <p:stCondLst>
                                            <p:cond delay="0"/>
                                          </p:stCondLst>
                                        </p:cTn>
                                        <p:tgtEl>
                                          <p:spTgt spid="336"/>
                                        </p:tgtEl>
                                        <p:attrNameLst>
                                          <p:attrName>style.visibility</p:attrName>
                                        </p:attrNameLst>
                                      </p:cBhvr>
                                      <p:to>
                                        <p:strVal val="visible"/>
                                      </p:to>
                                    </p:set>
                                    <p:anim calcmode="lin" valueType="num">
                                      <p:cBhvr additive="base">
                                        <p:cTn id="72" dur="500" fill="hold"/>
                                        <p:tgtEl>
                                          <p:spTgt spid="336"/>
                                        </p:tgtEl>
                                        <p:attrNameLst>
                                          <p:attrName>ppt_x</p:attrName>
                                        </p:attrNameLst>
                                      </p:cBhvr>
                                      <p:tavLst>
                                        <p:tav tm="0">
                                          <p:val>
                                            <p:strVal val="0-#ppt_w/2"/>
                                          </p:val>
                                        </p:tav>
                                        <p:tav tm="100000">
                                          <p:val>
                                            <p:strVal val="#ppt_x"/>
                                          </p:val>
                                        </p:tav>
                                      </p:tavLst>
                                    </p:anim>
                                    <p:anim calcmode="lin" valueType="num">
                                      <p:cBhvr additive="base">
                                        <p:cTn id="73" dur="500" fill="hold"/>
                                        <p:tgtEl>
                                          <p:spTgt spid="336"/>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2100"/>
                                  </p:stCondLst>
                                  <p:iterate type="lt">
                                    <p:tmPct val="30000"/>
                                  </p:iterate>
                                  <p:childTnLst>
                                    <p:set>
                                      <p:cBhvr>
                                        <p:cTn id="75" dur="1" fill="hold">
                                          <p:stCondLst>
                                            <p:cond delay="0"/>
                                          </p:stCondLst>
                                        </p:cTn>
                                        <p:tgtEl>
                                          <p:spTgt spid="304"/>
                                        </p:tgtEl>
                                        <p:attrNameLst>
                                          <p:attrName>style.visibility</p:attrName>
                                        </p:attrNameLst>
                                      </p:cBhvr>
                                      <p:to>
                                        <p:strVal val="visible"/>
                                      </p:to>
                                    </p:set>
                                    <p:anim calcmode="lin" valueType="num">
                                      <p:cBhvr additive="base">
                                        <p:cTn id="76" dur="400" fill="hold"/>
                                        <p:tgtEl>
                                          <p:spTgt spid="304"/>
                                        </p:tgtEl>
                                        <p:attrNameLst>
                                          <p:attrName>ppt_x</p:attrName>
                                        </p:attrNameLst>
                                      </p:cBhvr>
                                      <p:tavLst>
                                        <p:tav tm="0">
                                          <p:val>
                                            <p:strVal val="1+#ppt_w/2"/>
                                          </p:val>
                                        </p:tav>
                                        <p:tav tm="100000">
                                          <p:val>
                                            <p:strVal val="#ppt_x"/>
                                          </p:val>
                                        </p:tav>
                                      </p:tavLst>
                                    </p:anim>
                                    <p:anim calcmode="lin" valueType="num">
                                      <p:cBhvr additive="base">
                                        <p:cTn id="77" dur="400" fill="hold"/>
                                        <p:tgtEl>
                                          <p:spTgt spid="304"/>
                                        </p:tgtEl>
                                        <p:attrNameLst>
                                          <p:attrName>ppt_y</p:attrName>
                                        </p:attrNameLst>
                                      </p:cBhvr>
                                      <p:tavLst>
                                        <p:tav tm="0">
                                          <p:val>
                                            <p:strVal val="#ppt_y"/>
                                          </p:val>
                                        </p:tav>
                                        <p:tav tm="100000">
                                          <p:val>
                                            <p:strVal val="#ppt_y"/>
                                          </p:val>
                                        </p:tav>
                                      </p:tavLst>
                                    </p:anim>
                                  </p:childTnLst>
                                </p:cTn>
                              </p:par>
                              <p:par>
                                <p:cTn id="78" presetID="8" presetClass="emph" presetSubtype="0" fill="hold" grpId="1" nodeType="withEffect">
                                  <p:stCondLst>
                                    <p:cond delay="500"/>
                                  </p:stCondLst>
                                  <p:childTnLst>
                                    <p:animRot by="21600000">
                                      <p:cBhvr>
                                        <p:cTn id="79" dur="7000" fill="hold"/>
                                        <p:tgtEl>
                                          <p:spTgt spid="186"/>
                                        </p:tgtEl>
                                        <p:attrNameLst>
                                          <p:attrName>r</p:attrName>
                                        </p:attrNameLst>
                                      </p:cBhvr>
                                    </p:animRot>
                                  </p:childTnLst>
                                </p:cTn>
                              </p:par>
                              <p:par>
                                <p:cTn id="80" presetID="10" presetClass="entr" presetSubtype="0" fill="hold" grpId="0" nodeType="withEffect">
                                  <p:stCondLst>
                                    <p:cond delay="750"/>
                                  </p:stCondLst>
                                  <p:childTnLst>
                                    <p:set>
                                      <p:cBhvr>
                                        <p:cTn id="81" dur="1" fill="hold">
                                          <p:stCondLst>
                                            <p:cond delay="0"/>
                                          </p:stCondLst>
                                        </p:cTn>
                                        <p:tgtEl>
                                          <p:spTgt spid="179"/>
                                        </p:tgtEl>
                                        <p:attrNameLst>
                                          <p:attrName>style.visibility</p:attrName>
                                        </p:attrNameLst>
                                      </p:cBhvr>
                                      <p:to>
                                        <p:strVal val="visible"/>
                                      </p:to>
                                    </p:set>
                                    <p:animEffect transition="in" filter="fade">
                                      <p:cBhvr>
                                        <p:cTn id="82" dur="500"/>
                                        <p:tgtEl>
                                          <p:spTgt spid="179"/>
                                        </p:tgtEl>
                                      </p:cBhvr>
                                    </p:animEffect>
                                  </p:childTnLst>
                                </p:cTn>
                              </p:par>
                              <p:par>
                                <p:cTn id="83" presetID="10" presetClass="entr" presetSubtype="0" fill="hold" grpId="0" nodeType="withEffect">
                                  <p:stCondLst>
                                    <p:cond delay="1000"/>
                                  </p:stCondLst>
                                  <p:childTnLst>
                                    <p:set>
                                      <p:cBhvr>
                                        <p:cTn id="84" dur="1" fill="hold">
                                          <p:stCondLst>
                                            <p:cond delay="0"/>
                                          </p:stCondLst>
                                        </p:cTn>
                                        <p:tgtEl>
                                          <p:spTgt spid="225"/>
                                        </p:tgtEl>
                                        <p:attrNameLst>
                                          <p:attrName>style.visibility</p:attrName>
                                        </p:attrNameLst>
                                      </p:cBhvr>
                                      <p:to>
                                        <p:strVal val="visible"/>
                                      </p:to>
                                    </p:set>
                                    <p:animEffect transition="in" filter="fade">
                                      <p:cBhvr>
                                        <p:cTn id="85" dur="500"/>
                                        <p:tgtEl>
                                          <p:spTgt spid="225"/>
                                        </p:tgtEl>
                                      </p:cBhvr>
                                    </p:animEffect>
                                  </p:childTnLst>
                                </p:cTn>
                              </p:par>
                              <p:par>
                                <p:cTn id="86" presetID="8" presetClass="emph" presetSubtype="0" fill="hold" grpId="1" nodeType="withEffect">
                                  <p:stCondLst>
                                    <p:cond delay="1000"/>
                                  </p:stCondLst>
                                  <p:childTnLst>
                                    <p:animRot by="-21600000">
                                      <p:cBhvr>
                                        <p:cTn id="87" dur="7000" fill="hold"/>
                                        <p:tgtEl>
                                          <p:spTgt spid="225"/>
                                        </p:tgtEl>
                                        <p:attrNameLst>
                                          <p:attrName>r</p:attrName>
                                        </p:attrNameLst>
                                      </p:cBhvr>
                                    </p:animRot>
                                  </p:childTnLst>
                                </p:cTn>
                              </p:par>
                              <p:par>
                                <p:cTn id="88" presetID="10" presetClass="entr" presetSubtype="0" fill="hold" grpId="0" nodeType="withEffect">
                                  <p:stCondLst>
                                    <p:cond delay="2000"/>
                                  </p:stCondLst>
                                  <p:childTnLst>
                                    <p:set>
                                      <p:cBhvr>
                                        <p:cTn id="89" dur="1" fill="hold">
                                          <p:stCondLst>
                                            <p:cond delay="0"/>
                                          </p:stCondLst>
                                        </p:cTn>
                                        <p:tgtEl>
                                          <p:spTgt spid="224"/>
                                        </p:tgtEl>
                                        <p:attrNameLst>
                                          <p:attrName>style.visibility</p:attrName>
                                        </p:attrNameLst>
                                      </p:cBhvr>
                                      <p:to>
                                        <p:strVal val="visible"/>
                                      </p:to>
                                    </p:set>
                                    <p:animEffect transition="in" filter="fade">
                                      <p:cBhvr>
                                        <p:cTn id="90" dur="500"/>
                                        <p:tgtEl>
                                          <p:spTgt spid="224"/>
                                        </p:tgtEl>
                                      </p:cBhvr>
                                    </p:animEffect>
                                  </p:childTnLst>
                                </p:cTn>
                              </p:par>
                              <p:par>
                                <p:cTn id="91" presetID="10" presetClass="entr" presetSubtype="0" fill="hold" nodeType="withEffect">
                                  <p:stCondLst>
                                    <p:cond delay="1500"/>
                                  </p:stCondLst>
                                  <p:childTnLst>
                                    <p:set>
                                      <p:cBhvr>
                                        <p:cTn id="92" dur="1" fill="hold">
                                          <p:stCondLst>
                                            <p:cond delay="0"/>
                                          </p:stCondLst>
                                        </p:cTn>
                                        <p:tgtEl>
                                          <p:spTgt spid="187"/>
                                        </p:tgtEl>
                                        <p:attrNameLst>
                                          <p:attrName>style.visibility</p:attrName>
                                        </p:attrNameLst>
                                      </p:cBhvr>
                                      <p:to>
                                        <p:strVal val="visible"/>
                                      </p:to>
                                    </p:set>
                                    <p:animEffect transition="in" filter="fade">
                                      <p:cBhvr>
                                        <p:cTn id="93" dur="1000"/>
                                        <p:tgtEl>
                                          <p:spTgt spid="187"/>
                                        </p:tgtEl>
                                      </p:cBhvr>
                                    </p:animEffect>
                                  </p:childTnLst>
                                </p:cTn>
                              </p:par>
                              <p:par>
                                <p:cTn id="94" presetID="10" presetClass="entr" presetSubtype="0" fill="hold" nodeType="withEffect">
                                  <p:stCondLst>
                                    <p:cond delay="2250"/>
                                  </p:stCondLst>
                                  <p:childTnLst>
                                    <p:set>
                                      <p:cBhvr>
                                        <p:cTn id="95" dur="1" fill="hold">
                                          <p:stCondLst>
                                            <p:cond delay="0"/>
                                          </p:stCondLst>
                                        </p:cTn>
                                        <p:tgtEl>
                                          <p:spTgt spid="226"/>
                                        </p:tgtEl>
                                        <p:attrNameLst>
                                          <p:attrName>style.visibility</p:attrName>
                                        </p:attrNameLst>
                                      </p:cBhvr>
                                      <p:to>
                                        <p:strVal val="visible"/>
                                      </p:to>
                                    </p:set>
                                    <p:animEffect transition="in" filter="fade">
                                      <p:cBhvr>
                                        <p:cTn id="96" dur="500"/>
                                        <p:tgtEl>
                                          <p:spTgt spid="226"/>
                                        </p:tgtEl>
                                      </p:cBhvr>
                                    </p:animEffect>
                                  </p:childTnLst>
                                </p:cTn>
                              </p:par>
                              <p:par>
                                <p:cTn id="97" presetID="10" presetClass="entr" presetSubtype="0" fill="hold" nodeType="withEffect">
                                  <p:stCondLst>
                                    <p:cond delay="2250"/>
                                  </p:stCondLst>
                                  <p:childTnLst>
                                    <p:set>
                                      <p:cBhvr>
                                        <p:cTn id="98" dur="1" fill="hold">
                                          <p:stCondLst>
                                            <p:cond delay="0"/>
                                          </p:stCondLst>
                                        </p:cTn>
                                        <p:tgtEl>
                                          <p:spTgt spid="235"/>
                                        </p:tgtEl>
                                        <p:attrNameLst>
                                          <p:attrName>style.visibility</p:attrName>
                                        </p:attrNameLst>
                                      </p:cBhvr>
                                      <p:to>
                                        <p:strVal val="visible"/>
                                      </p:to>
                                    </p:set>
                                    <p:animEffect transition="in" filter="fade">
                                      <p:cBhvr>
                                        <p:cTn id="99" dur="500"/>
                                        <p:tgtEl>
                                          <p:spTgt spid="235"/>
                                        </p:tgtEl>
                                      </p:cBhvr>
                                    </p:animEffect>
                                  </p:childTnLst>
                                </p:cTn>
                              </p:par>
                              <p:par>
                                <p:cTn id="100" presetID="10" presetClass="entr" presetSubtype="0" fill="hold" nodeType="withEffect">
                                  <p:stCondLst>
                                    <p:cond delay="2500"/>
                                  </p:stCondLst>
                                  <p:childTnLst>
                                    <p:set>
                                      <p:cBhvr>
                                        <p:cTn id="101" dur="1" fill="hold">
                                          <p:stCondLst>
                                            <p:cond delay="0"/>
                                          </p:stCondLst>
                                        </p:cTn>
                                        <p:tgtEl>
                                          <p:spTgt spid="229"/>
                                        </p:tgtEl>
                                        <p:attrNameLst>
                                          <p:attrName>style.visibility</p:attrName>
                                        </p:attrNameLst>
                                      </p:cBhvr>
                                      <p:to>
                                        <p:strVal val="visible"/>
                                      </p:to>
                                    </p:set>
                                    <p:animEffect transition="in" filter="fade">
                                      <p:cBhvr>
                                        <p:cTn id="102" dur="500"/>
                                        <p:tgtEl>
                                          <p:spTgt spid="229"/>
                                        </p:tgtEl>
                                      </p:cBhvr>
                                    </p:animEffect>
                                  </p:childTnLst>
                                </p:cTn>
                              </p:par>
                              <p:par>
                                <p:cTn id="103" presetID="10" presetClass="entr" presetSubtype="0" fill="hold" nodeType="withEffect">
                                  <p:stCondLst>
                                    <p:cond delay="2500"/>
                                  </p:stCondLst>
                                  <p:childTnLst>
                                    <p:set>
                                      <p:cBhvr>
                                        <p:cTn id="104" dur="1" fill="hold">
                                          <p:stCondLst>
                                            <p:cond delay="0"/>
                                          </p:stCondLst>
                                        </p:cTn>
                                        <p:tgtEl>
                                          <p:spTgt spid="238"/>
                                        </p:tgtEl>
                                        <p:attrNameLst>
                                          <p:attrName>style.visibility</p:attrName>
                                        </p:attrNameLst>
                                      </p:cBhvr>
                                      <p:to>
                                        <p:strVal val="visible"/>
                                      </p:to>
                                    </p:set>
                                    <p:animEffect transition="in" filter="fade">
                                      <p:cBhvr>
                                        <p:cTn id="105" dur="500"/>
                                        <p:tgtEl>
                                          <p:spTgt spid="238"/>
                                        </p:tgtEl>
                                      </p:cBhvr>
                                    </p:animEffect>
                                  </p:childTnLst>
                                </p:cTn>
                              </p:par>
                              <p:par>
                                <p:cTn id="106" presetID="10" presetClass="entr" presetSubtype="0" fill="hold" nodeType="withEffect">
                                  <p:stCondLst>
                                    <p:cond delay="2750"/>
                                  </p:stCondLst>
                                  <p:childTnLst>
                                    <p:set>
                                      <p:cBhvr>
                                        <p:cTn id="107" dur="1" fill="hold">
                                          <p:stCondLst>
                                            <p:cond delay="0"/>
                                          </p:stCondLst>
                                        </p:cTn>
                                        <p:tgtEl>
                                          <p:spTgt spid="232"/>
                                        </p:tgtEl>
                                        <p:attrNameLst>
                                          <p:attrName>style.visibility</p:attrName>
                                        </p:attrNameLst>
                                      </p:cBhvr>
                                      <p:to>
                                        <p:strVal val="visible"/>
                                      </p:to>
                                    </p:set>
                                    <p:animEffect transition="in" filter="fade">
                                      <p:cBhvr>
                                        <p:cTn id="108" dur="500"/>
                                        <p:tgtEl>
                                          <p:spTgt spid="232"/>
                                        </p:tgtEl>
                                      </p:cBhvr>
                                    </p:animEffect>
                                  </p:childTnLst>
                                </p:cTn>
                              </p:par>
                              <p:par>
                                <p:cTn id="109" presetID="10" presetClass="entr" presetSubtype="0" fill="hold" nodeType="withEffect">
                                  <p:stCondLst>
                                    <p:cond delay="2750"/>
                                  </p:stCondLst>
                                  <p:childTnLst>
                                    <p:set>
                                      <p:cBhvr>
                                        <p:cTn id="110" dur="1" fill="hold">
                                          <p:stCondLst>
                                            <p:cond delay="0"/>
                                          </p:stCondLst>
                                        </p:cTn>
                                        <p:tgtEl>
                                          <p:spTgt spid="241"/>
                                        </p:tgtEl>
                                        <p:attrNameLst>
                                          <p:attrName>style.visibility</p:attrName>
                                        </p:attrNameLst>
                                      </p:cBhvr>
                                      <p:to>
                                        <p:strVal val="visible"/>
                                      </p:to>
                                    </p:set>
                                    <p:animEffect transition="in" filter="fade">
                                      <p:cBhvr>
                                        <p:cTn id="111" dur="500"/>
                                        <p:tgtEl>
                                          <p:spTgt spid="241"/>
                                        </p:tgtEl>
                                      </p:cBhvr>
                                    </p:animEffect>
                                  </p:childTnLst>
                                </p:cTn>
                              </p:par>
                              <p:par>
                                <p:cTn id="112" presetID="10" presetClass="entr" presetSubtype="0" fill="hold" nodeType="withEffect">
                                  <p:stCondLst>
                                    <p:cond delay="2900"/>
                                  </p:stCondLst>
                                  <p:childTnLst>
                                    <p:set>
                                      <p:cBhvr>
                                        <p:cTn id="113" dur="1" fill="hold">
                                          <p:stCondLst>
                                            <p:cond delay="0"/>
                                          </p:stCondLst>
                                        </p:cTn>
                                        <p:tgtEl>
                                          <p:spTgt spid="244"/>
                                        </p:tgtEl>
                                        <p:attrNameLst>
                                          <p:attrName>style.visibility</p:attrName>
                                        </p:attrNameLst>
                                      </p:cBhvr>
                                      <p:to>
                                        <p:strVal val="visible"/>
                                      </p:to>
                                    </p:set>
                                    <p:animEffect transition="in" filter="fade">
                                      <p:cBhvr>
                                        <p:cTn id="114" dur="500"/>
                                        <p:tgtEl>
                                          <p:spTgt spid="244"/>
                                        </p:tgtEl>
                                      </p:cBhvr>
                                    </p:animEffect>
                                  </p:childTnLst>
                                </p:cTn>
                              </p:par>
                              <p:par>
                                <p:cTn id="115" presetID="10" presetClass="entr" presetSubtype="0" fill="hold" nodeType="withEffect">
                                  <p:stCondLst>
                                    <p:cond delay="3100"/>
                                  </p:stCondLst>
                                  <p:childTnLst>
                                    <p:set>
                                      <p:cBhvr>
                                        <p:cTn id="116" dur="1" fill="hold">
                                          <p:stCondLst>
                                            <p:cond delay="0"/>
                                          </p:stCondLst>
                                        </p:cTn>
                                        <p:tgtEl>
                                          <p:spTgt spid="253"/>
                                        </p:tgtEl>
                                        <p:attrNameLst>
                                          <p:attrName>style.visibility</p:attrName>
                                        </p:attrNameLst>
                                      </p:cBhvr>
                                      <p:to>
                                        <p:strVal val="visible"/>
                                      </p:to>
                                    </p:set>
                                    <p:animEffect transition="in" filter="fade">
                                      <p:cBhvr>
                                        <p:cTn id="117" dur="500"/>
                                        <p:tgtEl>
                                          <p:spTgt spid="253"/>
                                        </p:tgtEl>
                                      </p:cBhvr>
                                    </p:animEffect>
                                  </p:childTnLst>
                                </p:cTn>
                              </p:par>
                              <p:par>
                                <p:cTn id="118" presetID="10" presetClass="entr" presetSubtype="0" fill="hold" nodeType="withEffect">
                                  <p:stCondLst>
                                    <p:cond delay="3300"/>
                                  </p:stCondLst>
                                  <p:childTnLst>
                                    <p:set>
                                      <p:cBhvr>
                                        <p:cTn id="119" dur="1" fill="hold">
                                          <p:stCondLst>
                                            <p:cond delay="0"/>
                                          </p:stCondLst>
                                        </p:cTn>
                                        <p:tgtEl>
                                          <p:spTgt spid="247"/>
                                        </p:tgtEl>
                                        <p:attrNameLst>
                                          <p:attrName>style.visibility</p:attrName>
                                        </p:attrNameLst>
                                      </p:cBhvr>
                                      <p:to>
                                        <p:strVal val="visible"/>
                                      </p:to>
                                    </p:set>
                                    <p:animEffect transition="in" filter="fade">
                                      <p:cBhvr>
                                        <p:cTn id="120" dur="500"/>
                                        <p:tgtEl>
                                          <p:spTgt spid="247"/>
                                        </p:tgtEl>
                                      </p:cBhvr>
                                    </p:animEffect>
                                  </p:childTnLst>
                                </p:cTn>
                              </p:par>
                              <p:par>
                                <p:cTn id="121" presetID="10" presetClass="entr" presetSubtype="0" fill="hold" nodeType="withEffect">
                                  <p:stCondLst>
                                    <p:cond delay="3500"/>
                                  </p:stCondLst>
                                  <p:childTnLst>
                                    <p:set>
                                      <p:cBhvr>
                                        <p:cTn id="122" dur="1" fill="hold">
                                          <p:stCondLst>
                                            <p:cond delay="0"/>
                                          </p:stCondLst>
                                        </p:cTn>
                                        <p:tgtEl>
                                          <p:spTgt spid="259"/>
                                        </p:tgtEl>
                                        <p:attrNameLst>
                                          <p:attrName>style.visibility</p:attrName>
                                        </p:attrNameLst>
                                      </p:cBhvr>
                                      <p:to>
                                        <p:strVal val="visible"/>
                                      </p:to>
                                    </p:set>
                                    <p:animEffect transition="in" filter="fade">
                                      <p:cBhvr>
                                        <p:cTn id="123" dur="500"/>
                                        <p:tgtEl>
                                          <p:spTgt spid="259"/>
                                        </p:tgtEl>
                                      </p:cBhvr>
                                    </p:animEffect>
                                  </p:childTnLst>
                                </p:cTn>
                              </p:par>
                              <p:par>
                                <p:cTn id="124" presetID="10" presetClass="entr" presetSubtype="0" fill="hold" nodeType="withEffect">
                                  <p:stCondLst>
                                    <p:cond delay="3600"/>
                                  </p:stCondLst>
                                  <p:childTnLst>
                                    <p:set>
                                      <p:cBhvr>
                                        <p:cTn id="125" dur="1" fill="hold">
                                          <p:stCondLst>
                                            <p:cond delay="0"/>
                                          </p:stCondLst>
                                        </p:cTn>
                                        <p:tgtEl>
                                          <p:spTgt spid="250"/>
                                        </p:tgtEl>
                                        <p:attrNameLst>
                                          <p:attrName>style.visibility</p:attrName>
                                        </p:attrNameLst>
                                      </p:cBhvr>
                                      <p:to>
                                        <p:strVal val="visible"/>
                                      </p:to>
                                    </p:set>
                                    <p:animEffect transition="in" filter="fade">
                                      <p:cBhvr>
                                        <p:cTn id="126" dur="500"/>
                                        <p:tgtEl>
                                          <p:spTgt spid="250"/>
                                        </p:tgtEl>
                                      </p:cBhvr>
                                    </p:animEffect>
                                  </p:childTnLst>
                                </p:cTn>
                              </p:par>
                              <p:par>
                                <p:cTn id="127" presetID="10" presetClass="entr" presetSubtype="0" fill="hold" nodeType="withEffect">
                                  <p:stCondLst>
                                    <p:cond delay="3800"/>
                                  </p:stCondLst>
                                  <p:childTnLst>
                                    <p:set>
                                      <p:cBhvr>
                                        <p:cTn id="128" dur="1" fill="hold">
                                          <p:stCondLst>
                                            <p:cond delay="0"/>
                                          </p:stCondLst>
                                        </p:cTn>
                                        <p:tgtEl>
                                          <p:spTgt spid="256"/>
                                        </p:tgtEl>
                                        <p:attrNameLst>
                                          <p:attrName>style.visibility</p:attrName>
                                        </p:attrNameLst>
                                      </p:cBhvr>
                                      <p:to>
                                        <p:strVal val="visible"/>
                                      </p:to>
                                    </p:set>
                                    <p:animEffect transition="in" filter="fade">
                                      <p:cBhvr>
                                        <p:cTn id="129" dur="500"/>
                                        <p:tgtEl>
                                          <p:spTgt spid="256"/>
                                        </p:tgtEl>
                                      </p:cBhvr>
                                    </p:animEffect>
                                  </p:childTnLst>
                                </p:cTn>
                              </p:par>
                              <p:par>
                                <p:cTn id="130" presetID="10" presetClass="entr" presetSubtype="0" fill="hold" nodeType="withEffect">
                                  <p:stCondLst>
                                    <p:cond delay="4200"/>
                                  </p:stCondLst>
                                  <p:childTnLst>
                                    <p:set>
                                      <p:cBhvr>
                                        <p:cTn id="131" dur="1" fill="hold">
                                          <p:stCondLst>
                                            <p:cond delay="0"/>
                                          </p:stCondLst>
                                        </p:cTn>
                                        <p:tgtEl>
                                          <p:spTgt spid="277"/>
                                        </p:tgtEl>
                                        <p:attrNameLst>
                                          <p:attrName>style.visibility</p:attrName>
                                        </p:attrNameLst>
                                      </p:cBhvr>
                                      <p:to>
                                        <p:strVal val="visible"/>
                                      </p:to>
                                    </p:set>
                                    <p:animEffect transition="in" filter="fade">
                                      <p:cBhvr>
                                        <p:cTn id="132" dur="500"/>
                                        <p:tgtEl>
                                          <p:spTgt spid="277"/>
                                        </p:tgtEl>
                                      </p:cBhvr>
                                    </p:animEffect>
                                  </p:childTnLst>
                                </p:cTn>
                              </p:par>
                              <p:par>
                                <p:cTn id="133" presetID="10" presetClass="entr" presetSubtype="0" fill="hold" nodeType="withEffect">
                                  <p:stCondLst>
                                    <p:cond delay="4400"/>
                                  </p:stCondLst>
                                  <p:childTnLst>
                                    <p:set>
                                      <p:cBhvr>
                                        <p:cTn id="134" dur="1" fill="hold">
                                          <p:stCondLst>
                                            <p:cond delay="0"/>
                                          </p:stCondLst>
                                        </p:cTn>
                                        <p:tgtEl>
                                          <p:spTgt spid="262"/>
                                        </p:tgtEl>
                                        <p:attrNameLst>
                                          <p:attrName>style.visibility</p:attrName>
                                        </p:attrNameLst>
                                      </p:cBhvr>
                                      <p:to>
                                        <p:strVal val="visible"/>
                                      </p:to>
                                    </p:set>
                                    <p:animEffect transition="in" filter="fade">
                                      <p:cBhvr>
                                        <p:cTn id="135" dur="500"/>
                                        <p:tgtEl>
                                          <p:spTgt spid="262"/>
                                        </p:tgtEl>
                                      </p:cBhvr>
                                    </p:animEffect>
                                  </p:childTnLst>
                                </p:cTn>
                              </p:par>
                              <p:par>
                                <p:cTn id="136" presetID="10" presetClass="entr" presetSubtype="0" fill="hold" nodeType="withEffect">
                                  <p:stCondLst>
                                    <p:cond delay="4700"/>
                                  </p:stCondLst>
                                  <p:childTnLst>
                                    <p:set>
                                      <p:cBhvr>
                                        <p:cTn id="137" dur="1" fill="hold">
                                          <p:stCondLst>
                                            <p:cond delay="0"/>
                                          </p:stCondLst>
                                        </p:cTn>
                                        <p:tgtEl>
                                          <p:spTgt spid="274"/>
                                        </p:tgtEl>
                                        <p:attrNameLst>
                                          <p:attrName>style.visibility</p:attrName>
                                        </p:attrNameLst>
                                      </p:cBhvr>
                                      <p:to>
                                        <p:strVal val="visible"/>
                                      </p:to>
                                    </p:set>
                                    <p:animEffect transition="in" filter="fade">
                                      <p:cBhvr>
                                        <p:cTn id="138" dur="500"/>
                                        <p:tgtEl>
                                          <p:spTgt spid="274"/>
                                        </p:tgtEl>
                                      </p:cBhvr>
                                    </p:animEffect>
                                  </p:childTnLst>
                                </p:cTn>
                              </p:par>
                              <p:par>
                                <p:cTn id="139" presetID="10" presetClass="entr" presetSubtype="0" fill="hold" nodeType="withEffect">
                                  <p:stCondLst>
                                    <p:cond delay="5000"/>
                                  </p:stCondLst>
                                  <p:childTnLst>
                                    <p:set>
                                      <p:cBhvr>
                                        <p:cTn id="140" dur="1" fill="hold">
                                          <p:stCondLst>
                                            <p:cond delay="0"/>
                                          </p:stCondLst>
                                        </p:cTn>
                                        <p:tgtEl>
                                          <p:spTgt spid="268"/>
                                        </p:tgtEl>
                                        <p:attrNameLst>
                                          <p:attrName>style.visibility</p:attrName>
                                        </p:attrNameLst>
                                      </p:cBhvr>
                                      <p:to>
                                        <p:strVal val="visible"/>
                                      </p:to>
                                    </p:set>
                                    <p:animEffect transition="in" filter="fade">
                                      <p:cBhvr>
                                        <p:cTn id="141" dur="500"/>
                                        <p:tgtEl>
                                          <p:spTgt spid="268"/>
                                        </p:tgtEl>
                                      </p:cBhvr>
                                    </p:animEffect>
                                  </p:childTnLst>
                                </p:cTn>
                              </p:par>
                              <p:par>
                                <p:cTn id="142" presetID="10" presetClass="entr" presetSubtype="0" fill="hold" nodeType="withEffect">
                                  <p:stCondLst>
                                    <p:cond delay="5200"/>
                                  </p:stCondLst>
                                  <p:childTnLst>
                                    <p:set>
                                      <p:cBhvr>
                                        <p:cTn id="143" dur="1" fill="hold">
                                          <p:stCondLst>
                                            <p:cond delay="0"/>
                                          </p:stCondLst>
                                        </p:cTn>
                                        <p:tgtEl>
                                          <p:spTgt spid="271"/>
                                        </p:tgtEl>
                                        <p:attrNameLst>
                                          <p:attrName>style.visibility</p:attrName>
                                        </p:attrNameLst>
                                      </p:cBhvr>
                                      <p:to>
                                        <p:strVal val="visible"/>
                                      </p:to>
                                    </p:set>
                                    <p:animEffect transition="in" filter="fade">
                                      <p:cBhvr>
                                        <p:cTn id="144" dur="500"/>
                                        <p:tgtEl>
                                          <p:spTgt spid="271"/>
                                        </p:tgtEl>
                                      </p:cBhvr>
                                    </p:animEffect>
                                  </p:childTnLst>
                                </p:cTn>
                              </p:par>
                              <p:par>
                                <p:cTn id="145" presetID="10" presetClass="entr" presetSubtype="0" fill="hold" nodeType="withEffect">
                                  <p:stCondLst>
                                    <p:cond delay="5500"/>
                                  </p:stCondLst>
                                  <p:childTnLst>
                                    <p:set>
                                      <p:cBhvr>
                                        <p:cTn id="146" dur="1" fill="hold">
                                          <p:stCondLst>
                                            <p:cond delay="0"/>
                                          </p:stCondLst>
                                        </p:cTn>
                                        <p:tgtEl>
                                          <p:spTgt spid="265"/>
                                        </p:tgtEl>
                                        <p:attrNameLst>
                                          <p:attrName>style.visibility</p:attrName>
                                        </p:attrNameLst>
                                      </p:cBhvr>
                                      <p:to>
                                        <p:strVal val="visible"/>
                                      </p:to>
                                    </p:set>
                                    <p:animEffect transition="in" filter="fade">
                                      <p:cBhvr>
                                        <p:cTn id="147" dur="500"/>
                                        <p:tgtEl>
                                          <p:spTgt spid="265"/>
                                        </p:tgtEl>
                                      </p:cBhvr>
                                    </p:animEffect>
                                  </p:childTnLst>
                                </p:cTn>
                              </p:par>
                              <p:par>
                                <p:cTn id="148" presetID="2" presetClass="entr" presetSubtype="8" fill="hold" grpId="0" nodeType="withEffect">
                                  <p:stCondLst>
                                    <p:cond delay="3100"/>
                                  </p:stCondLst>
                                  <p:childTnLst>
                                    <p:set>
                                      <p:cBhvr>
                                        <p:cTn id="149" dur="1" fill="hold">
                                          <p:stCondLst>
                                            <p:cond delay="0"/>
                                          </p:stCondLst>
                                        </p:cTn>
                                        <p:tgtEl>
                                          <p:spTgt spid="744"/>
                                        </p:tgtEl>
                                        <p:attrNameLst>
                                          <p:attrName>style.visibility</p:attrName>
                                        </p:attrNameLst>
                                      </p:cBhvr>
                                      <p:to>
                                        <p:strVal val="visible"/>
                                      </p:to>
                                    </p:set>
                                    <p:anim calcmode="lin" valueType="num">
                                      <p:cBhvr additive="base">
                                        <p:cTn id="150" dur="500" fill="hold"/>
                                        <p:tgtEl>
                                          <p:spTgt spid="744"/>
                                        </p:tgtEl>
                                        <p:attrNameLst>
                                          <p:attrName>ppt_x</p:attrName>
                                        </p:attrNameLst>
                                      </p:cBhvr>
                                      <p:tavLst>
                                        <p:tav tm="0">
                                          <p:val>
                                            <p:strVal val="0-#ppt_w/2"/>
                                          </p:val>
                                        </p:tav>
                                        <p:tav tm="100000">
                                          <p:val>
                                            <p:strVal val="#ppt_x"/>
                                          </p:val>
                                        </p:tav>
                                      </p:tavLst>
                                    </p:anim>
                                    <p:anim calcmode="lin" valueType="num">
                                      <p:cBhvr additive="base">
                                        <p:cTn id="151" dur="500" fill="hold"/>
                                        <p:tgtEl>
                                          <p:spTgt spid="744"/>
                                        </p:tgtEl>
                                        <p:attrNameLst>
                                          <p:attrName>ppt_y</p:attrName>
                                        </p:attrNameLst>
                                      </p:cBhvr>
                                      <p:tavLst>
                                        <p:tav tm="0">
                                          <p:val>
                                            <p:strVal val="#ppt_y"/>
                                          </p:val>
                                        </p:tav>
                                        <p:tav tm="100000">
                                          <p:val>
                                            <p:strVal val="#ppt_y"/>
                                          </p:val>
                                        </p:tav>
                                      </p:tavLst>
                                    </p:anim>
                                  </p:childTnLst>
                                </p:cTn>
                              </p:par>
                              <p:par>
                                <p:cTn id="152" presetID="2" presetClass="entr" presetSubtype="8" fill="hold" grpId="0" nodeType="withEffect">
                                  <p:stCondLst>
                                    <p:cond delay="3100"/>
                                  </p:stCondLst>
                                  <p:childTnLst>
                                    <p:set>
                                      <p:cBhvr>
                                        <p:cTn id="153" dur="1" fill="hold">
                                          <p:stCondLst>
                                            <p:cond delay="0"/>
                                          </p:stCondLst>
                                        </p:cTn>
                                        <p:tgtEl>
                                          <p:spTgt spid="745"/>
                                        </p:tgtEl>
                                        <p:attrNameLst>
                                          <p:attrName>style.visibility</p:attrName>
                                        </p:attrNameLst>
                                      </p:cBhvr>
                                      <p:to>
                                        <p:strVal val="visible"/>
                                      </p:to>
                                    </p:set>
                                    <p:anim calcmode="lin" valueType="num">
                                      <p:cBhvr additive="base">
                                        <p:cTn id="154" dur="500" fill="hold"/>
                                        <p:tgtEl>
                                          <p:spTgt spid="745"/>
                                        </p:tgtEl>
                                        <p:attrNameLst>
                                          <p:attrName>ppt_x</p:attrName>
                                        </p:attrNameLst>
                                      </p:cBhvr>
                                      <p:tavLst>
                                        <p:tav tm="0">
                                          <p:val>
                                            <p:strVal val="0-#ppt_w/2"/>
                                          </p:val>
                                        </p:tav>
                                        <p:tav tm="100000">
                                          <p:val>
                                            <p:strVal val="#ppt_x"/>
                                          </p:val>
                                        </p:tav>
                                      </p:tavLst>
                                    </p:anim>
                                    <p:anim calcmode="lin" valueType="num">
                                      <p:cBhvr additive="base">
                                        <p:cTn id="155" dur="500" fill="hold"/>
                                        <p:tgtEl>
                                          <p:spTgt spid="745"/>
                                        </p:tgtEl>
                                        <p:attrNameLst>
                                          <p:attrName>ppt_y</p:attrName>
                                        </p:attrNameLst>
                                      </p:cBhvr>
                                      <p:tavLst>
                                        <p:tav tm="0">
                                          <p:val>
                                            <p:strVal val="#ppt_y"/>
                                          </p:val>
                                        </p:tav>
                                        <p:tav tm="100000">
                                          <p:val>
                                            <p:strVal val="#ppt_y"/>
                                          </p:val>
                                        </p:tav>
                                      </p:tavLst>
                                    </p:anim>
                                  </p:childTnLst>
                                </p:cTn>
                              </p:par>
                              <p:par>
                                <p:cTn id="156" presetID="2" presetClass="entr" presetSubtype="8" fill="hold" grpId="0" nodeType="withEffect">
                                  <p:stCondLst>
                                    <p:cond delay="3000"/>
                                  </p:stCondLst>
                                  <p:childTnLst>
                                    <p:set>
                                      <p:cBhvr>
                                        <p:cTn id="157" dur="1" fill="hold">
                                          <p:stCondLst>
                                            <p:cond delay="0"/>
                                          </p:stCondLst>
                                        </p:cTn>
                                        <p:tgtEl>
                                          <p:spTgt spid="746"/>
                                        </p:tgtEl>
                                        <p:attrNameLst>
                                          <p:attrName>style.visibility</p:attrName>
                                        </p:attrNameLst>
                                      </p:cBhvr>
                                      <p:to>
                                        <p:strVal val="visible"/>
                                      </p:to>
                                    </p:set>
                                    <p:anim calcmode="lin" valueType="num">
                                      <p:cBhvr additive="base">
                                        <p:cTn id="158" dur="500" fill="hold"/>
                                        <p:tgtEl>
                                          <p:spTgt spid="746"/>
                                        </p:tgtEl>
                                        <p:attrNameLst>
                                          <p:attrName>ppt_x</p:attrName>
                                        </p:attrNameLst>
                                      </p:cBhvr>
                                      <p:tavLst>
                                        <p:tav tm="0">
                                          <p:val>
                                            <p:strVal val="0-#ppt_w/2"/>
                                          </p:val>
                                        </p:tav>
                                        <p:tav tm="100000">
                                          <p:val>
                                            <p:strVal val="#ppt_x"/>
                                          </p:val>
                                        </p:tav>
                                      </p:tavLst>
                                    </p:anim>
                                    <p:anim calcmode="lin" valueType="num">
                                      <p:cBhvr additive="base">
                                        <p:cTn id="159" dur="500" fill="hold"/>
                                        <p:tgtEl>
                                          <p:spTgt spid="746"/>
                                        </p:tgtEl>
                                        <p:attrNameLst>
                                          <p:attrName>ppt_y</p:attrName>
                                        </p:attrNameLst>
                                      </p:cBhvr>
                                      <p:tavLst>
                                        <p:tav tm="0">
                                          <p:val>
                                            <p:strVal val="#ppt_y"/>
                                          </p:val>
                                        </p:tav>
                                        <p:tav tm="100000">
                                          <p:val>
                                            <p:strVal val="#ppt_y"/>
                                          </p:val>
                                        </p:tav>
                                      </p:tavLst>
                                    </p:anim>
                                  </p:childTnLst>
                                </p:cTn>
                              </p:par>
                              <p:par>
                                <p:cTn id="160" presetID="2" presetClass="entr" presetSubtype="8" fill="hold" grpId="0" nodeType="withEffect">
                                  <p:stCondLst>
                                    <p:cond delay="2900"/>
                                  </p:stCondLst>
                                  <p:childTnLst>
                                    <p:set>
                                      <p:cBhvr>
                                        <p:cTn id="161" dur="1" fill="hold">
                                          <p:stCondLst>
                                            <p:cond delay="0"/>
                                          </p:stCondLst>
                                        </p:cTn>
                                        <p:tgtEl>
                                          <p:spTgt spid="747"/>
                                        </p:tgtEl>
                                        <p:attrNameLst>
                                          <p:attrName>style.visibility</p:attrName>
                                        </p:attrNameLst>
                                      </p:cBhvr>
                                      <p:to>
                                        <p:strVal val="visible"/>
                                      </p:to>
                                    </p:set>
                                    <p:anim calcmode="lin" valueType="num">
                                      <p:cBhvr additive="base">
                                        <p:cTn id="162" dur="500" fill="hold"/>
                                        <p:tgtEl>
                                          <p:spTgt spid="747"/>
                                        </p:tgtEl>
                                        <p:attrNameLst>
                                          <p:attrName>ppt_x</p:attrName>
                                        </p:attrNameLst>
                                      </p:cBhvr>
                                      <p:tavLst>
                                        <p:tav tm="0">
                                          <p:val>
                                            <p:strVal val="0-#ppt_w/2"/>
                                          </p:val>
                                        </p:tav>
                                        <p:tav tm="100000">
                                          <p:val>
                                            <p:strVal val="#ppt_x"/>
                                          </p:val>
                                        </p:tav>
                                      </p:tavLst>
                                    </p:anim>
                                    <p:anim calcmode="lin" valueType="num">
                                      <p:cBhvr additive="base">
                                        <p:cTn id="163" dur="500" fill="hold"/>
                                        <p:tgtEl>
                                          <p:spTgt spid="747"/>
                                        </p:tgtEl>
                                        <p:attrNameLst>
                                          <p:attrName>ppt_y</p:attrName>
                                        </p:attrNameLst>
                                      </p:cBhvr>
                                      <p:tavLst>
                                        <p:tav tm="0">
                                          <p:val>
                                            <p:strVal val="#ppt_y"/>
                                          </p:val>
                                        </p:tav>
                                        <p:tav tm="100000">
                                          <p:val>
                                            <p:strVal val="#ppt_y"/>
                                          </p:val>
                                        </p:tav>
                                      </p:tavLst>
                                    </p:anim>
                                  </p:childTnLst>
                                </p:cTn>
                              </p:par>
                              <p:par>
                                <p:cTn id="164" presetID="2" presetClass="entr" presetSubtype="8" fill="hold" grpId="0" nodeType="withEffect">
                                  <p:stCondLst>
                                    <p:cond delay="2800"/>
                                  </p:stCondLst>
                                  <p:childTnLst>
                                    <p:set>
                                      <p:cBhvr>
                                        <p:cTn id="165" dur="1" fill="hold">
                                          <p:stCondLst>
                                            <p:cond delay="0"/>
                                          </p:stCondLst>
                                        </p:cTn>
                                        <p:tgtEl>
                                          <p:spTgt spid="748"/>
                                        </p:tgtEl>
                                        <p:attrNameLst>
                                          <p:attrName>style.visibility</p:attrName>
                                        </p:attrNameLst>
                                      </p:cBhvr>
                                      <p:to>
                                        <p:strVal val="visible"/>
                                      </p:to>
                                    </p:set>
                                    <p:anim calcmode="lin" valueType="num">
                                      <p:cBhvr additive="base">
                                        <p:cTn id="166" dur="500" fill="hold"/>
                                        <p:tgtEl>
                                          <p:spTgt spid="748"/>
                                        </p:tgtEl>
                                        <p:attrNameLst>
                                          <p:attrName>ppt_x</p:attrName>
                                        </p:attrNameLst>
                                      </p:cBhvr>
                                      <p:tavLst>
                                        <p:tav tm="0">
                                          <p:val>
                                            <p:strVal val="0-#ppt_w/2"/>
                                          </p:val>
                                        </p:tav>
                                        <p:tav tm="100000">
                                          <p:val>
                                            <p:strVal val="#ppt_x"/>
                                          </p:val>
                                        </p:tav>
                                      </p:tavLst>
                                    </p:anim>
                                    <p:anim calcmode="lin" valueType="num">
                                      <p:cBhvr additive="base">
                                        <p:cTn id="167" dur="500" fill="hold"/>
                                        <p:tgtEl>
                                          <p:spTgt spid="748"/>
                                        </p:tgtEl>
                                        <p:attrNameLst>
                                          <p:attrName>ppt_y</p:attrName>
                                        </p:attrNameLst>
                                      </p:cBhvr>
                                      <p:tavLst>
                                        <p:tav tm="0">
                                          <p:val>
                                            <p:strVal val="#ppt_y"/>
                                          </p:val>
                                        </p:tav>
                                        <p:tav tm="100000">
                                          <p:val>
                                            <p:strVal val="#ppt_y"/>
                                          </p:val>
                                        </p:tav>
                                      </p:tavLst>
                                    </p:anim>
                                  </p:childTnLst>
                                </p:cTn>
                              </p:par>
                              <p:par>
                                <p:cTn id="168" presetID="2" presetClass="entr" presetSubtype="2" fill="hold" grpId="0" nodeType="withEffect">
                                  <p:stCondLst>
                                    <p:cond delay="2800"/>
                                  </p:stCondLst>
                                  <p:iterate type="lt">
                                    <p:tmPct val="30000"/>
                                  </p:iterate>
                                  <p:childTnLst>
                                    <p:set>
                                      <p:cBhvr>
                                        <p:cTn id="169" dur="1" fill="hold">
                                          <p:stCondLst>
                                            <p:cond delay="0"/>
                                          </p:stCondLst>
                                        </p:cTn>
                                        <p:tgtEl>
                                          <p:spTgt spid="743"/>
                                        </p:tgtEl>
                                        <p:attrNameLst>
                                          <p:attrName>style.visibility</p:attrName>
                                        </p:attrNameLst>
                                      </p:cBhvr>
                                      <p:to>
                                        <p:strVal val="visible"/>
                                      </p:to>
                                    </p:set>
                                    <p:anim calcmode="lin" valueType="num">
                                      <p:cBhvr additive="base">
                                        <p:cTn id="170" dur="400" fill="hold"/>
                                        <p:tgtEl>
                                          <p:spTgt spid="743"/>
                                        </p:tgtEl>
                                        <p:attrNameLst>
                                          <p:attrName>ppt_x</p:attrName>
                                        </p:attrNameLst>
                                      </p:cBhvr>
                                      <p:tavLst>
                                        <p:tav tm="0">
                                          <p:val>
                                            <p:strVal val="1+#ppt_w/2"/>
                                          </p:val>
                                        </p:tav>
                                        <p:tav tm="100000">
                                          <p:val>
                                            <p:strVal val="#ppt_x"/>
                                          </p:val>
                                        </p:tav>
                                      </p:tavLst>
                                    </p:anim>
                                    <p:anim calcmode="lin" valueType="num">
                                      <p:cBhvr additive="base">
                                        <p:cTn id="171" dur="400" fill="hold"/>
                                        <p:tgtEl>
                                          <p:spTgt spid="743"/>
                                        </p:tgtEl>
                                        <p:attrNameLst>
                                          <p:attrName>ppt_y</p:attrName>
                                        </p:attrNameLst>
                                      </p:cBhvr>
                                      <p:tavLst>
                                        <p:tav tm="0">
                                          <p:val>
                                            <p:strVal val="#ppt_y"/>
                                          </p:val>
                                        </p:tav>
                                        <p:tav tm="100000">
                                          <p:val>
                                            <p:strVal val="#ppt_y"/>
                                          </p:val>
                                        </p:tav>
                                      </p:tavLst>
                                    </p:anim>
                                  </p:childTnLst>
                                </p:cTn>
                              </p:par>
                              <p:par>
                                <p:cTn id="172" presetID="2" presetClass="entr" presetSubtype="8" fill="hold" grpId="0" nodeType="withEffect">
                                  <p:stCondLst>
                                    <p:cond delay="3900"/>
                                  </p:stCondLst>
                                  <p:childTnLst>
                                    <p:set>
                                      <p:cBhvr>
                                        <p:cTn id="173" dur="1" fill="hold">
                                          <p:stCondLst>
                                            <p:cond delay="0"/>
                                          </p:stCondLst>
                                        </p:cTn>
                                        <p:tgtEl>
                                          <p:spTgt spid="756"/>
                                        </p:tgtEl>
                                        <p:attrNameLst>
                                          <p:attrName>style.visibility</p:attrName>
                                        </p:attrNameLst>
                                      </p:cBhvr>
                                      <p:to>
                                        <p:strVal val="visible"/>
                                      </p:to>
                                    </p:set>
                                    <p:anim calcmode="lin" valueType="num">
                                      <p:cBhvr additive="base">
                                        <p:cTn id="174" dur="500" fill="hold"/>
                                        <p:tgtEl>
                                          <p:spTgt spid="756"/>
                                        </p:tgtEl>
                                        <p:attrNameLst>
                                          <p:attrName>ppt_x</p:attrName>
                                        </p:attrNameLst>
                                      </p:cBhvr>
                                      <p:tavLst>
                                        <p:tav tm="0">
                                          <p:val>
                                            <p:strVal val="0-#ppt_w/2"/>
                                          </p:val>
                                        </p:tav>
                                        <p:tav tm="100000">
                                          <p:val>
                                            <p:strVal val="#ppt_x"/>
                                          </p:val>
                                        </p:tav>
                                      </p:tavLst>
                                    </p:anim>
                                    <p:anim calcmode="lin" valueType="num">
                                      <p:cBhvr additive="base">
                                        <p:cTn id="175" dur="500" fill="hold"/>
                                        <p:tgtEl>
                                          <p:spTgt spid="756"/>
                                        </p:tgtEl>
                                        <p:attrNameLst>
                                          <p:attrName>ppt_y</p:attrName>
                                        </p:attrNameLst>
                                      </p:cBhvr>
                                      <p:tavLst>
                                        <p:tav tm="0">
                                          <p:val>
                                            <p:strVal val="#ppt_y"/>
                                          </p:val>
                                        </p:tav>
                                        <p:tav tm="100000">
                                          <p:val>
                                            <p:strVal val="#ppt_y"/>
                                          </p:val>
                                        </p:tav>
                                      </p:tavLst>
                                    </p:anim>
                                  </p:childTnLst>
                                </p:cTn>
                              </p:par>
                              <p:par>
                                <p:cTn id="176" presetID="2" presetClass="entr" presetSubtype="8" fill="hold" grpId="0" nodeType="withEffect">
                                  <p:stCondLst>
                                    <p:cond delay="3800"/>
                                  </p:stCondLst>
                                  <p:childTnLst>
                                    <p:set>
                                      <p:cBhvr>
                                        <p:cTn id="177" dur="1" fill="hold">
                                          <p:stCondLst>
                                            <p:cond delay="0"/>
                                          </p:stCondLst>
                                        </p:cTn>
                                        <p:tgtEl>
                                          <p:spTgt spid="757"/>
                                        </p:tgtEl>
                                        <p:attrNameLst>
                                          <p:attrName>style.visibility</p:attrName>
                                        </p:attrNameLst>
                                      </p:cBhvr>
                                      <p:to>
                                        <p:strVal val="visible"/>
                                      </p:to>
                                    </p:set>
                                    <p:anim calcmode="lin" valueType="num">
                                      <p:cBhvr additive="base">
                                        <p:cTn id="178" dur="500" fill="hold"/>
                                        <p:tgtEl>
                                          <p:spTgt spid="757"/>
                                        </p:tgtEl>
                                        <p:attrNameLst>
                                          <p:attrName>ppt_x</p:attrName>
                                        </p:attrNameLst>
                                      </p:cBhvr>
                                      <p:tavLst>
                                        <p:tav tm="0">
                                          <p:val>
                                            <p:strVal val="0-#ppt_w/2"/>
                                          </p:val>
                                        </p:tav>
                                        <p:tav tm="100000">
                                          <p:val>
                                            <p:strVal val="#ppt_x"/>
                                          </p:val>
                                        </p:tav>
                                      </p:tavLst>
                                    </p:anim>
                                    <p:anim calcmode="lin" valueType="num">
                                      <p:cBhvr additive="base">
                                        <p:cTn id="179" dur="500" fill="hold"/>
                                        <p:tgtEl>
                                          <p:spTgt spid="757"/>
                                        </p:tgtEl>
                                        <p:attrNameLst>
                                          <p:attrName>ppt_y</p:attrName>
                                        </p:attrNameLst>
                                      </p:cBhvr>
                                      <p:tavLst>
                                        <p:tav tm="0">
                                          <p:val>
                                            <p:strVal val="#ppt_y"/>
                                          </p:val>
                                        </p:tav>
                                        <p:tav tm="100000">
                                          <p:val>
                                            <p:strVal val="#ppt_y"/>
                                          </p:val>
                                        </p:tav>
                                      </p:tavLst>
                                    </p:anim>
                                  </p:childTnLst>
                                </p:cTn>
                              </p:par>
                              <p:par>
                                <p:cTn id="180" presetID="2" presetClass="entr" presetSubtype="8" fill="hold" grpId="0" nodeType="withEffect">
                                  <p:stCondLst>
                                    <p:cond delay="3600"/>
                                  </p:stCondLst>
                                  <p:childTnLst>
                                    <p:set>
                                      <p:cBhvr>
                                        <p:cTn id="181" dur="1" fill="hold">
                                          <p:stCondLst>
                                            <p:cond delay="0"/>
                                          </p:stCondLst>
                                        </p:cTn>
                                        <p:tgtEl>
                                          <p:spTgt spid="758"/>
                                        </p:tgtEl>
                                        <p:attrNameLst>
                                          <p:attrName>style.visibility</p:attrName>
                                        </p:attrNameLst>
                                      </p:cBhvr>
                                      <p:to>
                                        <p:strVal val="visible"/>
                                      </p:to>
                                    </p:set>
                                    <p:anim calcmode="lin" valueType="num">
                                      <p:cBhvr additive="base">
                                        <p:cTn id="182" dur="500" fill="hold"/>
                                        <p:tgtEl>
                                          <p:spTgt spid="758"/>
                                        </p:tgtEl>
                                        <p:attrNameLst>
                                          <p:attrName>ppt_x</p:attrName>
                                        </p:attrNameLst>
                                      </p:cBhvr>
                                      <p:tavLst>
                                        <p:tav tm="0">
                                          <p:val>
                                            <p:strVal val="0-#ppt_w/2"/>
                                          </p:val>
                                        </p:tav>
                                        <p:tav tm="100000">
                                          <p:val>
                                            <p:strVal val="#ppt_x"/>
                                          </p:val>
                                        </p:tav>
                                      </p:tavLst>
                                    </p:anim>
                                    <p:anim calcmode="lin" valueType="num">
                                      <p:cBhvr additive="base">
                                        <p:cTn id="183" dur="500" fill="hold"/>
                                        <p:tgtEl>
                                          <p:spTgt spid="758"/>
                                        </p:tgtEl>
                                        <p:attrNameLst>
                                          <p:attrName>ppt_y</p:attrName>
                                        </p:attrNameLst>
                                      </p:cBhvr>
                                      <p:tavLst>
                                        <p:tav tm="0">
                                          <p:val>
                                            <p:strVal val="#ppt_y"/>
                                          </p:val>
                                        </p:tav>
                                        <p:tav tm="100000">
                                          <p:val>
                                            <p:strVal val="#ppt_y"/>
                                          </p:val>
                                        </p:tav>
                                      </p:tavLst>
                                    </p:anim>
                                  </p:childTnLst>
                                </p:cTn>
                              </p:par>
                              <p:par>
                                <p:cTn id="184" presetID="2" presetClass="entr" presetSubtype="8" fill="hold" grpId="0" nodeType="withEffect">
                                  <p:stCondLst>
                                    <p:cond delay="3700"/>
                                  </p:stCondLst>
                                  <p:childTnLst>
                                    <p:set>
                                      <p:cBhvr>
                                        <p:cTn id="185" dur="1" fill="hold">
                                          <p:stCondLst>
                                            <p:cond delay="0"/>
                                          </p:stCondLst>
                                        </p:cTn>
                                        <p:tgtEl>
                                          <p:spTgt spid="759"/>
                                        </p:tgtEl>
                                        <p:attrNameLst>
                                          <p:attrName>style.visibility</p:attrName>
                                        </p:attrNameLst>
                                      </p:cBhvr>
                                      <p:to>
                                        <p:strVal val="visible"/>
                                      </p:to>
                                    </p:set>
                                    <p:anim calcmode="lin" valueType="num">
                                      <p:cBhvr additive="base">
                                        <p:cTn id="186" dur="500" fill="hold"/>
                                        <p:tgtEl>
                                          <p:spTgt spid="759"/>
                                        </p:tgtEl>
                                        <p:attrNameLst>
                                          <p:attrName>ppt_x</p:attrName>
                                        </p:attrNameLst>
                                      </p:cBhvr>
                                      <p:tavLst>
                                        <p:tav tm="0">
                                          <p:val>
                                            <p:strVal val="0-#ppt_w/2"/>
                                          </p:val>
                                        </p:tav>
                                        <p:tav tm="100000">
                                          <p:val>
                                            <p:strVal val="#ppt_x"/>
                                          </p:val>
                                        </p:tav>
                                      </p:tavLst>
                                    </p:anim>
                                    <p:anim calcmode="lin" valueType="num">
                                      <p:cBhvr additive="base">
                                        <p:cTn id="187" dur="500" fill="hold"/>
                                        <p:tgtEl>
                                          <p:spTgt spid="759"/>
                                        </p:tgtEl>
                                        <p:attrNameLst>
                                          <p:attrName>ppt_y</p:attrName>
                                        </p:attrNameLst>
                                      </p:cBhvr>
                                      <p:tavLst>
                                        <p:tav tm="0">
                                          <p:val>
                                            <p:strVal val="#ppt_y"/>
                                          </p:val>
                                        </p:tav>
                                        <p:tav tm="100000">
                                          <p:val>
                                            <p:strVal val="#ppt_y"/>
                                          </p:val>
                                        </p:tav>
                                      </p:tavLst>
                                    </p:anim>
                                  </p:childTnLst>
                                </p:cTn>
                              </p:par>
                              <p:par>
                                <p:cTn id="188" presetID="2" presetClass="entr" presetSubtype="8" fill="hold" grpId="0" nodeType="withEffect">
                                  <p:stCondLst>
                                    <p:cond delay="3500"/>
                                  </p:stCondLst>
                                  <p:childTnLst>
                                    <p:set>
                                      <p:cBhvr>
                                        <p:cTn id="189" dur="1" fill="hold">
                                          <p:stCondLst>
                                            <p:cond delay="0"/>
                                          </p:stCondLst>
                                        </p:cTn>
                                        <p:tgtEl>
                                          <p:spTgt spid="760"/>
                                        </p:tgtEl>
                                        <p:attrNameLst>
                                          <p:attrName>style.visibility</p:attrName>
                                        </p:attrNameLst>
                                      </p:cBhvr>
                                      <p:to>
                                        <p:strVal val="visible"/>
                                      </p:to>
                                    </p:set>
                                    <p:anim calcmode="lin" valueType="num">
                                      <p:cBhvr additive="base">
                                        <p:cTn id="190" dur="500" fill="hold"/>
                                        <p:tgtEl>
                                          <p:spTgt spid="760"/>
                                        </p:tgtEl>
                                        <p:attrNameLst>
                                          <p:attrName>ppt_x</p:attrName>
                                        </p:attrNameLst>
                                      </p:cBhvr>
                                      <p:tavLst>
                                        <p:tav tm="0">
                                          <p:val>
                                            <p:strVal val="0-#ppt_w/2"/>
                                          </p:val>
                                        </p:tav>
                                        <p:tav tm="100000">
                                          <p:val>
                                            <p:strVal val="#ppt_x"/>
                                          </p:val>
                                        </p:tav>
                                      </p:tavLst>
                                    </p:anim>
                                    <p:anim calcmode="lin" valueType="num">
                                      <p:cBhvr additive="base">
                                        <p:cTn id="191" dur="500" fill="hold"/>
                                        <p:tgtEl>
                                          <p:spTgt spid="760"/>
                                        </p:tgtEl>
                                        <p:attrNameLst>
                                          <p:attrName>ppt_y</p:attrName>
                                        </p:attrNameLst>
                                      </p:cBhvr>
                                      <p:tavLst>
                                        <p:tav tm="0">
                                          <p:val>
                                            <p:strVal val="#ppt_y"/>
                                          </p:val>
                                        </p:tav>
                                        <p:tav tm="100000">
                                          <p:val>
                                            <p:strVal val="#ppt_y"/>
                                          </p:val>
                                        </p:tav>
                                      </p:tavLst>
                                    </p:anim>
                                  </p:childTnLst>
                                </p:cTn>
                              </p:par>
                              <p:par>
                                <p:cTn id="192" presetID="2" presetClass="entr" presetSubtype="2" fill="hold" grpId="0" nodeType="withEffect">
                                  <p:stCondLst>
                                    <p:cond delay="3500"/>
                                  </p:stCondLst>
                                  <p:iterate type="lt">
                                    <p:tmPct val="30000"/>
                                  </p:iterate>
                                  <p:childTnLst>
                                    <p:set>
                                      <p:cBhvr>
                                        <p:cTn id="193" dur="1" fill="hold">
                                          <p:stCondLst>
                                            <p:cond delay="0"/>
                                          </p:stCondLst>
                                        </p:cTn>
                                        <p:tgtEl>
                                          <p:spTgt spid="755"/>
                                        </p:tgtEl>
                                        <p:attrNameLst>
                                          <p:attrName>style.visibility</p:attrName>
                                        </p:attrNameLst>
                                      </p:cBhvr>
                                      <p:to>
                                        <p:strVal val="visible"/>
                                      </p:to>
                                    </p:set>
                                    <p:anim calcmode="lin" valueType="num">
                                      <p:cBhvr additive="base">
                                        <p:cTn id="194" dur="400" fill="hold"/>
                                        <p:tgtEl>
                                          <p:spTgt spid="755"/>
                                        </p:tgtEl>
                                        <p:attrNameLst>
                                          <p:attrName>ppt_x</p:attrName>
                                        </p:attrNameLst>
                                      </p:cBhvr>
                                      <p:tavLst>
                                        <p:tav tm="0">
                                          <p:val>
                                            <p:strVal val="1+#ppt_w/2"/>
                                          </p:val>
                                        </p:tav>
                                        <p:tav tm="100000">
                                          <p:val>
                                            <p:strVal val="#ppt_x"/>
                                          </p:val>
                                        </p:tav>
                                      </p:tavLst>
                                    </p:anim>
                                    <p:anim calcmode="lin" valueType="num">
                                      <p:cBhvr additive="base">
                                        <p:cTn id="195" dur="400" fill="hold"/>
                                        <p:tgtEl>
                                          <p:spTgt spid="755"/>
                                        </p:tgtEl>
                                        <p:attrNameLst>
                                          <p:attrName>ppt_y</p:attrName>
                                        </p:attrNameLst>
                                      </p:cBhvr>
                                      <p:tavLst>
                                        <p:tav tm="0">
                                          <p:val>
                                            <p:strVal val="#ppt_y"/>
                                          </p:val>
                                        </p:tav>
                                        <p:tav tm="100000">
                                          <p:val>
                                            <p:strVal val="#ppt_y"/>
                                          </p:val>
                                        </p:tav>
                                      </p:tavLst>
                                    </p:anim>
                                  </p:childTnLst>
                                </p:cTn>
                              </p:par>
                              <p:par>
                                <p:cTn id="196" presetID="2" presetClass="entr" presetSubtype="8" fill="hold" grpId="0" nodeType="withEffect">
                                  <p:stCondLst>
                                    <p:cond delay="4800"/>
                                  </p:stCondLst>
                                  <p:childTnLst>
                                    <p:set>
                                      <p:cBhvr>
                                        <p:cTn id="197" dur="1" fill="hold">
                                          <p:stCondLst>
                                            <p:cond delay="0"/>
                                          </p:stCondLst>
                                        </p:cTn>
                                        <p:tgtEl>
                                          <p:spTgt spid="762"/>
                                        </p:tgtEl>
                                        <p:attrNameLst>
                                          <p:attrName>style.visibility</p:attrName>
                                        </p:attrNameLst>
                                      </p:cBhvr>
                                      <p:to>
                                        <p:strVal val="visible"/>
                                      </p:to>
                                    </p:set>
                                    <p:anim calcmode="lin" valueType="num">
                                      <p:cBhvr additive="base">
                                        <p:cTn id="198" dur="500" fill="hold"/>
                                        <p:tgtEl>
                                          <p:spTgt spid="762"/>
                                        </p:tgtEl>
                                        <p:attrNameLst>
                                          <p:attrName>ppt_x</p:attrName>
                                        </p:attrNameLst>
                                      </p:cBhvr>
                                      <p:tavLst>
                                        <p:tav tm="0">
                                          <p:val>
                                            <p:strVal val="0-#ppt_w/2"/>
                                          </p:val>
                                        </p:tav>
                                        <p:tav tm="100000">
                                          <p:val>
                                            <p:strVal val="#ppt_x"/>
                                          </p:val>
                                        </p:tav>
                                      </p:tavLst>
                                    </p:anim>
                                    <p:anim calcmode="lin" valueType="num">
                                      <p:cBhvr additive="base">
                                        <p:cTn id="199" dur="500" fill="hold"/>
                                        <p:tgtEl>
                                          <p:spTgt spid="762"/>
                                        </p:tgtEl>
                                        <p:attrNameLst>
                                          <p:attrName>ppt_y</p:attrName>
                                        </p:attrNameLst>
                                      </p:cBhvr>
                                      <p:tavLst>
                                        <p:tav tm="0">
                                          <p:val>
                                            <p:strVal val="#ppt_y"/>
                                          </p:val>
                                        </p:tav>
                                        <p:tav tm="100000">
                                          <p:val>
                                            <p:strVal val="#ppt_y"/>
                                          </p:val>
                                        </p:tav>
                                      </p:tavLst>
                                    </p:anim>
                                  </p:childTnLst>
                                </p:cTn>
                              </p:par>
                              <p:par>
                                <p:cTn id="200" presetID="2" presetClass="entr" presetSubtype="8" fill="hold" grpId="0" nodeType="withEffect">
                                  <p:stCondLst>
                                    <p:cond delay="4700"/>
                                  </p:stCondLst>
                                  <p:childTnLst>
                                    <p:set>
                                      <p:cBhvr>
                                        <p:cTn id="201" dur="1" fill="hold">
                                          <p:stCondLst>
                                            <p:cond delay="0"/>
                                          </p:stCondLst>
                                        </p:cTn>
                                        <p:tgtEl>
                                          <p:spTgt spid="763"/>
                                        </p:tgtEl>
                                        <p:attrNameLst>
                                          <p:attrName>style.visibility</p:attrName>
                                        </p:attrNameLst>
                                      </p:cBhvr>
                                      <p:to>
                                        <p:strVal val="visible"/>
                                      </p:to>
                                    </p:set>
                                    <p:anim calcmode="lin" valueType="num">
                                      <p:cBhvr additive="base">
                                        <p:cTn id="202" dur="500" fill="hold"/>
                                        <p:tgtEl>
                                          <p:spTgt spid="763"/>
                                        </p:tgtEl>
                                        <p:attrNameLst>
                                          <p:attrName>ppt_x</p:attrName>
                                        </p:attrNameLst>
                                      </p:cBhvr>
                                      <p:tavLst>
                                        <p:tav tm="0">
                                          <p:val>
                                            <p:strVal val="0-#ppt_w/2"/>
                                          </p:val>
                                        </p:tav>
                                        <p:tav tm="100000">
                                          <p:val>
                                            <p:strVal val="#ppt_x"/>
                                          </p:val>
                                        </p:tav>
                                      </p:tavLst>
                                    </p:anim>
                                    <p:anim calcmode="lin" valueType="num">
                                      <p:cBhvr additive="base">
                                        <p:cTn id="203" dur="500" fill="hold"/>
                                        <p:tgtEl>
                                          <p:spTgt spid="763"/>
                                        </p:tgtEl>
                                        <p:attrNameLst>
                                          <p:attrName>ppt_y</p:attrName>
                                        </p:attrNameLst>
                                      </p:cBhvr>
                                      <p:tavLst>
                                        <p:tav tm="0">
                                          <p:val>
                                            <p:strVal val="#ppt_y"/>
                                          </p:val>
                                        </p:tav>
                                        <p:tav tm="100000">
                                          <p:val>
                                            <p:strVal val="#ppt_y"/>
                                          </p:val>
                                        </p:tav>
                                      </p:tavLst>
                                    </p:anim>
                                  </p:childTnLst>
                                </p:cTn>
                              </p:par>
                              <p:par>
                                <p:cTn id="204" presetID="2" presetClass="entr" presetSubtype="8" fill="hold" grpId="0" nodeType="withEffect">
                                  <p:stCondLst>
                                    <p:cond delay="4500"/>
                                  </p:stCondLst>
                                  <p:childTnLst>
                                    <p:set>
                                      <p:cBhvr>
                                        <p:cTn id="205" dur="1" fill="hold">
                                          <p:stCondLst>
                                            <p:cond delay="0"/>
                                          </p:stCondLst>
                                        </p:cTn>
                                        <p:tgtEl>
                                          <p:spTgt spid="764"/>
                                        </p:tgtEl>
                                        <p:attrNameLst>
                                          <p:attrName>style.visibility</p:attrName>
                                        </p:attrNameLst>
                                      </p:cBhvr>
                                      <p:to>
                                        <p:strVal val="visible"/>
                                      </p:to>
                                    </p:set>
                                    <p:anim calcmode="lin" valueType="num">
                                      <p:cBhvr additive="base">
                                        <p:cTn id="206" dur="500" fill="hold"/>
                                        <p:tgtEl>
                                          <p:spTgt spid="764"/>
                                        </p:tgtEl>
                                        <p:attrNameLst>
                                          <p:attrName>ppt_x</p:attrName>
                                        </p:attrNameLst>
                                      </p:cBhvr>
                                      <p:tavLst>
                                        <p:tav tm="0">
                                          <p:val>
                                            <p:strVal val="0-#ppt_w/2"/>
                                          </p:val>
                                        </p:tav>
                                        <p:tav tm="100000">
                                          <p:val>
                                            <p:strVal val="#ppt_x"/>
                                          </p:val>
                                        </p:tav>
                                      </p:tavLst>
                                    </p:anim>
                                    <p:anim calcmode="lin" valueType="num">
                                      <p:cBhvr additive="base">
                                        <p:cTn id="207" dur="500" fill="hold"/>
                                        <p:tgtEl>
                                          <p:spTgt spid="764"/>
                                        </p:tgtEl>
                                        <p:attrNameLst>
                                          <p:attrName>ppt_y</p:attrName>
                                        </p:attrNameLst>
                                      </p:cBhvr>
                                      <p:tavLst>
                                        <p:tav tm="0">
                                          <p:val>
                                            <p:strVal val="#ppt_y"/>
                                          </p:val>
                                        </p:tav>
                                        <p:tav tm="100000">
                                          <p:val>
                                            <p:strVal val="#ppt_y"/>
                                          </p:val>
                                        </p:tav>
                                      </p:tavLst>
                                    </p:anim>
                                  </p:childTnLst>
                                </p:cTn>
                              </p:par>
                              <p:par>
                                <p:cTn id="208" presetID="2" presetClass="entr" presetSubtype="8" fill="hold" grpId="0" nodeType="withEffect">
                                  <p:stCondLst>
                                    <p:cond delay="4600"/>
                                  </p:stCondLst>
                                  <p:childTnLst>
                                    <p:set>
                                      <p:cBhvr>
                                        <p:cTn id="209" dur="1" fill="hold">
                                          <p:stCondLst>
                                            <p:cond delay="0"/>
                                          </p:stCondLst>
                                        </p:cTn>
                                        <p:tgtEl>
                                          <p:spTgt spid="765"/>
                                        </p:tgtEl>
                                        <p:attrNameLst>
                                          <p:attrName>style.visibility</p:attrName>
                                        </p:attrNameLst>
                                      </p:cBhvr>
                                      <p:to>
                                        <p:strVal val="visible"/>
                                      </p:to>
                                    </p:set>
                                    <p:anim calcmode="lin" valueType="num">
                                      <p:cBhvr additive="base">
                                        <p:cTn id="210" dur="500" fill="hold"/>
                                        <p:tgtEl>
                                          <p:spTgt spid="765"/>
                                        </p:tgtEl>
                                        <p:attrNameLst>
                                          <p:attrName>ppt_x</p:attrName>
                                        </p:attrNameLst>
                                      </p:cBhvr>
                                      <p:tavLst>
                                        <p:tav tm="0">
                                          <p:val>
                                            <p:strVal val="0-#ppt_w/2"/>
                                          </p:val>
                                        </p:tav>
                                        <p:tav tm="100000">
                                          <p:val>
                                            <p:strVal val="#ppt_x"/>
                                          </p:val>
                                        </p:tav>
                                      </p:tavLst>
                                    </p:anim>
                                    <p:anim calcmode="lin" valueType="num">
                                      <p:cBhvr additive="base">
                                        <p:cTn id="211" dur="500" fill="hold"/>
                                        <p:tgtEl>
                                          <p:spTgt spid="765"/>
                                        </p:tgtEl>
                                        <p:attrNameLst>
                                          <p:attrName>ppt_y</p:attrName>
                                        </p:attrNameLst>
                                      </p:cBhvr>
                                      <p:tavLst>
                                        <p:tav tm="0">
                                          <p:val>
                                            <p:strVal val="#ppt_y"/>
                                          </p:val>
                                        </p:tav>
                                        <p:tav tm="100000">
                                          <p:val>
                                            <p:strVal val="#ppt_y"/>
                                          </p:val>
                                        </p:tav>
                                      </p:tavLst>
                                    </p:anim>
                                  </p:childTnLst>
                                </p:cTn>
                              </p:par>
                              <p:par>
                                <p:cTn id="212" presetID="2" presetClass="entr" presetSubtype="8" fill="hold" grpId="0" nodeType="withEffect">
                                  <p:stCondLst>
                                    <p:cond delay="4400"/>
                                  </p:stCondLst>
                                  <p:childTnLst>
                                    <p:set>
                                      <p:cBhvr>
                                        <p:cTn id="213" dur="1" fill="hold">
                                          <p:stCondLst>
                                            <p:cond delay="0"/>
                                          </p:stCondLst>
                                        </p:cTn>
                                        <p:tgtEl>
                                          <p:spTgt spid="766"/>
                                        </p:tgtEl>
                                        <p:attrNameLst>
                                          <p:attrName>style.visibility</p:attrName>
                                        </p:attrNameLst>
                                      </p:cBhvr>
                                      <p:to>
                                        <p:strVal val="visible"/>
                                      </p:to>
                                    </p:set>
                                    <p:anim calcmode="lin" valueType="num">
                                      <p:cBhvr additive="base">
                                        <p:cTn id="214" dur="500" fill="hold"/>
                                        <p:tgtEl>
                                          <p:spTgt spid="766"/>
                                        </p:tgtEl>
                                        <p:attrNameLst>
                                          <p:attrName>ppt_x</p:attrName>
                                        </p:attrNameLst>
                                      </p:cBhvr>
                                      <p:tavLst>
                                        <p:tav tm="0">
                                          <p:val>
                                            <p:strVal val="0-#ppt_w/2"/>
                                          </p:val>
                                        </p:tav>
                                        <p:tav tm="100000">
                                          <p:val>
                                            <p:strVal val="#ppt_x"/>
                                          </p:val>
                                        </p:tav>
                                      </p:tavLst>
                                    </p:anim>
                                    <p:anim calcmode="lin" valueType="num">
                                      <p:cBhvr additive="base">
                                        <p:cTn id="215" dur="500" fill="hold"/>
                                        <p:tgtEl>
                                          <p:spTgt spid="766"/>
                                        </p:tgtEl>
                                        <p:attrNameLst>
                                          <p:attrName>ppt_y</p:attrName>
                                        </p:attrNameLst>
                                      </p:cBhvr>
                                      <p:tavLst>
                                        <p:tav tm="0">
                                          <p:val>
                                            <p:strVal val="#ppt_y"/>
                                          </p:val>
                                        </p:tav>
                                        <p:tav tm="100000">
                                          <p:val>
                                            <p:strVal val="#ppt_y"/>
                                          </p:val>
                                        </p:tav>
                                      </p:tavLst>
                                    </p:anim>
                                  </p:childTnLst>
                                </p:cTn>
                              </p:par>
                              <p:par>
                                <p:cTn id="216" presetID="2" presetClass="entr" presetSubtype="2" fill="hold" grpId="0" nodeType="withEffect">
                                  <p:stCondLst>
                                    <p:cond delay="4400"/>
                                  </p:stCondLst>
                                  <p:iterate type="lt">
                                    <p:tmPct val="30000"/>
                                  </p:iterate>
                                  <p:childTnLst>
                                    <p:set>
                                      <p:cBhvr>
                                        <p:cTn id="217" dur="1" fill="hold">
                                          <p:stCondLst>
                                            <p:cond delay="0"/>
                                          </p:stCondLst>
                                        </p:cTn>
                                        <p:tgtEl>
                                          <p:spTgt spid="761"/>
                                        </p:tgtEl>
                                        <p:attrNameLst>
                                          <p:attrName>style.visibility</p:attrName>
                                        </p:attrNameLst>
                                      </p:cBhvr>
                                      <p:to>
                                        <p:strVal val="visible"/>
                                      </p:to>
                                    </p:set>
                                    <p:anim calcmode="lin" valueType="num">
                                      <p:cBhvr additive="base">
                                        <p:cTn id="218" dur="400" fill="hold"/>
                                        <p:tgtEl>
                                          <p:spTgt spid="761"/>
                                        </p:tgtEl>
                                        <p:attrNameLst>
                                          <p:attrName>ppt_x</p:attrName>
                                        </p:attrNameLst>
                                      </p:cBhvr>
                                      <p:tavLst>
                                        <p:tav tm="0">
                                          <p:val>
                                            <p:strVal val="1+#ppt_w/2"/>
                                          </p:val>
                                        </p:tav>
                                        <p:tav tm="100000">
                                          <p:val>
                                            <p:strVal val="#ppt_x"/>
                                          </p:val>
                                        </p:tav>
                                      </p:tavLst>
                                    </p:anim>
                                    <p:anim calcmode="lin" valueType="num">
                                      <p:cBhvr additive="base">
                                        <p:cTn id="219" dur="400" fill="hold"/>
                                        <p:tgtEl>
                                          <p:spTgt spid="761"/>
                                        </p:tgtEl>
                                        <p:attrNameLst>
                                          <p:attrName>ppt_y</p:attrName>
                                        </p:attrNameLst>
                                      </p:cBhvr>
                                      <p:tavLst>
                                        <p:tav tm="0">
                                          <p:val>
                                            <p:strVal val="#ppt_y"/>
                                          </p:val>
                                        </p:tav>
                                        <p:tav tm="100000">
                                          <p:val>
                                            <p:strVal val="#ppt_y"/>
                                          </p:val>
                                        </p:tav>
                                      </p:tavLst>
                                    </p:anim>
                                  </p:childTnLst>
                                </p:cTn>
                              </p:par>
                              <p:par>
                                <p:cTn id="220" presetID="2" presetClass="entr" presetSubtype="8" fill="hold" grpId="0" nodeType="withEffect">
                                  <p:stCondLst>
                                    <p:cond delay="4800"/>
                                  </p:stCondLst>
                                  <p:childTnLst>
                                    <p:set>
                                      <p:cBhvr>
                                        <p:cTn id="221" dur="1" fill="hold">
                                          <p:stCondLst>
                                            <p:cond delay="0"/>
                                          </p:stCondLst>
                                        </p:cTn>
                                        <p:tgtEl>
                                          <p:spTgt spid="351"/>
                                        </p:tgtEl>
                                        <p:attrNameLst>
                                          <p:attrName>style.visibility</p:attrName>
                                        </p:attrNameLst>
                                      </p:cBhvr>
                                      <p:to>
                                        <p:strVal val="visible"/>
                                      </p:to>
                                    </p:set>
                                    <p:anim calcmode="lin" valueType="num">
                                      <p:cBhvr additive="base">
                                        <p:cTn id="222" dur="500" fill="hold"/>
                                        <p:tgtEl>
                                          <p:spTgt spid="351"/>
                                        </p:tgtEl>
                                        <p:attrNameLst>
                                          <p:attrName>ppt_x</p:attrName>
                                        </p:attrNameLst>
                                      </p:cBhvr>
                                      <p:tavLst>
                                        <p:tav tm="0">
                                          <p:val>
                                            <p:strVal val="0-#ppt_w/2"/>
                                          </p:val>
                                        </p:tav>
                                        <p:tav tm="100000">
                                          <p:val>
                                            <p:strVal val="#ppt_x"/>
                                          </p:val>
                                        </p:tav>
                                      </p:tavLst>
                                    </p:anim>
                                    <p:anim calcmode="lin" valueType="num">
                                      <p:cBhvr additive="base">
                                        <p:cTn id="223" dur="500" fill="hold"/>
                                        <p:tgtEl>
                                          <p:spTgt spid="351"/>
                                        </p:tgtEl>
                                        <p:attrNameLst>
                                          <p:attrName>ppt_y</p:attrName>
                                        </p:attrNameLst>
                                      </p:cBhvr>
                                      <p:tavLst>
                                        <p:tav tm="0">
                                          <p:val>
                                            <p:strVal val="#ppt_y"/>
                                          </p:val>
                                        </p:tav>
                                        <p:tav tm="100000">
                                          <p:val>
                                            <p:strVal val="#ppt_y"/>
                                          </p:val>
                                        </p:tav>
                                      </p:tavLst>
                                    </p:anim>
                                  </p:childTnLst>
                                </p:cTn>
                              </p:par>
                              <p:par>
                                <p:cTn id="224" presetID="2" presetClass="entr" presetSubtype="8" fill="hold" grpId="0" nodeType="withEffect">
                                  <p:stCondLst>
                                    <p:cond delay="4700"/>
                                  </p:stCondLst>
                                  <p:childTnLst>
                                    <p:set>
                                      <p:cBhvr>
                                        <p:cTn id="225" dur="1" fill="hold">
                                          <p:stCondLst>
                                            <p:cond delay="0"/>
                                          </p:stCondLst>
                                        </p:cTn>
                                        <p:tgtEl>
                                          <p:spTgt spid="352"/>
                                        </p:tgtEl>
                                        <p:attrNameLst>
                                          <p:attrName>style.visibility</p:attrName>
                                        </p:attrNameLst>
                                      </p:cBhvr>
                                      <p:to>
                                        <p:strVal val="visible"/>
                                      </p:to>
                                    </p:set>
                                    <p:anim calcmode="lin" valueType="num">
                                      <p:cBhvr additive="base">
                                        <p:cTn id="226" dur="500" fill="hold"/>
                                        <p:tgtEl>
                                          <p:spTgt spid="352"/>
                                        </p:tgtEl>
                                        <p:attrNameLst>
                                          <p:attrName>ppt_x</p:attrName>
                                        </p:attrNameLst>
                                      </p:cBhvr>
                                      <p:tavLst>
                                        <p:tav tm="0">
                                          <p:val>
                                            <p:strVal val="0-#ppt_w/2"/>
                                          </p:val>
                                        </p:tav>
                                        <p:tav tm="100000">
                                          <p:val>
                                            <p:strVal val="#ppt_x"/>
                                          </p:val>
                                        </p:tav>
                                      </p:tavLst>
                                    </p:anim>
                                    <p:anim calcmode="lin" valueType="num">
                                      <p:cBhvr additive="base">
                                        <p:cTn id="227" dur="500" fill="hold"/>
                                        <p:tgtEl>
                                          <p:spTgt spid="352"/>
                                        </p:tgtEl>
                                        <p:attrNameLst>
                                          <p:attrName>ppt_y</p:attrName>
                                        </p:attrNameLst>
                                      </p:cBhvr>
                                      <p:tavLst>
                                        <p:tav tm="0">
                                          <p:val>
                                            <p:strVal val="#ppt_y"/>
                                          </p:val>
                                        </p:tav>
                                        <p:tav tm="100000">
                                          <p:val>
                                            <p:strVal val="#ppt_y"/>
                                          </p:val>
                                        </p:tav>
                                      </p:tavLst>
                                    </p:anim>
                                  </p:childTnLst>
                                </p:cTn>
                              </p:par>
                              <p:par>
                                <p:cTn id="228" presetID="2" presetClass="entr" presetSubtype="8" fill="hold" grpId="0" nodeType="withEffect">
                                  <p:stCondLst>
                                    <p:cond delay="4500"/>
                                  </p:stCondLst>
                                  <p:childTnLst>
                                    <p:set>
                                      <p:cBhvr>
                                        <p:cTn id="229" dur="1" fill="hold">
                                          <p:stCondLst>
                                            <p:cond delay="0"/>
                                          </p:stCondLst>
                                        </p:cTn>
                                        <p:tgtEl>
                                          <p:spTgt spid="353"/>
                                        </p:tgtEl>
                                        <p:attrNameLst>
                                          <p:attrName>style.visibility</p:attrName>
                                        </p:attrNameLst>
                                      </p:cBhvr>
                                      <p:to>
                                        <p:strVal val="visible"/>
                                      </p:to>
                                    </p:set>
                                    <p:anim calcmode="lin" valueType="num">
                                      <p:cBhvr additive="base">
                                        <p:cTn id="230" dur="500" fill="hold"/>
                                        <p:tgtEl>
                                          <p:spTgt spid="353"/>
                                        </p:tgtEl>
                                        <p:attrNameLst>
                                          <p:attrName>ppt_x</p:attrName>
                                        </p:attrNameLst>
                                      </p:cBhvr>
                                      <p:tavLst>
                                        <p:tav tm="0">
                                          <p:val>
                                            <p:strVal val="0-#ppt_w/2"/>
                                          </p:val>
                                        </p:tav>
                                        <p:tav tm="100000">
                                          <p:val>
                                            <p:strVal val="#ppt_x"/>
                                          </p:val>
                                        </p:tav>
                                      </p:tavLst>
                                    </p:anim>
                                    <p:anim calcmode="lin" valueType="num">
                                      <p:cBhvr additive="base">
                                        <p:cTn id="231" dur="500" fill="hold"/>
                                        <p:tgtEl>
                                          <p:spTgt spid="353"/>
                                        </p:tgtEl>
                                        <p:attrNameLst>
                                          <p:attrName>ppt_y</p:attrName>
                                        </p:attrNameLst>
                                      </p:cBhvr>
                                      <p:tavLst>
                                        <p:tav tm="0">
                                          <p:val>
                                            <p:strVal val="#ppt_y"/>
                                          </p:val>
                                        </p:tav>
                                        <p:tav tm="100000">
                                          <p:val>
                                            <p:strVal val="#ppt_y"/>
                                          </p:val>
                                        </p:tav>
                                      </p:tavLst>
                                    </p:anim>
                                  </p:childTnLst>
                                </p:cTn>
                              </p:par>
                              <p:par>
                                <p:cTn id="232" presetID="2" presetClass="entr" presetSubtype="8" fill="hold" grpId="0" nodeType="withEffect">
                                  <p:stCondLst>
                                    <p:cond delay="4600"/>
                                  </p:stCondLst>
                                  <p:childTnLst>
                                    <p:set>
                                      <p:cBhvr>
                                        <p:cTn id="233" dur="1" fill="hold">
                                          <p:stCondLst>
                                            <p:cond delay="0"/>
                                          </p:stCondLst>
                                        </p:cTn>
                                        <p:tgtEl>
                                          <p:spTgt spid="354"/>
                                        </p:tgtEl>
                                        <p:attrNameLst>
                                          <p:attrName>style.visibility</p:attrName>
                                        </p:attrNameLst>
                                      </p:cBhvr>
                                      <p:to>
                                        <p:strVal val="visible"/>
                                      </p:to>
                                    </p:set>
                                    <p:anim calcmode="lin" valueType="num">
                                      <p:cBhvr additive="base">
                                        <p:cTn id="234" dur="500" fill="hold"/>
                                        <p:tgtEl>
                                          <p:spTgt spid="354"/>
                                        </p:tgtEl>
                                        <p:attrNameLst>
                                          <p:attrName>ppt_x</p:attrName>
                                        </p:attrNameLst>
                                      </p:cBhvr>
                                      <p:tavLst>
                                        <p:tav tm="0">
                                          <p:val>
                                            <p:strVal val="0-#ppt_w/2"/>
                                          </p:val>
                                        </p:tav>
                                        <p:tav tm="100000">
                                          <p:val>
                                            <p:strVal val="#ppt_x"/>
                                          </p:val>
                                        </p:tav>
                                      </p:tavLst>
                                    </p:anim>
                                    <p:anim calcmode="lin" valueType="num">
                                      <p:cBhvr additive="base">
                                        <p:cTn id="235" dur="500" fill="hold"/>
                                        <p:tgtEl>
                                          <p:spTgt spid="354"/>
                                        </p:tgtEl>
                                        <p:attrNameLst>
                                          <p:attrName>ppt_y</p:attrName>
                                        </p:attrNameLst>
                                      </p:cBhvr>
                                      <p:tavLst>
                                        <p:tav tm="0">
                                          <p:val>
                                            <p:strVal val="#ppt_y"/>
                                          </p:val>
                                        </p:tav>
                                        <p:tav tm="100000">
                                          <p:val>
                                            <p:strVal val="#ppt_y"/>
                                          </p:val>
                                        </p:tav>
                                      </p:tavLst>
                                    </p:anim>
                                  </p:childTnLst>
                                </p:cTn>
                              </p:par>
                              <p:par>
                                <p:cTn id="236" presetID="2" presetClass="entr" presetSubtype="8" fill="hold" grpId="0" nodeType="withEffect">
                                  <p:stCondLst>
                                    <p:cond delay="4400"/>
                                  </p:stCondLst>
                                  <p:childTnLst>
                                    <p:set>
                                      <p:cBhvr>
                                        <p:cTn id="237" dur="1" fill="hold">
                                          <p:stCondLst>
                                            <p:cond delay="0"/>
                                          </p:stCondLst>
                                        </p:cTn>
                                        <p:tgtEl>
                                          <p:spTgt spid="355"/>
                                        </p:tgtEl>
                                        <p:attrNameLst>
                                          <p:attrName>style.visibility</p:attrName>
                                        </p:attrNameLst>
                                      </p:cBhvr>
                                      <p:to>
                                        <p:strVal val="visible"/>
                                      </p:to>
                                    </p:set>
                                    <p:anim calcmode="lin" valueType="num">
                                      <p:cBhvr additive="base">
                                        <p:cTn id="238" dur="500" fill="hold"/>
                                        <p:tgtEl>
                                          <p:spTgt spid="355"/>
                                        </p:tgtEl>
                                        <p:attrNameLst>
                                          <p:attrName>ppt_x</p:attrName>
                                        </p:attrNameLst>
                                      </p:cBhvr>
                                      <p:tavLst>
                                        <p:tav tm="0">
                                          <p:val>
                                            <p:strVal val="0-#ppt_w/2"/>
                                          </p:val>
                                        </p:tav>
                                        <p:tav tm="100000">
                                          <p:val>
                                            <p:strVal val="#ppt_x"/>
                                          </p:val>
                                        </p:tav>
                                      </p:tavLst>
                                    </p:anim>
                                    <p:anim calcmode="lin" valueType="num">
                                      <p:cBhvr additive="base">
                                        <p:cTn id="239" dur="500" fill="hold"/>
                                        <p:tgtEl>
                                          <p:spTgt spid="355"/>
                                        </p:tgtEl>
                                        <p:attrNameLst>
                                          <p:attrName>ppt_y</p:attrName>
                                        </p:attrNameLst>
                                      </p:cBhvr>
                                      <p:tavLst>
                                        <p:tav tm="0">
                                          <p:val>
                                            <p:strVal val="#ppt_y"/>
                                          </p:val>
                                        </p:tav>
                                        <p:tav tm="100000">
                                          <p:val>
                                            <p:strVal val="#ppt_y"/>
                                          </p:val>
                                        </p:tav>
                                      </p:tavLst>
                                    </p:anim>
                                  </p:childTnLst>
                                </p:cTn>
                              </p:par>
                              <p:par>
                                <p:cTn id="240" presetID="2" presetClass="entr" presetSubtype="2" fill="hold" grpId="0" nodeType="withEffect">
                                  <p:stCondLst>
                                    <p:cond delay="4400"/>
                                  </p:stCondLst>
                                  <p:iterate type="lt">
                                    <p:tmPct val="30000"/>
                                  </p:iterate>
                                  <p:childTnLst>
                                    <p:set>
                                      <p:cBhvr>
                                        <p:cTn id="241" dur="1" fill="hold">
                                          <p:stCondLst>
                                            <p:cond delay="0"/>
                                          </p:stCondLst>
                                        </p:cTn>
                                        <p:tgtEl>
                                          <p:spTgt spid="356"/>
                                        </p:tgtEl>
                                        <p:attrNameLst>
                                          <p:attrName>style.visibility</p:attrName>
                                        </p:attrNameLst>
                                      </p:cBhvr>
                                      <p:to>
                                        <p:strVal val="visible"/>
                                      </p:to>
                                    </p:set>
                                    <p:anim calcmode="lin" valueType="num">
                                      <p:cBhvr additive="base">
                                        <p:cTn id="242" dur="400" fill="hold"/>
                                        <p:tgtEl>
                                          <p:spTgt spid="356"/>
                                        </p:tgtEl>
                                        <p:attrNameLst>
                                          <p:attrName>ppt_x</p:attrName>
                                        </p:attrNameLst>
                                      </p:cBhvr>
                                      <p:tavLst>
                                        <p:tav tm="0">
                                          <p:val>
                                            <p:strVal val="1+#ppt_w/2"/>
                                          </p:val>
                                        </p:tav>
                                        <p:tav tm="100000">
                                          <p:val>
                                            <p:strVal val="#ppt_x"/>
                                          </p:val>
                                        </p:tav>
                                      </p:tavLst>
                                    </p:anim>
                                    <p:anim calcmode="lin" valueType="num">
                                      <p:cBhvr additive="base">
                                        <p:cTn id="243" dur="400" fill="hold"/>
                                        <p:tgtEl>
                                          <p:spTgt spid="356"/>
                                        </p:tgtEl>
                                        <p:attrNameLst>
                                          <p:attrName>ppt_y</p:attrName>
                                        </p:attrNameLst>
                                      </p:cBhvr>
                                      <p:tavLst>
                                        <p:tav tm="0">
                                          <p:val>
                                            <p:strVal val="#ppt_y"/>
                                          </p:val>
                                        </p:tav>
                                        <p:tav tm="100000">
                                          <p:val>
                                            <p:strVal val="#ppt_y"/>
                                          </p:val>
                                        </p:tav>
                                      </p:tavLst>
                                    </p:anim>
                                  </p:childTnLst>
                                </p:cTn>
                              </p:par>
                              <p:par>
                                <p:cTn id="244" presetID="2" presetClass="entr" presetSubtype="8" fill="hold" grpId="0" nodeType="withEffect">
                                  <p:stCondLst>
                                    <p:cond delay="4800"/>
                                  </p:stCondLst>
                                  <p:childTnLst>
                                    <p:set>
                                      <p:cBhvr>
                                        <p:cTn id="245" dur="1" fill="hold">
                                          <p:stCondLst>
                                            <p:cond delay="0"/>
                                          </p:stCondLst>
                                        </p:cTn>
                                        <p:tgtEl>
                                          <p:spTgt spid="386"/>
                                        </p:tgtEl>
                                        <p:attrNameLst>
                                          <p:attrName>style.visibility</p:attrName>
                                        </p:attrNameLst>
                                      </p:cBhvr>
                                      <p:to>
                                        <p:strVal val="visible"/>
                                      </p:to>
                                    </p:set>
                                    <p:anim calcmode="lin" valueType="num">
                                      <p:cBhvr additive="base">
                                        <p:cTn id="246" dur="500" fill="hold"/>
                                        <p:tgtEl>
                                          <p:spTgt spid="386"/>
                                        </p:tgtEl>
                                        <p:attrNameLst>
                                          <p:attrName>ppt_x</p:attrName>
                                        </p:attrNameLst>
                                      </p:cBhvr>
                                      <p:tavLst>
                                        <p:tav tm="0">
                                          <p:val>
                                            <p:strVal val="0-#ppt_w/2"/>
                                          </p:val>
                                        </p:tav>
                                        <p:tav tm="100000">
                                          <p:val>
                                            <p:strVal val="#ppt_x"/>
                                          </p:val>
                                        </p:tav>
                                      </p:tavLst>
                                    </p:anim>
                                    <p:anim calcmode="lin" valueType="num">
                                      <p:cBhvr additive="base">
                                        <p:cTn id="247" dur="500" fill="hold"/>
                                        <p:tgtEl>
                                          <p:spTgt spid="386"/>
                                        </p:tgtEl>
                                        <p:attrNameLst>
                                          <p:attrName>ppt_y</p:attrName>
                                        </p:attrNameLst>
                                      </p:cBhvr>
                                      <p:tavLst>
                                        <p:tav tm="0">
                                          <p:val>
                                            <p:strVal val="#ppt_y"/>
                                          </p:val>
                                        </p:tav>
                                        <p:tav tm="100000">
                                          <p:val>
                                            <p:strVal val="#ppt_y"/>
                                          </p:val>
                                        </p:tav>
                                      </p:tavLst>
                                    </p:anim>
                                  </p:childTnLst>
                                </p:cTn>
                              </p:par>
                              <p:par>
                                <p:cTn id="248" presetID="2" presetClass="entr" presetSubtype="8" fill="hold" grpId="0" nodeType="withEffect">
                                  <p:stCondLst>
                                    <p:cond delay="4700"/>
                                  </p:stCondLst>
                                  <p:childTnLst>
                                    <p:set>
                                      <p:cBhvr>
                                        <p:cTn id="249" dur="1" fill="hold">
                                          <p:stCondLst>
                                            <p:cond delay="0"/>
                                          </p:stCondLst>
                                        </p:cTn>
                                        <p:tgtEl>
                                          <p:spTgt spid="387"/>
                                        </p:tgtEl>
                                        <p:attrNameLst>
                                          <p:attrName>style.visibility</p:attrName>
                                        </p:attrNameLst>
                                      </p:cBhvr>
                                      <p:to>
                                        <p:strVal val="visible"/>
                                      </p:to>
                                    </p:set>
                                    <p:anim calcmode="lin" valueType="num">
                                      <p:cBhvr additive="base">
                                        <p:cTn id="250" dur="500" fill="hold"/>
                                        <p:tgtEl>
                                          <p:spTgt spid="387"/>
                                        </p:tgtEl>
                                        <p:attrNameLst>
                                          <p:attrName>ppt_x</p:attrName>
                                        </p:attrNameLst>
                                      </p:cBhvr>
                                      <p:tavLst>
                                        <p:tav tm="0">
                                          <p:val>
                                            <p:strVal val="0-#ppt_w/2"/>
                                          </p:val>
                                        </p:tav>
                                        <p:tav tm="100000">
                                          <p:val>
                                            <p:strVal val="#ppt_x"/>
                                          </p:val>
                                        </p:tav>
                                      </p:tavLst>
                                    </p:anim>
                                    <p:anim calcmode="lin" valueType="num">
                                      <p:cBhvr additive="base">
                                        <p:cTn id="251" dur="500" fill="hold"/>
                                        <p:tgtEl>
                                          <p:spTgt spid="387"/>
                                        </p:tgtEl>
                                        <p:attrNameLst>
                                          <p:attrName>ppt_y</p:attrName>
                                        </p:attrNameLst>
                                      </p:cBhvr>
                                      <p:tavLst>
                                        <p:tav tm="0">
                                          <p:val>
                                            <p:strVal val="#ppt_y"/>
                                          </p:val>
                                        </p:tav>
                                        <p:tav tm="100000">
                                          <p:val>
                                            <p:strVal val="#ppt_y"/>
                                          </p:val>
                                        </p:tav>
                                      </p:tavLst>
                                    </p:anim>
                                  </p:childTnLst>
                                </p:cTn>
                              </p:par>
                              <p:par>
                                <p:cTn id="252" presetID="2" presetClass="entr" presetSubtype="8" fill="hold" grpId="0" nodeType="withEffect">
                                  <p:stCondLst>
                                    <p:cond delay="4500"/>
                                  </p:stCondLst>
                                  <p:childTnLst>
                                    <p:set>
                                      <p:cBhvr>
                                        <p:cTn id="253" dur="1" fill="hold">
                                          <p:stCondLst>
                                            <p:cond delay="0"/>
                                          </p:stCondLst>
                                        </p:cTn>
                                        <p:tgtEl>
                                          <p:spTgt spid="388"/>
                                        </p:tgtEl>
                                        <p:attrNameLst>
                                          <p:attrName>style.visibility</p:attrName>
                                        </p:attrNameLst>
                                      </p:cBhvr>
                                      <p:to>
                                        <p:strVal val="visible"/>
                                      </p:to>
                                    </p:set>
                                    <p:anim calcmode="lin" valueType="num">
                                      <p:cBhvr additive="base">
                                        <p:cTn id="254" dur="500" fill="hold"/>
                                        <p:tgtEl>
                                          <p:spTgt spid="388"/>
                                        </p:tgtEl>
                                        <p:attrNameLst>
                                          <p:attrName>ppt_x</p:attrName>
                                        </p:attrNameLst>
                                      </p:cBhvr>
                                      <p:tavLst>
                                        <p:tav tm="0">
                                          <p:val>
                                            <p:strVal val="0-#ppt_w/2"/>
                                          </p:val>
                                        </p:tav>
                                        <p:tav tm="100000">
                                          <p:val>
                                            <p:strVal val="#ppt_x"/>
                                          </p:val>
                                        </p:tav>
                                      </p:tavLst>
                                    </p:anim>
                                    <p:anim calcmode="lin" valueType="num">
                                      <p:cBhvr additive="base">
                                        <p:cTn id="255" dur="500" fill="hold"/>
                                        <p:tgtEl>
                                          <p:spTgt spid="388"/>
                                        </p:tgtEl>
                                        <p:attrNameLst>
                                          <p:attrName>ppt_y</p:attrName>
                                        </p:attrNameLst>
                                      </p:cBhvr>
                                      <p:tavLst>
                                        <p:tav tm="0">
                                          <p:val>
                                            <p:strVal val="#ppt_y"/>
                                          </p:val>
                                        </p:tav>
                                        <p:tav tm="100000">
                                          <p:val>
                                            <p:strVal val="#ppt_y"/>
                                          </p:val>
                                        </p:tav>
                                      </p:tavLst>
                                    </p:anim>
                                  </p:childTnLst>
                                </p:cTn>
                              </p:par>
                              <p:par>
                                <p:cTn id="256" presetID="2" presetClass="entr" presetSubtype="8" fill="hold" grpId="0" nodeType="withEffect">
                                  <p:stCondLst>
                                    <p:cond delay="4600"/>
                                  </p:stCondLst>
                                  <p:childTnLst>
                                    <p:set>
                                      <p:cBhvr>
                                        <p:cTn id="257" dur="1" fill="hold">
                                          <p:stCondLst>
                                            <p:cond delay="0"/>
                                          </p:stCondLst>
                                        </p:cTn>
                                        <p:tgtEl>
                                          <p:spTgt spid="389"/>
                                        </p:tgtEl>
                                        <p:attrNameLst>
                                          <p:attrName>style.visibility</p:attrName>
                                        </p:attrNameLst>
                                      </p:cBhvr>
                                      <p:to>
                                        <p:strVal val="visible"/>
                                      </p:to>
                                    </p:set>
                                    <p:anim calcmode="lin" valueType="num">
                                      <p:cBhvr additive="base">
                                        <p:cTn id="258" dur="500" fill="hold"/>
                                        <p:tgtEl>
                                          <p:spTgt spid="389"/>
                                        </p:tgtEl>
                                        <p:attrNameLst>
                                          <p:attrName>ppt_x</p:attrName>
                                        </p:attrNameLst>
                                      </p:cBhvr>
                                      <p:tavLst>
                                        <p:tav tm="0">
                                          <p:val>
                                            <p:strVal val="0-#ppt_w/2"/>
                                          </p:val>
                                        </p:tav>
                                        <p:tav tm="100000">
                                          <p:val>
                                            <p:strVal val="#ppt_x"/>
                                          </p:val>
                                        </p:tav>
                                      </p:tavLst>
                                    </p:anim>
                                    <p:anim calcmode="lin" valueType="num">
                                      <p:cBhvr additive="base">
                                        <p:cTn id="259" dur="500" fill="hold"/>
                                        <p:tgtEl>
                                          <p:spTgt spid="389"/>
                                        </p:tgtEl>
                                        <p:attrNameLst>
                                          <p:attrName>ppt_y</p:attrName>
                                        </p:attrNameLst>
                                      </p:cBhvr>
                                      <p:tavLst>
                                        <p:tav tm="0">
                                          <p:val>
                                            <p:strVal val="#ppt_y"/>
                                          </p:val>
                                        </p:tav>
                                        <p:tav tm="100000">
                                          <p:val>
                                            <p:strVal val="#ppt_y"/>
                                          </p:val>
                                        </p:tav>
                                      </p:tavLst>
                                    </p:anim>
                                  </p:childTnLst>
                                </p:cTn>
                              </p:par>
                              <p:par>
                                <p:cTn id="260" presetID="2" presetClass="entr" presetSubtype="8" fill="hold" grpId="0" nodeType="withEffect">
                                  <p:stCondLst>
                                    <p:cond delay="4400"/>
                                  </p:stCondLst>
                                  <p:childTnLst>
                                    <p:set>
                                      <p:cBhvr>
                                        <p:cTn id="261" dur="1" fill="hold">
                                          <p:stCondLst>
                                            <p:cond delay="0"/>
                                          </p:stCondLst>
                                        </p:cTn>
                                        <p:tgtEl>
                                          <p:spTgt spid="390"/>
                                        </p:tgtEl>
                                        <p:attrNameLst>
                                          <p:attrName>style.visibility</p:attrName>
                                        </p:attrNameLst>
                                      </p:cBhvr>
                                      <p:to>
                                        <p:strVal val="visible"/>
                                      </p:to>
                                    </p:set>
                                    <p:anim calcmode="lin" valueType="num">
                                      <p:cBhvr additive="base">
                                        <p:cTn id="262" dur="500" fill="hold"/>
                                        <p:tgtEl>
                                          <p:spTgt spid="390"/>
                                        </p:tgtEl>
                                        <p:attrNameLst>
                                          <p:attrName>ppt_x</p:attrName>
                                        </p:attrNameLst>
                                      </p:cBhvr>
                                      <p:tavLst>
                                        <p:tav tm="0">
                                          <p:val>
                                            <p:strVal val="0-#ppt_w/2"/>
                                          </p:val>
                                        </p:tav>
                                        <p:tav tm="100000">
                                          <p:val>
                                            <p:strVal val="#ppt_x"/>
                                          </p:val>
                                        </p:tav>
                                      </p:tavLst>
                                    </p:anim>
                                    <p:anim calcmode="lin" valueType="num">
                                      <p:cBhvr additive="base">
                                        <p:cTn id="263" dur="500" fill="hold"/>
                                        <p:tgtEl>
                                          <p:spTgt spid="390"/>
                                        </p:tgtEl>
                                        <p:attrNameLst>
                                          <p:attrName>ppt_y</p:attrName>
                                        </p:attrNameLst>
                                      </p:cBhvr>
                                      <p:tavLst>
                                        <p:tav tm="0">
                                          <p:val>
                                            <p:strVal val="#ppt_y"/>
                                          </p:val>
                                        </p:tav>
                                        <p:tav tm="100000">
                                          <p:val>
                                            <p:strVal val="#ppt_y"/>
                                          </p:val>
                                        </p:tav>
                                      </p:tavLst>
                                    </p:anim>
                                  </p:childTnLst>
                                </p:cTn>
                              </p:par>
                              <p:par>
                                <p:cTn id="264" presetID="2" presetClass="entr" presetSubtype="2" fill="hold" grpId="0" nodeType="withEffect">
                                  <p:stCondLst>
                                    <p:cond delay="4400"/>
                                  </p:stCondLst>
                                  <p:iterate type="lt">
                                    <p:tmPct val="30000"/>
                                  </p:iterate>
                                  <p:childTnLst>
                                    <p:set>
                                      <p:cBhvr>
                                        <p:cTn id="265" dur="1" fill="hold">
                                          <p:stCondLst>
                                            <p:cond delay="0"/>
                                          </p:stCondLst>
                                        </p:cTn>
                                        <p:tgtEl>
                                          <p:spTgt spid="391"/>
                                        </p:tgtEl>
                                        <p:attrNameLst>
                                          <p:attrName>style.visibility</p:attrName>
                                        </p:attrNameLst>
                                      </p:cBhvr>
                                      <p:to>
                                        <p:strVal val="visible"/>
                                      </p:to>
                                    </p:set>
                                    <p:anim calcmode="lin" valueType="num">
                                      <p:cBhvr additive="base">
                                        <p:cTn id="266" dur="400" fill="hold"/>
                                        <p:tgtEl>
                                          <p:spTgt spid="391"/>
                                        </p:tgtEl>
                                        <p:attrNameLst>
                                          <p:attrName>ppt_x</p:attrName>
                                        </p:attrNameLst>
                                      </p:cBhvr>
                                      <p:tavLst>
                                        <p:tav tm="0">
                                          <p:val>
                                            <p:strVal val="1+#ppt_w/2"/>
                                          </p:val>
                                        </p:tav>
                                        <p:tav tm="100000">
                                          <p:val>
                                            <p:strVal val="#ppt_x"/>
                                          </p:val>
                                        </p:tav>
                                      </p:tavLst>
                                    </p:anim>
                                    <p:anim calcmode="lin" valueType="num">
                                      <p:cBhvr additive="base">
                                        <p:cTn id="267" dur="400" fill="hold"/>
                                        <p:tgtEl>
                                          <p:spTgt spid="3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animBg="1"/>
      <p:bldP spid="183" grpId="0" animBg="1"/>
      <p:bldP spid="184" grpId="0" animBg="1"/>
      <p:bldP spid="186" grpId="0" animBg="1"/>
      <p:bldP spid="186" grpId="1" animBg="1"/>
      <p:bldP spid="224" grpId="0" animBg="1"/>
      <p:bldP spid="225" grpId="0" animBg="1"/>
      <p:bldP spid="225" grpId="1" animBg="1"/>
      <p:bldP spid="3" grpId="0"/>
      <p:bldP spid="304" grpId="0"/>
      <p:bldP spid="332" grpId="0" animBg="1"/>
      <p:bldP spid="333" grpId="0" animBg="1"/>
      <p:bldP spid="334" grpId="0" animBg="1"/>
      <p:bldP spid="335" grpId="0" animBg="1"/>
      <p:bldP spid="336" grpId="0" animBg="1"/>
      <p:bldP spid="743" grpId="0"/>
      <p:bldP spid="744" grpId="0" animBg="1"/>
      <p:bldP spid="745" grpId="0" animBg="1"/>
      <p:bldP spid="746" grpId="0" animBg="1"/>
      <p:bldP spid="747" grpId="0" animBg="1"/>
      <p:bldP spid="748" grpId="0" animBg="1"/>
      <p:bldP spid="755" grpId="0"/>
      <p:bldP spid="756" grpId="0" animBg="1"/>
      <p:bldP spid="757" grpId="0" animBg="1"/>
      <p:bldP spid="758" grpId="0" animBg="1"/>
      <p:bldP spid="759" grpId="0" animBg="1"/>
      <p:bldP spid="760" grpId="0" animBg="1"/>
      <p:bldP spid="761" grpId="0"/>
      <p:bldP spid="762" grpId="0" animBg="1"/>
      <p:bldP spid="763" grpId="0" animBg="1"/>
      <p:bldP spid="764" grpId="0" animBg="1"/>
      <p:bldP spid="765" grpId="0" animBg="1"/>
      <p:bldP spid="766" grpId="0" animBg="1"/>
      <p:bldP spid="351" grpId="0" animBg="1"/>
      <p:bldP spid="352" grpId="0" animBg="1"/>
      <p:bldP spid="353" grpId="0" animBg="1"/>
      <p:bldP spid="354" grpId="0" animBg="1"/>
      <p:bldP spid="355" grpId="0" animBg="1"/>
      <p:bldP spid="356" grpId="0"/>
      <p:bldP spid="386" grpId="0" animBg="1"/>
      <p:bldP spid="387" grpId="0" animBg="1"/>
      <p:bldP spid="388" grpId="0" animBg="1"/>
      <p:bldP spid="389" grpId="0" animBg="1"/>
      <p:bldP spid="390" grpId="0" animBg="1"/>
      <p:bldP spid="391"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414" name="矩形 413"/>
          <p:cNvSpPr/>
          <p:nvPr/>
        </p:nvSpPr>
        <p:spPr>
          <a:xfrm>
            <a:off x="-72717" y="3415513"/>
            <a:ext cx="12328323" cy="57738"/>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矩形 414"/>
          <p:cNvSpPr/>
          <p:nvPr/>
        </p:nvSpPr>
        <p:spPr>
          <a:xfrm>
            <a:off x="8039" y="3400310"/>
            <a:ext cx="12252123" cy="57381"/>
          </a:xfrm>
          <a:prstGeom prst="rect">
            <a:avLst/>
          </a:prstGeom>
          <a:solidFill>
            <a:srgbClr val="FFFFFF">
              <a:alpha val="41176"/>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6" name="菱形 415"/>
          <p:cNvSpPr/>
          <p:nvPr/>
        </p:nvSpPr>
        <p:spPr>
          <a:xfrm>
            <a:off x="3751309" y="3051264"/>
            <a:ext cx="4575378" cy="845412"/>
          </a:xfrm>
          <a:prstGeom prst="diamond">
            <a:avLst/>
          </a:prstGeom>
          <a:solidFill>
            <a:srgbClr val="FFFFFF"/>
          </a:soli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434" name="任意多边形 433"/>
          <p:cNvSpPr/>
          <p:nvPr userDrawn="1"/>
        </p:nvSpPr>
        <p:spPr>
          <a:xfrm>
            <a:off x="11844788" y="2950959"/>
            <a:ext cx="482113" cy="140616"/>
          </a:xfrm>
          <a:custGeom>
            <a:avLst/>
            <a:gdLst>
              <a:gd name="connsiteX0" fmla="*/ 0 w 609600"/>
              <a:gd name="connsiteY0" fmla="*/ 0 h 177800"/>
              <a:gd name="connsiteX1" fmla="*/ 609600 w 609600"/>
              <a:gd name="connsiteY1" fmla="*/ 0 h 177800"/>
              <a:gd name="connsiteX2" fmla="*/ 609600 w 609600"/>
              <a:gd name="connsiteY2" fmla="*/ 139246 h 177800"/>
              <a:gd name="connsiteX3" fmla="*/ 497568 w 609600"/>
              <a:gd name="connsiteY3" fmla="*/ 139246 h 177800"/>
              <a:gd name="connsiteX4" fmla="*/ 497568 w 609600"/>
              <a:gd name="connsiteY4" fmla="*/ 177800 h 177800"/>
              <a:gd name="connsiteX5" fmla="*/ 0 w 609600"/>
              <a:gd name="connsiteY5" fmla="*/ 177800 h 17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 h="177800">
                <a:moveTo>
                  <a:pt x="0" y="0"/>
                </a:moveTo>
                <a:lnTo>
                  <a:pt x="609600" y="0"/>
                </a:lnTo>
                <a:lnTo>
                  <a:pt x="609600" y="139246"/>
                </a:lnTo>
                <a:lnTo>
                  <a:pt x="497568" y="139246"/>
                </a:lnTo>
                <a:lnTo>
                  <a:pt x="497568" y="177800"/>
                </a:lnTo>
                <a:lnTo>
                  <a:pt x="0" y="177800"/>
                </a:lnTo>
                <a:close/>
              </a:path>
            </a:pathLst>
          </a:cu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7017026" y="2970706"/>
            <a:ext cx="4943562" cy="947351"/>
            <a:chOff x="7743390" y="4942798"/>
            <a:chExt cx="4943562" cy="947351"/>
          </a:xfrm>
        </p:grpSpPr>
        <p:grpSp>
          <p:nvGrpSpPr>
            <p:cNvPr id="58" name="组合 57"/>
            <p:cNvGrpSpPr/>
            <p:nvPr/>
          </p:nvGrpSpPr>
          <p:grpSpPr>
            <a:xfrm>
              <a:off x="7743390" y="4942798"/>
              <a:ext cx="4943562" cy="947351"/>
              <a:chOff x="7347008" y="2985732"/>
              <a:chExt cx="4943562" cy="947351"/>
            </a:xfrm>
          </p:grpSpPr>
          <p:sp>
            <p:nvSpPr>
              <p:cNvPr id="59" name="矩形 58"/>
              <p:cNvSpPr/>
              <p:nvPr userDrawn="1"/>
            </p:nvSpPr>
            <p:spPr>
              <a:xfrm>
                <a:off x="7347008" y="2985732"/>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userDrawn="1"/>
            </p:nvSpPr>
            <p:spPr>
              <a:xfrm>
                <a:off x="7347008" y="3856883"/>
                <a:ext cx="4943562" cy="76200"/>
              </a:xfrm>
              <a:prstGeom prst="rect">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直接连接符 60"/>
              <p:cNvCxnSpPr/>
              <p:nvPr userDrawn="1"/>
            </p:nvCxnSpPr>
            <p:spPr>
              <a:xfrm>
                <a:off x="7347008" y="3117722"/>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userDrawn="1"/>
            </p:nvCxnSpPr>
            <p:spPr>
              <a:xfrm>
                <a:off x="7347008" y="3791165"/>
                <a:ext cx="4943562"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grpSp>
        <p:sp>
          <p:nvSpPr>
            <p:cNvPr id="63" name="文本占位符 118"/>
            <p:cNvSpPr txBox="1">
              <a:spLocks/>
            </p:cNvSpPr>
            <p:nvPr/>
          </p:nvSpPr>
          <p:spPr>
            <a:xfrm>
              <a:off x="8040613" y="5160997"/>
              <a:ext cx="3804175" cy="486996"/>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t>背景和意义</a:t>
              </a:r>
            </a:p>
          </p:txBody>
        </p:sp>
      </p:grpSp>
      <p:grpSp>
        <p:nvGrpSpPr>
          <p:cNvPr id="2" name="组合 1"/>
          <p:cNvGrpSpPr/>
          <p:nvPr/>
        </p:nvGrpSpPr>
        <p:grpSpPr>
          <a:xfrm>
            <a:off x="4989830" y="2256040"/>
            <a:ext cx="2288540" cy="2288540"/>
            <a:chOff x="7758139" y="2808362"/>
            <a:chExt cx="1285965" cy="1285965"/>
          </a:xfrm>
        </p:grpSpPr>
        <p:sp>
          <p:nvSpPr>
            <p:cNvPr id="431" name="任意多边形 430"/>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5" name="椭圆 434"/>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6" name="组合 435"/>
            <p:cNvGrpSpPr/>
            <p:nvPr userDrawn="1"/>
          </p:nvGrpSpPr>
          <p:grpSpPr>
            <a:xfrm>
              <a:off x="7904995" y="2955216"/>
              <a:ext cx="992256" cy="992256"/>
              <a:chOff x="813435" y="4187372"/>
              <a:chExt cx="1292678" cy="1292678"/>
            </a:xfrm>
            <a:noFill/>
          </p:grpSpPr>
          <p:sp>
            <p:nvSpPr>
              <p:cNvPr id="443" name="圆角矩形 442"/>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4" name="圆角矩形 443"/>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5" name="圆角矩形 444"/>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6" name="圆角矩形 445"/>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7" name="圆角矩形 446"/>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圆角矩形 447"/>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圆角矩形 448"/>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圆角矩形 449"/>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圆角矩形 450"/>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圆角矩形 451"/>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圆角矩形 452"/>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圆角矩形 453"/>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圆角矩形 454"/>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圆角矩形 455"/>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7" name="圆角矩形 456"/>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圆角矩形 457"/>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圆角矩形 458"/>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圆角矩形 459"/>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圆角矩形 460"/>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圆角矩形 461"/>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3" name="圆角矩形 462"/>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圆角矩形 463"/>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圆角矩形 464"/>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圆角矩形 465"/>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8" name="文本框 145"/>
            <p:cNvSpPr txBox="1"/>
            <p:nvPr userDrawn="1"/>
          </p:nvSpPr>
          <p:spPr>
            <a:xfrm>
              <a:off x="8206904" y="3076110"/>
              <a:ext cx="314543" cy="812838"/>
            </a:xfrm>
            <a:prstGeom prst="rect">
              <a:avLst/>
            </a:prstGeom>
            <a:noFill/>
          </p:spPr>
          <p:txBody>
            <a:bodyPr wrap="none" rtlCol="0">
              <a:spAutoFit/>
            </a:bodyPr>
            <a:lstStyle/>
            <a:p>
              <a:r>
                <a:rPr lang="en-US" altLang="zh-CN" sz="8800" dirty="0">
                  <a:solidFill>
                    <a:schemeClr val="bg1"/>
                  </a:solidFill>
                  <a:latin typeface="汉仪菱心体简" panose="02010609000101010101" pitchFamily="49" charset="-122"/>
                  <a:ea typeface="汉仪菱心体简" panose="02010609000101010101" pitchFamily="49" charset="-122"/>
                </a:rPr>
                <a:t>1</a:t>
              </a:r>
              <a:endParaRPr lang="zh-CN" altLang="en-US" sz="19900" dirty="0">
                <a:solidFill>
                  <a:schemeClr val="bg1"/>
                </a:solidFill>
                <a:latin typeface="汉仪菱心体简" panose="02010609000101010101" pitchFamily="49" charset="-122"/>
                <a:ea typeface="汉仪菱心体简" panose="02010609000101010101" pitchFamily="49" charset="-122"/>
              </a:endParaRPr>
            </a:p>
          </p:txBody>
        </p:sp>
      </p:grpSp>
    </p:spTree>
    <p:extLst>
      <p:ext uri="{BB962C8B-B14F-4D97-AF65-F5344CB8AC3E}">
        <p14:creationId xmlns:p14="http://schemas.microsoft.com/office/powerpoint/2010/main" val="197058683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after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p:cTn id="7" dur="500" fill="hold"/>
                                        <p:tgtEl>
                                          <p:spTgt spid="416"/>
                                        </p:tgtEl>
                                        <p:attrNameLst>
                                          <p:attrName>ppt_w</p:attrName>
                                        </p:attrNameLst>
                                      </p:cBhvr>
                                      <p:tavLst>
                                        <p:tav tm="0">
                                          <p:val>
                                            <p:fltVal val="0"/>
                                          </p:val>
                                        </p:tav>
                                        <p:tav tm="100000">
                                          <p:val>
                                            <p:strVal val="#ppt_w"/>
                                          </p:val>
                                        </p:tav>
                                      </p:tavLst>
                                    </p:anim>
                                    <p:anim calcmode="lin" valueType="num">
                                      <p:cBhvr>
                                        <p:cTn id="8" dur="500" fill="hold"/>
                                        <p:tgtEl>
                                          <p:spTgt spid="41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7" presetClass="entr" presetSubtype="10" fill="hold" grpId="0" nodeType="afterEffect">
                                  <p:stCondLst>
                                    <p:cond delay="0"/>
                                  </p:stCondLst>
                                  <p:childTnLst>
                                    <p:set>
                                      <p:cBhvr>
                                        <p:cTn id="11" dur="1" fill="hold">
                                          <p:stCondLst>
                                            <p:cond delay="0"/>
                                          </p:stCondLst>
                                        </p:cTn>
                                        <p:tgtEl>
                                          <p:spTgt spid="415"/>
                                        </p:tgtEl>
                                        <p:attrNameLst>
                                          <p:attrName>style.visibility</p:attrName>
                                        </p:attrNameLst>
                                      </p:cBhvr>
                                      <p:to>
                                        <p:strVal val="visible"/>
                                      </p:to>
                                    </p:set>
                                    <p:anim calcmode="lin" valueType="num">
                                      <p:cBhvr>
                                        <p:cTn id="12" dur="500" fill="hold"/>
                                        <p:tgtEl>
                                          <p:spTgt spid="415"/>
                                        </p:tgtEl>
                                        <p:attrNameLst>
                                          <p:attrName>ppt_w</p:attrName>
                                        </p:attrNameLst>
                                      </p:cBhvr>
                                      <p:tavLst>
                                        <p:tav tm="0">
                                          <p:val>
                                            <p:fltVal val="0"/>
                                          </p:val>
                                        </p:tav>
                                        <p:tav tm="100000">
                                          <p:val>
                                            <p:strVal val="#ppt_w"/>
                                          </p:val>
                                        </p:tav>
                                      </p:tavLst>
                                    </p:anim>
                                    <p:anim calcmode="lin" valueType="num">
                                      <p:cBhvr>
                                        <p:cTn id="13" dur="500" fill="hold"/>
                                        <p:tgtEl>
                                          <p:spTgt spid="415"/>
                                        </p:tgtEl>
                                        <p:attrNameLst>
                                          <p:attrName>ppt_h</p:attrName>
                                        </p:attrNameLst>
                                      </p:cBhvr>
                                      <p:tavLst>
                                        <p:tav tm="0">
                                          <p:val>
                                            <p:strVal val="#ppt_h"/>
                                          </p:val>
                                        </p:tav>
                                        <p:tav tm="100000">
                                          <p:val>
                                            <p:strVal val="#ppt_h"/>
                                          </p:val>
                                        </p:tav>
                                      </p:tavLst>
                                    </p:anim>
                                  </p:childTnLst>
                                </p:cTn>
                              </p:par>
                              <p:par>
                                <p:cTn id="14" presetID="17" presetClass="entr" presetSubtype="10" fill="hold" grpId="0" nodeType="withEffect">
                                  <p:stCondLst>
                                    <p:cond delay="0"/>
                                  </p:stCondLst>
                                  <p:childTnLst>
                                    <p:set>
                                      <p:cBhvr>
                                        <p:cTn id="15" dur="1" fill="hold">
                                          <p:stCondLst>
                                            <p:cond delay="0"/>
                                          </p:stCondLst>
                                        </p:cTn>
                                        <p:tgtEl>
                                          <p:spTgt spid="414"/>
                                        </p:tgtEl>
                                        <p:attrNameLst>
                                          <p:attrName>style.visibility</p:attrName>
                                        </p:attrNameLst>
                                      </p:cBhvr>
                                      <p:to>
                                        <p:strVal val="visible"/>
                                      </p:to>
                                    </p:set>
                                    <p:anim calcmode="lin" valueType="num">
                                      <p:cBhvr>
                                        <p:cTn id="16" dur="500" fill="hold"/>
                                        <p:tgtEl>
                                          <p:spTgt spid="414"/>
                                        </p:tgtEl>
                                        <p:attrNameLst>
                                          <p:attrName>ppt_w</p:attrName>
                                        </p:attrNameLst>
                                      </p:cBhvr>
                                      <p:tavLst>
                                        <p:tav tm="0">
                                          <p:val>
                                            <p:fltVal val="0"/>
                                          </p:val>
                                        </p:tav>
                                        <p:tav tm="100000">
                                          <p:val>
                                            <p:strVal val="#ppt_w"/>
                                          </p:val>
                                        </p:tav>
                                      </p:tavLst>
                                    </p:anim>
                                    <p:anim calcmode="lin" valueType="num">
                                      <p:cBhvr>
                                        <p:cTn id="17" dur="500" fill="hold"/>
                                        <p:tgtEl>
                                          <p:spTgt spid="414"/>
                                        </p:tgtEl>
                                        <p:attrNameLst>
                                          <p:attrName>ppt_h</p:attrName>
                                        </p:attrNameLst>
                                      </p:cBhvr>
                                      <p:tavLst>
                                        <p:tav tm="0">
                                          <p:val>
                                            <p:strVal val="#ppt_h"/>
                                          </p:val>
                                        </p:tav>
                                        <p:tav tm="100000">
                                          <p:val>
                                            <p:strVal val="#ppt_h"/>
                                          </p:val>
                                        </p:tav>
                                      </p:tavLst>
                                    </p:anim>
                                  </p:childTnLst>
                                </p:cTn>
                              </p:par>
                              <p:par>
                                <p:cTn id="18" presetID="50" presetClass="exit" presetSubtype="0" accel="100000" fill="hold" grpId="1" nodeType="withEffect">
                                  <p:stCondLst>
                                    <p:cond delay="0"/>
                                  </p:stCondLst>
                                  <p:childTnLst>
                                    <p:anim calcmode="lin" valueType="num">
                                      <p:cBhvr>
                                        <p:cTn id="19" dur="500"/>
                                        <p:tgtEl>
                                          <p:spTgt spid="416"/>
                                        </p:tgtEl>
                                        <p:attrNameLst>
                                          <p:attrName>ppt_w</p:attrName>
                                        </p:attrNameLst>
                                      </p:cBhvr>
                                      <p:tavLst>
                                        <p:tav tm="0">
                                          <p:val>
                                            <p:strVal val="ppt_w"/>
                                          </p:val>
                                        </p:tav>
                                        <p:tav tm="100000">
                                          <p:val>
                                            <p:strVal val="ppt_w+.3"/>
                                          </p:val>
                                        </p:tav>
                                      </p:tavLst>
                                    </p:anim>
                                    <p:anim calcmode="lin" valueType="num">
                                      <p:cBhvr>
                                        <p:cTn id="20" dur="500"/>
                                        <p:tgtEl>
                                          <p:spTgt spid="416"/>
                                        </p:tgtEl>
                                        <p:attrNameLst>
                                          <p:attrName>ppt_h</p:attrName>
                                        </p:attrNameLst>
                                      </p:cBhvr>
                                      <p:tavLst>
                                        <p:tav tm="0">
                                          <p:val>
                                            <p:strVal val="ppt_h"/>
                                          </p:val>
                                        </p:tav>
                                        <p:tav tm="100000">
                                          <p:val>
                                            <p:strVal val="ppt_h"/>
                                          </p:val>
                                        </p:tav>
                                      </p:tavLst>
                                    </p:anim>
                                    <p:animEffect transition="out" filter="fade">
                                      <p:cBhvr>
                                        <p:cTn id="21" dur="500"/>
                                        <p:tgtEl>
                                          <p:spTgt spid="416"/>
                                        </p:tgtEl>
                                      </p:cBhvr>
                                    </p:animEffect>
                                    <p:set>
                                      <p:cBhvr>
                                        <p:cTn id="22" dur="1" fill="hold">
                                          <p:stCondLst>
                                            <p:cond delay="499"/>
                                          </p:stCondLst>
                                        </p:cTn>
                                        <p:tgtEl>
                                          <p:spTgt spid="416"/>
                                        </p:tgtEl>
                                        <p:attrNameLst>
                                          <p:attrName>style.visibility</p:attrName>
                                        </p:attrNameLst>
                                      </p:cBhvr>
                                      <p:to>
                                        <p:strVal val="hidden"/>
                                      </p:to>
                                    </p:set>
                                  </p:childTnLst>
                                </p:cTn>
                              </p:par>
                            </p:childTnLst>
                          </p:cTn>
                        </p:par>
                        <p:par>
                          <p:cTn id="23" fill="hold">
                            <p:stCondLst>
                              <p:cond delay="1000"/>
                            </p:stCondLst>
                            <p:childTnLst>
                              <p:par>
                                <p:cTn id="24" presetID="42" presetClass="path" presetSubtype="0" accel="50000" decel="50000" fill="hold" grpId="1" nodeType="afterEffect">
                                  <p:stCondLst>
                                    <p:cond delay="0"/>
                                  </p:stCondLst>
                                  <p:childTnLst>
                                    <p:animMotion origin="layout" path="M 0 -1.48148E-6 L 0 0.56042 " pathEditMode="relative" rAng="0" ptsTypes="AA">
                                      <p:cBhvr>
                                        <p:cTn id="25" dur="1000" fill="hold"/>
                                        <p:tgtEl>
                                          <p:spTgt spid="415"/>
                                        </p:tgtEl>
                                        <p:attrNameLst>
                                          <p:attrName>ppt_x</p:attrName>
                                          <p:attrName>ppt_y</p:attrName>
                                        </p:attrNameLst>
                                      </p:cBhvr>
                                      <p:rCtr x="0" y="28009"/>
                                    </p:animMotion>
                                  </p:childTnLst>
                                </p:cTn>
                              </p:par>
                              <p:par>
                                <p:cTn id="26" presetID="42" presetClass="path" presetSubtype="0" accel="50000" decel="50000" fill="hold" grpId="1" nodeType="withEffect">
                                  <p:stCondLst>
                                    <p:cond delay="0"/>
                                  </p:stCondLst>
                                  <p:childTnLst>
                                    <p:animMotion origin="layout" path="M 0 -1.48148E-6 L 0 -0.5493 " pathEditMode="relative" rAng="0" ptsTypes="AA">
                                      <p:cBhvr>
                                        <p:cTn id="27" dur="1000" fill="hold"/>
                                        <p:tgtEl>
                                          <p:spTgt spid="414"/>
                                        </p:tgtEl>
                                        <p:attrNameLst>
                                          <p:attrName>ppt_x</p:attrName>
                                          <p:attrName>ppt_y</p:attrName>
                                        </p:attrNameLst>
                                      </p:cBhvr>
                                      <p:rCtr x="0" y="-27477"/>
                                    </p:animMotion>
                                  </p:childTnLst>
                                </p:cTn>
                              </p:par>
                              <p:par>
                                <p:cTn id="28" presetID="10" presetClass="entr" presetSubtype="0" fill="hold" nodeType="withEffect">
                                  <p:stCondLst>
                                    <p:cond delay="80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par>
                                <p:cTn id="31" presetID="42" presetClass="path" presetSubtype="0" accel="50000" decel="50000" fill="hold" nodeType="withEffect">
                                  <p:stCondLst>
                                    <p:cond delay="900"/>
                                  </p:stCondLst>
                                  <p:childTnLst>
                                    <p:animMotion origin="layout" path="M 5E-6 -1.15607E-7 L -0.22383 0.00046 " pathEditMode="relative" rAng="0" ptsTypes="AA">
                                      <p:cBhvr>
                                        <p:cTn id="32" dur="1500" fill="hold"/>
                                        <p:tgtEl>
                                          <p:spTgt spid="2"/>
                                        </p:tgtEl>
                                        <p:attrNameLst>
                                          <p:attrName>ppt_x</p:attrName>
                                          <p:attrName>ppt_y</p:attrName>
                                        </p:attrNameLst>
                                      </p:cBhvr>
                                      <p:rCtr x="-11198" y="23"/>
                                    </p:animMotion>
                                  </p:childTnLst>
                                </p:cTn>
                              </p:par>
                              <p:par>
                                <p:cTn id="33" presetID="10" presetClass="entr" presetSubtype="0" fill="hold" nodeType="withEffect">
                                  <p:stCondLst>
                                    <p:cond delay="90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42" presetClass="path" presetSubtype="0" accel="50000" decel="50000" fill="hold" nodeType="withEffect">
                                  <p:stCondLst>
                                    <p:cond delay="900"/>
                                  </p:stCondLst>
                                  <p:childTnLst>
                                    <p:animMotion origin="layout" path="M -1.16315E-6 -3.33333E-6 L -0.2178 -3.33333E-6 " pathEditMode="relative" rAng="0" ptsTypes="AA">
                                      <p:cBhvr>
                                        <p:cTn id="37" dur="1500" fill="hold"/>
                                        <p:tgtEl>
                                          <p:spTgt spid="5"/>
                                        </p:tgtEl>
                                        <p:attrNameLst>
                                          <p:attrName>ppt_x</p:attrName>
                                          <p:attrName>ppt_y</p:attrName>
                                        </p:attrNameLst>
                                      </p:cBhvr>
                                      <p:rCtr x="-108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414" grpId="1" animBg="1"/>
      <p:bldP spid="415" grpId="0" animBg="1"/>
      <p:bldP spid="415" grpId="1" animBg="1"/>
      <p:bldP spid="416" grpId="0" animBg="1"/>
      <p:bldP spid="416"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7" cstate="print">
            <a:duotone>
              <a:prstClr val="black"/>
              <a:schemeClr val="accent4">
                <a:tint val="45000"/>
                <a:satMod val="400000"/>
              </a:schemeClr>
            </a:duotone>
            <a:extLst>
              <a:ext uri="{BEBA8EAE-BF5A-486C-A8C5-ECC9F3942E4B}">
                <a14:imgProps xmlns:a14="http://schemas.microsoft.com/office/drawing/2010/main">
                  <a14:imgLayer r:embed="rId8">
                    <a14:imgEffect>
                      <a14:colorTemperature colorTemp="3375"/>
                    </a14:imgEffect>
                    <a14:imgEffect>
                      <a14:saturation sat="75000"/>
                    </a14:imgEffect>
                    <a14:imgEffect>
                      <a14:brightnessContrast bright="-56000" contrast="25000"/>
                    </a14:imgEffect>
                  </a14:imgLayer>
                </a14:imgProps>
              </a:ext>
              <a:ext uri="{28A0092B-C50C-407E-A947-70E740481C1C}">
                <a14:useLocalDpi xmlns:a14="http://schemas.microsoft.com/office/drawing/2010/main" val="0"/>
              </a:ext>
            </a:extLst>
          </a:blip>
          <a:stretch>
            <a:fillRect/>
          </a:stretch>
        </p:blipFill>
        <p:spPr>
          <a:xfrm>
            <a:off x="1319135" y="830805"/>
            <a:ext cx="9728616" cy="5331282"/>
          </a:xfrm>
          <a:prstGeom prst="rect">
            <a:avLst/>
          </a:prstGeom>
          <a:effectLst>
            <a:outerShdw blurRad="50800" dist="50800" dir="5400000" algn="ctr" rotWithShape="0">
              <a:srgbClr val="000000">
                <a:alpha val="80000"/>
              </a:srgbClr>
            </a:outerShdw>
            <a:softEdge rad="533400"/>
          </a:effectLst>
        </p:spPr>
      </p:pic>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3" name="直接连接符 42"/>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44"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背景</a:t>
            </a:r>
          </a:p>
        </p:txBody>
      </p:sp>
      <p:grpSp>
        <p:nvGrpSpPr>
          <p:cNvPr id="45" name="组合 44"/>
          <p:cNvGrpSpPr/>
          <p:nvPr/>
        </p:nvGrpSpPr>
        <p:grpSpPr>
          <a:xfrm flipV="1">
            <a:off x="295542" y="130855"/>
            <a:ext cx="537242" cy="537243"/>
            <a:chOff x="7758139" y="2808362"/>
            <a:chExt cx="1285965" cy="1285965"/>
          </a:xfrm>
        </p:grpSpPr>
        <p:sp>
          <p:nvSpPr>
            <p:cNvPr id="46" name="任意多边形 45"/>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userDrawn="1"/>
          </p:nvGrpSpPr>
          <p:grpSpPr>
            <a:xfrm>
              <a:off x="7904995" y="2955216"/>
              <a:ext cx="992256" cy="992256"/>
              <a:chOff x="813435" y="4187372"/>
              <a:chExt cx="1292678" cy="1292678"/>
            </a:xfrm>
            <a:noFill/>
          </p:grpSpPr>
          <p:sp>
            <p:nvSpPr>
              <p:cNvPr id="49" name="圆角矩形 48"/>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圆角矩形 49"/>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圆角矩形 50"/>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圆角矩形 51"/>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圆角矩形 52"/>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圆角矩形 53"/>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55"/>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56"/>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圆角矩形 57"/>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圆角矩形 59"/>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圆角矩形 60"/>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圆角矩形 61"/>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圆角矩形 63"/>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圆角矩形 64"/>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圆角矩形 65"/>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圆角矩形 66"/>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73" name="图片 7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13638" y="2296984"/>
            <a:ext cx="4484914" cy="2172380"/>
          </a:xfrm>
          <a:prstGeom prst="rect">
            <a:avLst/>
          </a:prstGeom>
        </p:spPr>
      </p:pic>
      <p:grpSp>
        <p:nvGrpSpPr>
          <p:cNvPr id="74" name="组合 73"/>
          <p:cNvGrpSpPr/>
          <p:nvPr/>
        </p:nvGrpSpPr>
        <p:grpSpPr>
          <a:xfrm>
            <a:off x="454181" y="688677"/>
            <a:ext cx="11173656" cy="5887652"/>
            <a:chOff x="1183469" y="2409371"/>
            <a:chExt cx="5559475" cy="3331023"/>
          </a:xfrm>
        </p:grpSpPr>
        <p:grpSp>
          <p:nvGrpSpPr>
            <p:cNvPr id="75" name="组合 74"/>
            <p:cNvGrpSpPr/>
            <p:nvPr/>
          </p:nvGrpSpPr>
          <p:grpSpPr>
            <a:xfrm>
              <a:off x="1386250" y="2409371"/>
              <a:ext cx="5356694" cy="3121262"/>
              <a:chOff x="2487671" y="2355597"/>
              <a:chExt cx="6637280" cy="3867440"/>
            </a:xfrm>
          </p:grpSpPr>
          <p:grpSp>
            <p:nvGrpSpPr>
              <p:cNvPr id="97" name="组合 96"/>
              <p:cNvGrpSpPr/>
              <p:nvPr/>
            </p:nvGrpSpPr>
            <p:grpSpPr>
              <a:xfrm>
                <a:off x="2487671" y="3059919"/>
                <a:ext cx="703558" cy="2468487"/>
                <a:chOff x="2487671" y="3059919"/>
                <a:chExt cx="703558" cy="2468487"/>
              </a:xfrm>
            </p:grpSpPr>
            <p:grpSp>
              <p:nvGrpSpPr>
                <p:cNvPr id="285" name="组合 284"/>
                <p:cNvGrpSpPr/>
                <p:nvPr/>
              </p:nvGrpSpPr>
              <p:grpSpPr>
                <a:xfrm>
                  <a:off x="2487671" y="3059919"/>
                  <a:ext cx="350629" cy="350629"/>
                  <a:chOff x="2457450" y="2928938"/>
                  <a:chExt cx="890587" cy="890587"/>
                </a:xfrm>
              </p:grpSpPr>
              <p:sp>
                <p:nvSpPr>
                  <p:cNvPr id="310" name="矩形 30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1" name="直接连接符 31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6" name="组合 285"/>
                <p:cNvGrpSpPr/>
                <p:nvPr/>
              </p:nvGrpSpPr>
              <p:grpSpPr>
                <a:xfrm>
                  <a:off x="2840600" y="3412337"/>
                  <a:ext cx="350629" cy="350629"/>
                  <a:chOff x="2457450" y="2928938"/>
                  <a:chExt cx="890587" cy="890587"/>
                </a:xfrm>
              </p:grpSpPr>
              <p:sp>
                <p:nvSpPr>
                  <p:cNvPr id="307" name="矩形 306"/>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8" name="直接连接符 307"/>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9" name="直接连接符 308"/>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7" name="组合 286"/>
                <p:cNvGrpSpPr/>
                <p:nvPr/>
              </p:nvGrpSpPr>
              <p:grpSpPr>
                <a:xfrm>
                  <a:off x="2487671" y="3765776"/>
                  <a:ext cx="350629" cy="350629"/>
                  <a:chOff x="2457450" y="2928938"/>
                  <a:chExt cx="890587" cy="890587"/>
                </a:xfrm>
              </p:grpSpPr>
              <p:sp>
                <p:nvSpPr>
                  <p:cNvPr id="304" name="矩形 30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5" name="直接连接符 30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6" name="直接连接符 30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8" name="组合 287"/>
                <p:cNvGrpSpPr/>
                <p:nvPr/>
              </p:nvGrpSpPr>
              <p:grpSpPr>
                <a:xfrm>
                  <a:off x="2840600" y="4118481"/>
                  <a:ext cx="350629" cy="350629"/>
                  <a:chOff x="2457450" y="2928938"/>
                  <a:chExt cx="890587" cy="890587"/>
                </a:xfrm>
              </p:grpSpPr>
              <p:sp>
                <p:nvSpPr>
                  <p:cNvPr id="301" name="矩形 300"/>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2" name="直接连接符 301"/>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3" name="直接连接符 302"/>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9" name="组合 288"/>
                <p:cNvGrpSpPr/>
                <p:nvPr/>
              </p:nvGrpSpPr>
              <p:grpSpPr>
                <a:xfrm>
                  <a:off x="2487671" y="4471920"/>
                  <a:ext cx="350629" cy="350629"/>
                  <a:chOff x="2457450" y="2928938"/>
                  <a:chExt cx="890587" cy="890587"/>
                </a:xfrm>
              </p:grpSpPr>
              <p:sp>
                <p:nvSpPr>
                  <p:cNvPr id="298" name="矩形 297"/>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9" name="直接连接符 298"/>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90" name="组合 289"/>
                <p:cNvGrpSpPr/>
                <p:nvPr/>
              </p:nvGrpSpPr>
              <p:grpSpPr>
                <a:xfrm>
                  <a:off x="2840600" y="4824338"/>
                  <a:ext cx="350629" cy="350629"/>
                  <a:chOff x="2457450" y="2928938"/>
                  <a:chExt cx="890587" cy="890587"/>
                </a:xfrm>
              </p:grpSpPr>
              <p:sp>
                <p:nvSpPr>
                  <p:cNvPr id="295" name="矩形 294"/>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6" name="直接连接符 295"/>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91" name="组合 290"/>
                <p:cNvGrpSpPr/>
                <p:nvPr/>
              </p:nvGrpSpPr>
              <p:grpSpPr>
                <a:xfrm>
                  <a:off x="2487671" y="5177777"/>
                  <a:ext cx="350629" cy="350629"/>
                  <a:chOff x="2457450" y="2928938"/>
                  <a:chExt cx="890587" cy="890587"/>
                </a:xfrm>
              </p:grpSpPr>
              <p:sp>
                <p:nvSpPr>
                  <p:cNvPr id="292" name="矩形 29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3" name="直接连接符 29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98" name="组合 97"/>
              <p:cNvGrpSpPr/>
              <p:nvPr/>
            </p:nvGrpSpPr>
            <p:grpSpPr>
              <a:xfrm flipH="1">
                <a:off x="8418118" y="3053569"/>
                <a:ext cx="703558" cy="2468487"/>
                <a:chOff x="6696814" y="3059919"/>
                <a:chExt cx="703558" cy="2468487"/>
              </a:xfrm>
            </p:grpSpPr>
            <p:grpSp>
              <p:nvGrpSpPr>
                <p:cNvPr id="257" name="组合 256"/>
                <p:cNvGrpSpPr/>
                <p:nvPr/>
              </p:nvGrpSpPr>
              <p:grpSpPr>
                <a:xfrm>
                  <a:off x="6696814" y="3059919"/>
                  <a:ext cx="350629" cy="350629"/>
                  <a:chOff x="2457450" y="2928938"/>
                  <a:chExt cx="890587" cy="890587"/>
                </a:xfrm>
              </p:grpSpPr>
              <p:sp>
                <p:nvSpPr>
                  <p:cNvPr id="282" name="矩形 28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3" name="直接连接符 28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58" name="组合 257"/>
                <p:cNvGrpSpPr/>
                <p:nvPr/>
              </p:nvGrpSpPr>
              <p:grpSpPr>
                <a:xfrm>
                  <a:off x="7049743" y="3412337"/>
                  <a:ext cx="350629" cy="350629"/>
                  <a:chOff x="2457450" y="2928938"/>
                  <a:chExt cx="890587" cy="890587"/>
                </a:xfrm>
              </p:grpSpPr>
              <p:sp>
                <p:nvSpPr>
                  <p:cNvPr id="279" name="矩形 278"/>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0" name="直接连接符 279"/>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59" name="组合 258"/>
                <p:cNvGrpSpPr/>
                <p:nvPr/>
              </p:nvGrpSpPr>
              <p:grpSpPr>
                <a:xfrm>
                  <a:off x="6696814" y="3765776"/>
                  <a:ext cx="350629" cy="350629"/>
                  <a:chOff x="2457450" y="2928938"/>
                  <a:chExt cx="890587" cy="890587"/>
                </a:xfrm>
              </p:grpSpPr>
              <p:sp>
                <p:nvSpPr>
                  <p:cNvPr id="276" name="矩形 275"/>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7" name="直接连接符 276"/>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0" name="组合 259"/>
                <p:cNvGrpSpPr/>
                <p:nvPr/>
              </p:nvGrpSpPr>
              <p:grpSpPr>
                <a:xfrm>
                  <a:off x="7049743" y="4118481"/>
                  <a:ext cx="350629" cy="350629"/>
                  <a:chOff x="2457450" y="2928938"/>
                  <a:chExt cx="890587" cy="890587"/>
                </a:xfrm>
              </p:grpSpPr>
              <p:sp>
                <p:nvSpPr>
                  <p:cNvPr id="273" name="矩形 272"/>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4" name="直接连接符 273"/>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6696814" y="4471920"/>
                  <a:ext cx="350629" cy="350629"/>
                  <a:chOff x="2457450" y="2928938"/>
                  <a:chExt cx="890587" cy="890587"/>
                </a:xfrm>
              </p:grpSpPr>
              <p:sp>
                <p:nvSpPr>
                  <p:cNvPr id="270" name="矩形 26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1" name="直接连接符 27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2" name="组合 261"/>
                <p:cNvGrpSpPr/>
                <p:nvPr/>
              </p:nvGrpSpPr>
              <p:grpSpPr>
                <a:xfrm>
                  <a:off x="7049743" y="4824338"/>
                  <a:ext cx="350629" cy="350629"/>
                  <a:chOff x="2457450" y="2928938"/>
                  <a:chExt cx="890587" cy="890587"/>
                </a:xfrm>
              </p:grpSpPr>
              <p:sp>
                <p:nvSpPr>
                  <p:cNvPr id="267" name="矩形 266"/>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8" name="直接连接符 267"/>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3" name="组合 262"/>
                <p:cNvGrpSpPr/>
                <p:nvPr/>
              </p:nvGrpSpPr>
              <p:grpSpPr>
                <a:xfrm>
                  <a:off x="6696814" y="5177777"/>
                  <a:ext cx="350629" cy="350629"/>
                  <a:chOff x="2457450" y="2928938"/>
                  <a:chExt cx="890587" cy="890587"/>
                </a:xfrm>
              </p:grpSpPr>
              <p:sp>
                <p:nvSpPr>
                  <p:cNvPr id="264" name="矩形 26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5" name="直接连接符 26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6" name="直接连接符 26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99" name="组合 98"/>
              <p:cNvGrpSpPr/>
              <p:nvPr/>
            </p:nvGrpSpPr>
            <p:grpSpPr>
              <a:xfrm>
                <a:off x="2490740" y="2355597"/>
                <a:ext cx="6634211" cy="701512"/>
                <a:chOff x="2490740" y="2355597"/>
                <a:chExt cx="6634211" cy="701512"/>
              </a:xfrm>
            </p:grpSpPr>
            <p:grpSp>
              <p:nvGrpSpPr>
                <p:cNvPr id="179" name="组合 178"/>
                <p:cNvGrpSpPr/>
                <p:nvPr/>
              </p:nvGrpSpPr>
              <p:grpSpPr>
                <a:xfrm>
                  <a:off x="2490740" y="2355597"/>
                  <a:ext cx="4538711" cy="701512"/>
                  <a:chOff x="2490740" y="2355597"/>
                  <a:chExt cx="4538711" cy="701512"/>
                </a:xfrm>
              </p:grpSpPr>
              <p:grpSp>
                <p:nvGrpSpPr>
                  <p:cNvPr id="205" name="组合 204"/>
                  <p:cNvGrpSpPr/>
                  <p:nvPr/>
                </p:nvGrpSpPr>
                <p:grpSpPr>
                  <a:xfrm>
                    <a:off x="2490740" y="2355597"/>
                    <a:ext cx="350629" cy="350629"/>
                    <a:chOff x="2457450" y="2928938"/>
                    <a:chExt cx="890587" cy="890587"/>
                  </a:xfrm>
                </p:grpSpPr>
                <p:sp>
                  <p:nvSpPr>
                    <p:cNvPr id="254" name="矩形 25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5" name="直接连接符 25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06" name="组合 205"/>
                  <p:cNvGrpSpPr/>
                  <p:nvPr/>
                </p:nvGrpSpPr>
                <p:grpSpPr>
                  <a:xfrm>
                    <a:off x="2840600" y="2706480"/>
                    <a:ext cx="350629" cy="350629"/>
                    <a:chOff x="2457450" y="2928938"/>
                    <a:chExt cx="890587" cy="890587"/>
                  </a:xfrm>
                </p:grpSpPr>
                <p:sp>
                  <p:nvSpPr>
                    <p:cNvPr id="251" name="矩形 250"/>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2" name="直接连接符 251"/>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3" name="直接连接符 252"/>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07" name="组合 206"/>
                  <p:cNvGrpSpPr/>
                  <p:nvPr/>
                </p:nvGrpSpPr>
                <p:grpSpPr>
                  <a:xfrm>
                    <a:off x="3188413" y="2358666"/>
                    <a:ext cx="350629" cy="350629"/>
                    <a:chOff x="2457450" y="2928938"/>
                    <a:chExt cx="890587" cy="890587"/>
                  </a:xfrm>
                </p:grpSpPr>
                <p:sp>
                  <p:nvSpPr>
                    <p:cNvPr id="248" name="矩形 247"/>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9" name="直接连接符 248"/>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0" name="直接连接符 249"/>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08" name="组合 207"/>
                  <p:cNvGrpSpPr/>
                  <p:nvPr/>
                </p:nvGrpSpPr>
                <p:grpSpPr>
                  <a:xfrm>
                    <a:off x="3540318" y="2706480"/>
                    <a:ext cx="350629" cy="350629"/>
                    <a:chOff x="2457450" y="2928938"/>
                    <a:chExt cx="890587" cy="890587"/>
                  </a:xfrm>
                </p:grpSpPr>
                <p:sp>
                  <p:nvSpPr>
                    <p:cNvPr id="245" name="矩形 244"/>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6" name="直接连接符 245"/>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7" name="直接连接符 246"/>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09" name="组合 208"/>
                  <p:cNvGrpSpPr/>
                  <p:nvPr/>
                </p:nvGrpSpPr>
                <p:grpSpPr>
                  <a:xfrm>
                    <a:off x="3888132" y="2358666"/>
                    <a:ext cx="350629" cy="350629"/>
                    <a:chOff x="2457450" y="2928938"/>
                    <a:chExt cx="890587" cy="890587"/>
                  </a:xfrm>
                </p:grpSpPr>
                <p:sp>
                  <p:nvSpPr>
                    <p:cNvPr id="242" name="矩形 24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3" name="直接连接符 24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4" name="直接连接符 24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0" name="组合 209"/>
                  <p:cNvGrpSpPr/>
                  <p:nvPr/>
                </p:nvGrpSpPr>
                <p:grpSpPr>
                  <a:xfrm>
                    <a:off x="4235945" y="2706480"/>
                    <a:ext cx="350629" cy="350629"/>
                    <a:chOff x="2457450" y="2928938"/>
                    <a:chExt cx="890587" cy="890587"/>
                  </a:xfrm>
                </p:grpSpPr>
                <p:sp>
                  <p:nvSpPr>
                    <p:cNvPr id="239" name="矩形 238"/>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0" name="直接连接符 239"/>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1" name="直接连接符 240"/>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1" name="组合 210"/>
                  <p:cNvGrpSpPr/>
                  <p:nvPr/>
                </p:nvGrpSpPr>
                <p:grpSpPr>
                  <a:xfrm>
                    <a:off x="4583758" y="2358666"/>
                    <a:ext cx="350629" cy="350629"/>
                    <a:chOff x="2457450" y="2928938"/>
                    <a:chExt cx="890587" cy="890587"/>
                  </a:xfrm>
                </p:grpSpPr>
                <p:sp>
                  <p:nvSpPr>
                    <p:cNvPr id="236" name="矩形 235"/>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7" name="直接连接符 236"/>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8" name="直接连接符 237"/>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2" name="组合 211"/>
                  <p:cNvGrpSpPr/>
                  <p:nvPr/>
                </p:nvGrpSpPr>
                <p:grpSpPr>
                  <a:xfrm>
                    <a:off x="4935664" y="2706480"/>
                    <a:ext cx="350629" cy="350629"/>
                    <a:chOff x="2457450" y="2928938"/>
                    <a:chExt cx="890587" cy="890587"/>
                  </a:xfrm>
                </p:grpSpPr>
                <p:sp>
                  <p:nvSpPr>
                    <p:cNvPr id="233" name="矩形 232"/>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4" name="直接连接符 233"/>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5" name="直接连接符 234"/>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3" name="组合 212"/>
                  <p:cNvGrpSpPr/>
                  <p:nvPr/>
                </p:nvGrpSpPr>
                <p:grpSpPr>
                  <a:xfrm>
                    <a:off x="5283477" y="2358666"/>
                    <a:ext cx="350629" cy="350629"/>
                    <a:chOff x="2457450" y="2928938"/>
                    <a:chExt cx="890587" cy="890587"/>
                  </a:xfrm>
                </p:grpSpPr>
                <p:sp>
                  <p:nvSpPr>
                    <p:cNvPr id="230" name="矩形 22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1" name="直接连接符 23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2" name="直接连接符 23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4" name="组合 213"/>
                  <p:cNvGrpSpPr/>
                  <p:nvPr/>
                </p:nvGrpSpPr>
                <p:grpSpPr>
                  <a:xfrm>
                    <a:off x="5635382" y="2706480"/>
                    <a:ext cx="350629" cy="350629"/>
                    <a:chOff x="2457450" y="2928938"/>
                    <a:chExt cx="890587" cy="890587"/>
                  </a:xfrm>
                </p:grpSpPr>
                <p:sp>
                  <p:nvSpPr>
                    <p:cNvPr id="227" name="矩形 226"/>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8" name="直接连接符 227"/>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9" name="直接连接符 228"/>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5" name="组合 214"/>
                  <p:cNvGrpSpPr/>
                  <p:nvPr/>
                </p:nvGrpSpPr>
                <p:grpSpPr>
                  <a:xfrm>
                    <a:off x="5983196" y="2358666"/>
                    <a:ext cx="350629" cy="350629"/>
                    <a:chOff x="2457450" y="2928938"/>
                    <a:chExt cx="890587" cy="890587"/>
                  </a:xfrm>
                </p:grpSpPr>
                <p:sp>
                  <p:nvSpPr>
                    <p:cNvPr id="224" name="矩形 22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5" name="直接连接符 22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6" name="组合 215"/>
                  <p:cNvGrpSpPr/>
                  <p:nvPr/>
                </p:nvGrpSpPr>
                <p:grpSpPr>
                  <a:xfrm>
                    <a:off x="6331009" y="2706480"/>
                    <a:ext cx="350629" cy="350629"/>
                    <a:chOff x="2457450" y="2928938"/>
                    <a:chExt cx="890587" cy="890587"/>
                  </a:xfrm>
                </p:grpSpPr>
                <p:sp>
                  <p:nvSpPr>
                    <p:cNvPr id="221" name="矩形 220"/>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2" name="直接连接符 221"/>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17" name="组合 216"/>
                  <p:cNvGrpSpPr/>
                  <p:nvPr/>
                </p:nvGrpSpPr>
                <p:grpSpPr>
                  <a:xfrm>
                    <a:off x="6678822" y="2358666"/>
                    <a:ext cx="350629" cy="350629"/>
                    <a:chOff x="2457450" y="2928938"/>
                    <a:chExt cx="890587" cy="890587"/>
                  </a:xfrm>
                </p:grpSpPr>
                <p:sp>
                  <p:nvSpPr>
                    <p:cNvPr id="218" name="矩形 217"/>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9" name="直接连接符 218"/>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0" name="直接连接符 219"/>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80" name="组合 179"/>
                <p:cNvGrpSpPr/>
                <p:nvPr/>
              </p:nvGrpSpPr>
              <p:grpSpPr>
                <a:xfrm>
                  <a:off x="7031164" y="2358666"/>
                  <a:ext cx="2093787" cy="698443"/>
                  <a:chOff x="9755314" y="2358666"/>
                  <a:chExt cx="2093787" cy="698443"/>
                </a:xfrm>
              </p:grpSpPr>
              <p:grpSp>
                <p:nvGrpSpPr>
                  <p:cNvPr id="181" name="组合 180"/>
                  <p:cNvGrpSpPr/>
                  <p:nvPr/>
                </p:nvGrpSpPr>
                <p:grpSpPr>
                  <a:xfrm>
                    <a:off x="9755314" y="2706480"/>
                    <a:ext cx="350629" cy="350629"/>
                    <a:chOff x="2457450" y="2928938"/>
                    <a:chExt cx="890587" cy="890587"/>
                  </a:xfrm>
                </p:grpSpPr>
                <p:sp>
                  <p:nvSpPr>
                    <p:cNvPr id="202" name="矩形 20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3" name="直接连接符 20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4" name="直接连接符 20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2" name="组合 181"/>
                  <p:cNvGrpSpPr/>
                  <p:nvPr/>
                </p:nvGrpSpPr>
                <p:grpSpPr>
                  <a:xfrm>
                    <a:off x="10103127" y="2358666"/>
                    <a:ext cx="350629" cy="350629"/>
                    <a:chOff x="2457450" y="2928938"/>
                    <a:chExt cx="890587" cy="890587"/>
                  </a:xfrm>
                </p:grpSpPr>
                <p:sp>
                  <p:nvSpPr>
                    <p:cNvPr id="199" name="矩形 198"/>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0" name="直接连接符 199"/>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1" name="直接连接符 200"/>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3" name="组合 182"/>
                  <p:cNvGrpSpPr/>
                  <p:nvPr/>
                </p:nvGrpSpPr>
                <p:grpSpPr>
                  <a:xfrm>
                    <a:off x="10455032" y="2706480"/>
                    <a:ext cx="350629" cy="350629"/>
                    <a:chOff x="2457450" y="2928938"/>
                    <a:chExt cx="890587" cy="890587"/>
                  </a:xfrm>
                </p:grpSpPr>
                <p:sp>
                  <p:nvSpPr>
                    <p:cNvPr id="196" name="矩形 195"/>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7" name="直接连接符 196"/>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直接连接符 197"/>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4" name="组合 183"/>
                  <p:cNvGrpSpPr/>
                  <p:nvPr/>
                </p:nvGrpSpPr>
                <p:grpSpPr>
                  <a:xfrm>
                    <a:off x="10802846" y="2358666"/>
                    <a:ext cx="350629" cy="350629"/>
                    <a:chOff x="2457450" y="2928938"/>
                    <a:chExt cx="890587" cy="890587"/>
                  </a:xfrm>
                </p:grpSpPr>
                <p:sp>
                  <p:nvSpPr>
                    <p:cNvPr id="193" name="矩形 192"/>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4" name="直接连接符 193"/>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95" name="直接连接符 194"/>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5" name="组合 184"/>
                  <p:cNvGrpSpPr/>
                  <p:nvPr/>
                </p:nvGrpSpPr>
                <p:grpSpPr>
                  <a:xfrm>
                    <a:off x="11150659" y="2706480"/>
                    <a:ext cx="350629" cy="350629"/>
                    <a:chOff x="2457450" y="2928938"/>
                    <a:chExt cx="890587" cy="890587"/>
                  </a:xfrm>
                </p:grpSpPr>
                <p:sp>
                  <p:nvSpPr>
                    <p:cNvPr id="190" name="矩形 18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1" name="直接连接符 19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6" name="组合 185"/>
                  <p:cNvGrpSpPr/>
                  <p:nvPr/>
                </p:nvGrpSpPr>
                <p:grpSpPr>
                  <a:xfrm>
                    <a:off x="11498472" y="2358666"/>
                    <a:ext cx="350629" cy="350629"/>
                    <a:chOff x="2457450" y="2928938"/>
                    <a:chExt cx="890587" cy="890587"/>
                  </a:xfrm>
                </p:grpSpPr>
                <p:sp>
                  <p:nvSpPr>
                    <p:cNvPr id="187" name="矩形 186"/>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8" name="直接连接符 187"/>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89" name="直接连接符 188"/>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100" name="组合 99"/>
              <p:cNvGrpSpPr/>
              <p:nvPr/>
            </p:nvGrpSpPr>
            <p:grpSpPr>
              <a:xfrm>
                <a:off x="2490740" y="5515409"/>
                <a:ext cx="6634211" cy="707628"/>
                <a:chOff x="2490740" y="5515409"/>
                <a:chExt cx="6634211" cy="707628"/>
              </a:xfrm>
            </p:grpSpPr>
            <p:grpSp>
              <p:nvGrpSpPr>
                <p:cNvPr id="101" name="组合 100"/>
                <p:cNvGrpSpPr/>
                <p:nvPr/>
              </p:nvGrpSpPr>
              <p:grpSpPr>
                <a:xfrm flipV="1">
                  <a:off x="2490740" y="5521525"/>
                  <a:ext cx="4538711" cy="701512"/>
                  <a:chOff x="2490740" y="2355597"/>
                  <a:chExt cx="4538711" cy="701512"/>
                </a:xfrm>
              </p:grpSpPr>
              <p:grpSp>
                <p:nvGrpSpPr>
                  <p:cNvPr id="127" name="组合 126"/>
                  <p:cNvGrpSpPr/>
                  <p:nvPr/>
                </p:nvGrpSpPr>
                <p:grpSpPr>
                  <a:xfrm>
                    <a:off x="2490740" y="2355597"/>
                    <a:ext cx="350629" cy="350629"/>
                    <a:chOff x="2457450" y="2928938"/>
                    <a:chExt cx="890587" cy="890587"/>
                  </a:xfrm>
                </p:grpSpPr>
                <p:sp>
                  <p:nvSpPr>
                    <p:cNvPr id="176" name="矩形 175"/>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7" name="直接连接符 176"/>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78" name="直接连接符 177"/>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8" name="组合 127"/>
                  <p:cNvGrpSpPr/>
                  <p:nvPr/>
                </p:nvGrpSpPr>
                <p:grpSpPr>
                  <a:xfrm>
                    <a:off x="2840600" y="2706480"/>
                    <a:ext cx="350629" cy="350629"/>
                    <a:chOff x="2457450" y="2928938"/>
                    <a:chExt cx="890587" cy="890587"/>
                  </a:xfrm>
                </p:grpSpPr>
                <p:sp>
                  <p:nvSpPr>
                    <p:cNvPr id="173" name="矩形 172"/>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4" name="直接连接符 173"/>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75" name="直接连接符 174"/>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9" name="组合 128"/>
                  <p:cNvGrpSpPr/>
                  <p:nvPr/>
                </p:nvGrpSpPr>
                <p:grpSpPr>
                  <a:xfrm>
                    <a:off x="3188413" y="2358666"/>
                    <a:ext cx="350629" cy="350629"/>
                    <a:chOff x="2457450" y="2928938"/>
                    <a:chExt cx="890587" cy="890587"/>
                  </a:xfrm>
                </p:grpSpPr>
                <p:sp>
                  <p:nvSpPr>
                    <p:cNvPr id="170" name="矩形 16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72" name="直接连接符 17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0" name="组合 129"/>
                  <p:cNvGrpSpPr/>
                  <p:nvPr/>
                </p:nvGrpSpPr>
                <p:grpSpPr>
                  <a:xfrm>
                    <a:off x="3540318" y="2706480"/>
                    <a:ext cx="350629" cy="350629"/>
                    <a:chOff x="2457450" y="2928938"/>
                    <a:chExt cx="890587" cy="890587"/>
                  </a:xfrm>
                </p:grpSpPr>
                <p:sp>
                  <p:nvSpPr>
                    <p:cNvPr id="167" name="矩形 166"/>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8" name="直接连接符 167"/>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69" name="直接连接符 168"/>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1" name="组合 130"/>
                  <p:cNvGrpSpPr/>
                  <p:nvPr/>
                </p:nvGrpSpPr>
                <p:grpSpPr>
                  <a:xfrm>
                    <a:off x="3888132" y="2358666"/>
                    <a:ext cx="350629" cy="350629"/>
                    <a:chOff x="2457450" y="2928938"/>
                    <a:chExt cx="890587" cy="890587"/>
                  </a:xfrm>
                </p:grpSpPr>
                <p:sp>
                  <p:nvSpPr>
                    <p:cNvPr id="164" name="矩形 16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5" name="直接连接符 16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66" name="直接连接符 16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2" name="组合 131"/>
                  <p:cNvGrpSpPr/>
                  <p:nvPr/>
                </p:nvGrpSpPr>
                <p:grpSpPr>
                  <a:xfrm>
                    <a:off x="4235945" y="2706480"/>
                    <a:ext cx="350629" cy="350629"/>
                    <a:chOff x="2457450" y="2928938"/>
                    <a:chExt cx="890587" cy="890587"/>
                  </a:xfrm>
                </p:grpSpPr>
                <p:sp>
                  <p:nvSpPr>
                    <p:cNvPr id="161" name="矩形 160"/>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63" name="直接连接符 162"/>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3" name="组合 132"/>
                  <p:cNvGrpSpPr/>
                  <p:nvPr/>
                </p:nvGrpSpPr>
                <p:grpSpPr>
                  <a:xfrm>
                    <a:off x="4583758" y="2358666"/>
                    <a:ext cx="350629" cy="350629"/>
                    <a:chOff x="2457450" y="2928938"/>
                    <a:chExt cx="890587" cy="890587"/>
                  </a:xfrm>
                </p:grpSpPr>
                <p:sp>
                  <p:nvSpPr>
                    <p:cNvPr id="158" name="矩形 157"/>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9" name="直接连接符 158"/>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4" name="组合 133"/>
                  <p:cNvGrpSpPr/>
                  <p:nvPr/>
                </p:nvGrpSpPr>
                <p:grpSpPr>
                  <a:xfrm>
                    <a:off x="4935664" y="2706480"/>
                    <a:ext cx="350629" cy="350629"/>
                    <a:chOff x="2457450" y="2928938"/>
                    <a:chExt cx="890587" cy="890587"/>
                  </a:xfrm>
                </p:grpSpPr>
                <p:sp>
                  <p:nvSpPr>
                    <p:cNvPr id="155" name="矩形 154"/>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6" name="直接连接符 155"/>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57" name="直接连接符 156"/>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5" name="组合 134"/>
                  <p:cNvGrpSpPr/>
                  <p:nvPr/>
                </p:nvGrpSpPr>
                <p:grpSpPr>
                  <a:xfrm>
                    <a:off x="5283477" y="2358666"/>
                    <a:ext cx="350629" cy="350629"/>
                    <a:chOff x="2457450" y="2928938"/>
                    <a:chExt cx="890587" cy="890587"/>
                  </a:xfrm>
                </p:grpSpPr>
                <p:sp>
                  <p:nvSpPr>
                    <p:cNvPr id="152" name="矩形 15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连接符 15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54" name="直接连接符 15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6" name="组合 135"/>
                  <p:cNvGrpSpPr/>
                  <p:nvPr/>
                </p:nvGrpSpPr>
                <p:grpSpPr>
                  <a:xfrm>
                    <a:off x="5635382" y="2706480"/>
                    <a:ext cx="350629" cy="350629"/>
                    <a:chOff x="2457450" y="2928938"/>
                    <a:chExt cx="890587" cy="890587"/>
                  </a:xfrm>
                </p:grpSpPr>
                <p:sp>
                  <p:nvSpPr>
                    <p:cNvPr id="149" name="矩形 148"/>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0" name="直接连接符 149"/>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51" name="直接连接符 150"/>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7" name="组合 136"/>
                  <p:cNvGrpSpPr/>
                  <p:nvPr/>
                </p:nvGrpSpPr>
                <p:grpSpPr>
                  <a:xfrm>
                    <a:off x="5983196" y="2358666"/>
                    <a:ext cx="350629" cy="350629"/>
                    <a:chOff x="2457450" y="2928938"/>
                    <a:chExt cx="890587" cy="890587"/>
                  </a:xfrm>
                </p:grpSpPr>
                <p:sp>
                  <p:nvSpPr>
                    <p:cNvPr id="146" name="矩形 145"/>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8" name="直接连接符 147"/>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8" name="组合 137"/>
                  <p:cNvGrpSpPr/>
                  <p:nvPr/>
                </p:nvGrpSpPr>
                <p:grpSpPr>
                  <a:xfrm>
                    <a:off x="6331009" y="2706480"/>
                    <a:ext cx="350629" cy="350629"/>
                    <a:chOff x="2457450" y="2928938"/>
                    <a:chExt cx="890587" cy="890587"/>
                  </a:xfrm>
                </p:grpSpPr>
                <p:sp>
                  <p:nvSpPr>
                    <p:cNvPr id="143" name="矩形 142"/>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4" name="直接连接符 143"/>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5" name="直接连接符 144"/>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9" name="组合 138"/>
                  <p:cNvGrpSpPr/>
                  <p:nvPr/>
                </p:nvGrpSpPr>
                <p:grpSpPr>
                  <a:xfrm>
                    <a:off x="6678822" y="2358666"/>
                    <a:ext cx="350629" cy="350629"/>
                    <a:chOff x="2457450" y="2928938"/>
                    <a:chExt cx="890587" cy="890587"/>
                  </a:xfrm>
                </p:grpSpPr>
                <p:sp>
                  <p:nvSpPr>
                    <p:cNvPr id="140" name="矩形 139"/>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2" name="直接连接符 141"/>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02" name="组合 101"/>
                <p:cNvGrpSpPr/>
                <p:nvPr/>
              </p:nvGrpSpPr>
              <p:grpSpPr>
                <a:xfrm flipV="1">
                  <a:off x="7031164" y="5515409"/>
                  <a:ext cx="2093787" cy="698443"/>
                  <a:chOff x="9755314" y="2358666"/>
                  <a:chExt cx="2093787" cy="698443"/>
                </a:xfrm>
              </p:grpSpPr>
              <p:grpSp>
                <p:nvGrpSpPr>
                  <p:cNvPr id="103" name="组合 102"/>
                  <p:cNvGrpSpPr/>
                  <p:nvPr/>
                </p:nvGrpSpPr>
                <p:grpSpPr>
                  <a:xfrm>
                    <a:off x="9755314" y="2706480"/>
                    <a:ext cx="350629" cy="350629"/>
                    <a:chOff x="2457450" y="2928938"/>
                    <a:chExt cx="890587" cy="890587"/>
                  </a:xfrm>
                </p:grpSpPr>
                <p:sp>
                  <p:nvSpPr>
                    <p:cNvPr id="124" name="矩形 123"/>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5" name="直接连接符 124"/>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6" name="直接连接符 125"/>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4" name="组合 103"/>
                  <p:cNvGrpSpPr/>
                  <p:nvPr/>
                </p:nvGrpSpPr>
                <p:grpSpPr>
                  <a:xfrm>
                    <a:off x="10103127" y="2358666"/>
                    <a:ext cx="350629" cy="350629"/>
                    <a:chOff x="2457450" y="2928938"/>
                    <a:chExt cx="890587" cy="890587"/>
                  </a:xfrm>
                </p:grpSpPr>
                <p:sp>
                  <p:nvSpPr>
                    <p:cNvPr id="121" name="矩形 120"/>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3" name="直接连接符 122"/>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5" name="组合 104"/>
                  <p:cNvGrpSpPr/>
                  <p:nvPr/>
                </p:nvGrpSpPr>
                <p:grpSpPr>
                  <a:xfrm>
                    <a:off x="10455032" y="2706480"/>
                    <a:ext cx="350629" cy="350629"/>
                    <a:chOff x="2457450" y="2928938"/>
                    <a:chExt cx="890587" cy="890587"/>
                  </a:xfrm>
                </p:grpSpPr>
                <p:sp>
                  <p:nvSpPr>
                    <p:cNvPr id="118" name="矩形 117"/>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0" name="直接连接符 119"/>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6" name="组合 105"/>
                  <p:cNvGrpSpPr/>
                  <p:nvPr/>
                </p:nvGrpSpPr>
                <p:grpSpPr>
                  <a:xfrm>
                    <a:off x="10802846" y="2358666"/>
                    <a:ext cx="350629" cy="350629"/>
                    <a:chOff x="2457450" y="2928938"/>
                    <a:chExt cx="890587" cy="890587"/>
                  </a:xfrm>
                </p:grpSpPr>
                <p:sp>
                  <p:nvSpPr>
                    <p:cNvPr id="115" name="矩形 114"/>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6" name="直接连接符 115"/>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7" name="直接连接符 116"/>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7" name="组合 106"/>
                  <p:cNvGrpSpPr/>
                  <p:nvPr/>
                </p:nvGrpSpPr>
                <p:grpSpPr>
                  <a:xfrm>
                    <a:off x="11150659" y="2706480"/>
                    <a:ext cx="350629" cy="350629"/>
                    <a:chOff x="2457450" y="2928938"/>
                    <a:chExt cx="890587" cy="890587"/>
                  </a:xfrm>
                </p:grpSpPr>
                <p:sp>
                  <p:nvSpPr>
                    <p:cNvPr id="112" name="矩形 111"/>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4" name="直接连接符 113"/>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8" name="组合 107"/>
                  <p:cNvGrpSpPr/>
                  <p:nvPr/>
                </p:nvGrpSpPr>
                <p:grpSpPr>
                  <a:xfrm>
                    <a:off x="11498472" y="2358666"/>
                    <a:ext cx="350629" cy="350629"/>
                    <a:chOff x="2457450" y="2928938"/>
                    <a:chExt cx="890587" cy="890587"/>
                  </a:xfrm>
                </p:grpSpPr>
                <p:sp>
                  <p:nvSpPr>
                    <p:cNvPr id="109" name="矩形 108"/>
                    <p:cNvSpPr/>
                    <p:nvPr/>
                  </p:nvSpPr>
                  <p:spPr>
                    <a:xfrm>
                      <a:off x="2457450" y="2928938"/>
                      <a:ext cx="885825" cy="885825"/>
                    </a:xfrm>
                    <a:prstGeom prst="rect">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0" name="直接连接符 109"/>
                    <p:cNvCxnSpPr/>
                    <p:nvPr/>
                  </p:nvCxnSpPr>
                  <p:spPr>
                    <a:xfrm>
                      <a:off x="2457450" y="2928938"/>
                      <a:ext cx="890587" cy="890587"/>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1" name="直接连接符 110"/>
                    <p:cNvCxnSpPr/>
                    <p:nvPr/>
                  </p:nvCxnSpPr>
                  <p:spPr>
                    <a:xfrm flipH="1">
                      <a:off x="2462213" y="2928938"/>
                      <a:ext cx="881063" cy="885825"/>
                    </a:xfrm>
                    <a:prstGeom prst="line">
                      <a:avLst/>
                    </a:prstGeom>
                    <a:noFill/>
                    <a:ln w="63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grpSp>
        </p:grpSp>
        <p:grpSp>
          <p:nvGrpSpPr>
            <p:cNvPr id="76" name="组合 75"/>
            <p:cNvGrpSpPr/>
            <p:nvPr/>
          </p:nvGrpSpPr>
          <p:grpSpPr>
            <a:xfrm>
              <a:off x="5980441" y="2765490"/>
              <a:ext cx="409142" cy="409142"/>
              <a:chOff x="2814405" y="2119805"/>
              <a:chExt cx="409142" cy="409142"/>
            </a:xfrm>
          </p:grpSpPr>
          <p:sp>
            <p:nvSpPr>
              <p:cNvPr id="95" name="椭圆 9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3446791" y="2492440"/>
              <a:ext cx="409142" cy="409142"/>
              <a:chOff x="2814405" y="2119805"/>
              <a:chExt cx="409142" cy="409142"/>
            </a:xfrm>
          </p:grpSpPr>
          <p:sp>
            <p:nvSpPr>
              <p:cNvPr id="93" name="椭圆 9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1748619" y="4480897"/>
              <a:ext cx="409142" cy="409142"/>
              <a:chOff x="2814405" y="2119805"/>
              <a:chExt cx="409142" cy="409142"/>
            </a:xfrm>
          </p:grpSpPr>
          <p:sp>
            <p:nvSpPr>
              <p:cNvPr id="91" name="椭圆 90"/>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1183469" y="3344247"/>
              <a:ext cx="409142" cy="409142"/>
              <a:chOff x="2814405" y="2119805"/>
              <a:chExt cx="409142" cy="409142"/>
            </a:xfrm>
          </p:grpSpPr>
          <p:sp>
            <p:nvSpPr>
              <p:cNvPr id="89" name="椭圆 88"/>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a:off x="4013029" y="5049312"/>
              <a:ext cx="409142" cy="409142"/>
              <a:chOff x="2814405" y="2119805"/>
              <a:chExt cx="409142" cy="409142"/>
            </a:xfrm>
          </p:grpSpPr>
          <p:sp>
            <p:nvSpPr>
              <p:cNvPr id="87" name="椭圆 8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a:off x="6253309" y="4195872"/>
              <a:ext cx="409142" cy="409142"/>
              <a:chOff x="2814405" y="2119805"/>
              <a:chExt cx="409142" cy="409142"/>
            </a:xfrm>
          </p:grpSpPr>
          <p:sp>
            <p:nvSpPr>
              <p:cNvPr id="85" name="椭圆 84"/>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81"/>
            <p:cNvGrpSpPr/>
            <p:nvPr/>
          </p:nvGrpSpPr>
          <p:grpSpPr>
            <a:xfrm>
              <a:off x="2595709" y="5331252"/>
              <a:ext cx="409142" cy="409142"/>
              <a:chOff x="2814405" y="2119805"/>
              <a:chExt cx="409142" cy="409142"/>
            </a:xfrm>
          </p:grpSpPr>
          <p:sp>
            <p:nvSpPr>
              <p:cNvPr id="83" name="椭圆 82"/>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3" name="矩形 12">
            <a:extLst>
              <a:ext uri="{FF2B5EF4-FFF2-40B4-BE49-F238E27FC236}">
                <a16:creationId xmlns:a16="http://schemas.microsoft.com/office/drawing/2014/main" id="{63F6B3A8-E85D-3F46-9EC9-805D7104C95F}"/>
              </a:ext>
            </a:extLst>
          </p:cNvPr>
          <p:cNvSpPr/>
          <p:nvPr/>
        </p:nvSpPr>
        <p:spPr>
          <a:xfrm>
            <a:off x="2021477" y="2038843"/>
            <a:ext cx="8574658" cy="3416320"/>
          </a:xfrm>
          <a:prstGeom prst="rect">
            <a:avLst/>
          </a:prstGeom>
        </p:spPr>
        <p:txBody>
          <a:bodyPr wrap="square">
            <a:spAutoFit/>
          </a:bodyPr>
          <a:lstStyle/>
          <a:p>
            <a:r>
              <a:rPr lang="zh-CN" altLang="en-US" sz="2400" dirty="0">
                <a:solidFill>
                  <a:schemeClr val="accent4">
                    <a:lumMod val="40000"/>
                    <a:lumOff val="60000"/>
                  </a:schemeClr>
                </a:solidFill>
                <a:latin typeface="宋体" panose="02010600030101010101" pitchFamily="2" charset="-122"/>
                <a:cs typeface="Times New Roman" panose="02020603050405020304" pitchFamily="18" charset="0"/>
              </a:rPr>
              <a:t>近些年以来</a:t>
            </a:r>
            <a:r>
              <a:rPr lang="zh-CN" altLang="zh-CN" sz="2400" dirty="0">
                <a:solidFill>
                  <a:schemeClr val="accent4">
                    <a:lumMod val="40000"/>
                    <a:lumOff val="60000"/>
                  </a:schemeClr>
                </a:solidFill>
                <a:cs typeface="Times New Roman" panose="02020603050405020304" pitchFamily="18" charset="0"/>
              </a:rPr>
              <a:t>，结合当前国内外复杂的经济和社会的大环境背景，全球宏观经济不确定性继续累积</a:t>
            </a:r>
            <a:endParaRPr lang="en-US" altLang="zh-CN" sz="2400" dirty="0">
              <a:solidFill>
                <a:schemeClr val="accent4">
                  <a:lumMod val="40000"/>
                  <a:lumOff val="60000"/>
                </a:schemeClr>
              </a:solidFill>
              <a:cs typeface="Times New Roman" panose="02020603050405020304" pitchFamily="18" charset="0"/>
            </a:endParaRPr>
          </a:p>
          <a:p>
            <a:endParaRPr lang="en-US" altLang="zh-CN" sz="2400" dirty="0">
              <a:solidFill>
                <a:schemeClr val="accent4">
                  <a:lumMod val="40000"/>
                  <a:lumOff val="60000"/>
                </a:schemeClr>
              </a:solidFill>
              <a:cs typeface="Times New Roman" panose="02020603050405020304" pitchFamily="18" charset="0"/>
            </a:endParaRPr>
          </a:p>
          <a:p>
            <a:r>
              <a:rPr lang="zh-CN" altLang="zh-CN" sz="2400" dirty="0">
                <a:solidFill>
                  <a:schemeClr val="accent4">
                    <a:lumMod val="40000"/>
                    <a:lumOff val="60000"/>
                  </a:schemeClr>
                </a:solidFill>
                <a:cs typeface="Times New Roman" panose="02020603050405020304" pitchFamily="18" charset="0"/>
              </a:rPr>
              <a:t>在银保监会合并后，全行业保费增速下降，互联网巨头争相进入保险业，保险业机遇与挑战并存。</a:t>
            </a:r>
            <a:endParaRPr lang="en-US" altLang="zh-CN" sz="2400" dirty="0">
              <a:solidFill>
                <a:schemeClr val="accent4">
                  <a:lumMod val="40000"/>
                  <a:lumOff val="60000"/>
                </a:schemeClr>
              </a:solidFill>
              <a:cs typeface="Times New Roman" panose="02020603050405020304" pitchFamily="18" charset="0"/>
            </a:endParaRPr>
          </a:p>
          <a:p>
            <a:endParaRPr lang="en-US" altLang="zh-CN" sz="2400" dirty="0">
              <a:solidFill>
                <a:schemeClr val="accent4">
                  <a:lumMod val="40000"/>
                  <a:lumOff val="60000"/>
                </a:schemeClr>
              </a:solidFill>
              <a:cs typeface="Times New Roman" panose="02020603050405020304" pitchFamily="18" charset="0"/>
            </a:endParaRPr>
          </a:p>
          <a:p>
            <a:r>
              <a:rPr lang="zh-CN" altLang="zh-CN" sz="2400" dirty="0">
                <a:solidFill>
                  <a:schemeClr val="accent4">
                    <a:lumMod val="40000"/>
                    <a:lumOff val="60000"/>
                  </a:schemeClr>
                </a:solidFill>
                <a:cs typeface="Times New Roman" panose="02020603050405020304" pitchFamily="18" charset="0"/>
              </a:rPr>
              <a:t>回归保障、保险姓保受到前所未有的重视</a:t>
            </a:r>
            <a:endParaRPr lang="en-US" altLang="zh-CN" sz="2400" dirty="0">
              <a:solidFill>
                <a:schemeClr val="accent4">
                  <a:lumMod val="40000"/>
                  <a:lumOff val="60000"/>
                </a:schemeClr>
              </a:solidFill>
              <a:cs typeface="Times New Roman" panose="02020603050405020304" pitchFamily="18" charset="0"/>
            </a:endParaRPr>
          </a:p>
          <a:p>
            <a:endParaRPr lang="en-US" altLang="zh-CN" sz="2400" dirty="0">
              <a:solidFill>
                <a:schemeClr val="accent4">
                  <a:lumMod val="40000"/>
                  <a:lumOff val="60000"/>
                </a:schemeClr>
              </a:solidFill>
              <a:cs typeface="Times New Roman" panose="02020603050405020304" pitchFamily="18" charset="0"/>
            </a:endParaRPr>
          </a:p>
          <a:p>
            <a:r>
              <a:rPr lang="zh-CN" altLang="zh-CN" sz="2400" dirty="0">
                <a:solidFill>
                  <a:schemeClr val="accent4">
                    <a:lumMod val="40000"/>
                    <a:lumOff val="60000"/>
                  </a:schemeClr>
                </a:solidFill>
                <a:cs typeface="Times New Roman" panose="02020603050405020304" pitchFamily="18" charset="0"/>
              </a:rPr>
              <a:t>中国保险业正迎来以</a:t>
            </a:r>
            <a:r>
              <a:rPr lang="en-US" altLang="zh-CN" sz="2400" dirty="0">
                <a:solidFill>
                  <a:schemeClr val="accent4">
                    <a:lumMod val="40000"/>
                    <a:lumOff val="60000"/>
                  </a:schemeClr>
                </a:solidFill>
                <a:cs typeface="Times New Roman" panose="02020603050405020304" pitchFamily="18" charset="0"/>
              </a:rPr>
              <a:t>“</a:t>
            </a:r>
            <a:r>
              <a:rPr lang="zh-CN" altLang="zh-CN" sz="2400" dirty="0">
                <a:solidFill>
                  <a:schemeClr val="accent4">
                    <a:lumMod val="40000"/>
                    <a:lumOff val="60000"/>
                  </a:schemeClr>
                </a:solidFill>
                <a:cs typeface="Times New Roman" panose="02020603050405020304" pitchFamily="18" charset="0"/>
              </a:rPr>
              <a:t>转型</a:t>
            </a:r>
            <a:r>
              <a:rPr lang="en-US" altLang="zh-CN" sz="2400" dirty="0">
                <a:solidFill>
                  <a:schemeClr val="accent4">
                    <a:lumMod val="40000"/>
                    <a:lumOff val="60000"/>
                  </a:schemeClr>
                </a:solidFill>
                <a:cs typeface="Times New Roman" panose="02020603050405020304" pitchFamily="18" charset="0"/>
              </a:rPr>
              <a:t>”</a:t>
            </a:r>
            <a:r>
              <a:rPr lang="zh-CN" altLang="zh-CN" sz="2400" dirty="0">
                <a:solidFill>
                  <a:schemeClr val="accent4">
                    <a:lumMod val="40000"/>
                    <a:lumOff val="60000"/>
                  </a:schemeClr>
                </a:solidFill>
                <a:cs typeface="Times New Roman" panose="02020603050405020304" pitchFamily="18" charset="0"/>
              </a:rPr>
              <a:t>和</a:t>
            </a:r>
            <a:r>
              <a:rPr lang="en-US" altLang="zh-CN" sz="2400" dirty="0">
                <a:solidFill>
                  <a:schemeClr val="accent4">
                    <a:lumMod val="40000"/>
                    <a:lumOff val="60000"/>
                  </a:schemeClr>
                </a:solidFill>
                <a:cs typeface="Times New Roman" panose="02020603050405020304" pitchFamily="18" charset="0"/>
              </a:rPr>
              <a:t>“</a:t>
            </a:r>
            <a:r>
              <a:rPr lang="zh-CN" altLang="zh-CN" sz="2400" dirty="0">
                <a:solidFill>
                  <a:schemeClr val="accent4">
                    <a:lumMod val="40000"/>
                    <a:lumOff val="60000"/>
                  </a:schemeClr>
                </a:solidFill>
                <a:cs typeface="Times New Roman" panose="02020603050405020304" pitchFamily="18" charset="0"/>
              </a:rPr>
              <a:t>开放</a:t>
            </a:r>
            <a:r>
              <a:rPr lang="en-US" altLang="zh-CN" sz="2400" dirty="0">
                <a:solidFill>
                  <a:schemeClr val="accent4">
                    <a:lumMod val="40000"/>
                    <a:lumOff val="60000"/>
                  </a:schemeClr>
                </a:solidFill>
                <a:cs typeface="Times New Roman" panose="02020603050405020304" pitchFamily="18" charset="0"/>
              </a:rPr>
              <a:t>”</a:t>
            </a:r>
            <a:r>
              <a:rPr lang="zh-CN" altLang="zh-CN" sz="2400" dirty="0">
                <a:solidFill>
                  <a:schemeClr val="accent4">
                    <a:lumMod val="40000"/>
                    <a:lumOff val="60000"/>
                  </a:schemeClr>
                </a:solidFill>
                <a:cs typeface="Times New Roman" panose="02020603050405020304" pitchFamily="18" charset="0"/>
              </a:rPr>
              <a:t>为主题的新时代</a:t>
            </a:r>
            <a:endParaRPr lang="zh-CN" altLang="en-US" sz="2400" dirty="0">
              <a:solidFill>
                <a:schemeClr val="accent4">
                  <a:lumMod val="40000"/>
                  <a:lumOff val="60000"/>
                </a:schemeClr>
              </a:solidFill>
            </a:endParaRPr>
          </a:p>
        </p:txBody>
      </p:sp>
    </p:spTree>
    <p:extLst>
      <p:ext uri="{BB962C8B-B14F-4D97-AF65-F5344CB8AC3E}">
        <p14:creationId xmlns:p14="http://schemas.microsoft.com/office/powerpoint/2010/main" val="22082525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14" presetClass="entr" presetSubtype="5"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vertical)">
                                      <p:cBhvr>
                                        <p:cTn id="13" dur="75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par>
                                <p:cTn id="17" presetID="42" presetClass="path" presetSubtype="0" accel="50000" decel="50000" fill="hold" nodeType="withEffect">
                                  <p:stCondLst>
                                    <p:cond delay="0"/>
                                  </p:stCondLst>
                                  <p:childTnLst>
                                    <p:animMotion origin="layout" path="M 0.26316 -0.00254 L -3.95833E-6 -4.68208E-6 " pathEditMode="relative" rAng="0" ptsTypes="AA">
                                      <p:cBhvr>
                                        <p:cTn id="18" dur="2000" fill="hold"/>
                                        <p:tgtEl>
                                          <p:spTgt spid="45"/>
                                        </p:tgtEl>
                                        <p:attrNameLst>
                                          <p:attrName>ppt_x</p:attrName>
                                          <p:attrName>ppt_y</p:attrName>
                                        </p:attrNameLst>
                                      </p:cBhvr>
                                      <p:rCtr x="-13164" y="116"/>
                                    </p:animMotion>
                                  </p:childTnLst>
                                </p:cTn>
                              </p:par>
                              <p:par>
                                <p:cTn id="19" presetID="8" presetClass="emph" presetSubtype="0" repeatCount="2000" fill="hold" nodeType="withEffect">
                                  <p:stCondLst>
                                    <p:cond delay="0"/>
                                  </p:stCondLst>
                                  <p:childTnLst>
                                    <p:animRot by="-21600000">
                                      <p:cBhvr>
                                        <p:cTn id="20" dur="1000" fill="hold"/>
                                        <p:tgtEl>
                                          <p:spTgt spid="45"/>
                                        </p:tgtEl>
                                        <p:attrNameLst>
                                          <p:attrName>r</p:attrName>
                                        </p:attrNameLst>
                                      </p:cBhvr>
                                    </p:animRot>
                                  </p:childTnLst>
                                </p:cTn>
                              </p:par>
                              <p:par>
                                <p:cTn id="21" presetID="22" presetClass="entr" presetSubtype="2" fill="hold" grpId="0" nodeType="withEffect">
                                  <p:stCondLst>
                                    <p:cond delay="300"/>
                                  </p:stCondLst>
                                  <p:childTnLst>
                                    <p:set>
                                      <p:cBhvr>
                                        <p:cTn id="22" dur="1" fill="hold">
                                          <p:stCondLst>
                                            <p:cond delay="0"/>
                                          </p:stCondLst>
                                        </p:cTn>
                                        <p:tgtEl>
                                          <p:spTgt spid="44"/>
                                        </p:tgtEl>
                                        <p:attrNameLst>
                                          <p:attrName>style.visibility</p:attrName>
                                        </p:attrNameLst>
                                      </p:cBhvr>
                                      <p:to>
                                        <p:strVal val="visible"/>
                                      </p:to>
                                    </p:set>
                                    <p:animEffect transition="in" filter="wipe(right)">
                                      <p:cBhvr>
                                        <p:cTn id="23" dur="1700"/>
                                        <p:tgtEl>
                                          <p:spTgt spid="44"/>
                                        </p:tgtEl>
                                      </p:cBhvr>
                                    </p:animEffect>
                                  </p:childTnLst>
                                </p:cTn>
                              </p:par>
                              <p:par>
                                <p:cTn id="24" presetID="22" presetClass="entr" presetSubtype="2" fill="hold" nodeType="withEffect">
                                  <p:stCondLst>
                                    <p:cond delay="300"/>
                                  </p:stCondLst>
                                  <p:childTnLst>
                                    <p:set>
                                      <p:cBhvr>
                                        <p:cTn id="25" dur="1" fill="hold">
                                          <p:stCondLst>
                                            <p:cond delay="0"/>
                                          </p:stCondLst>
                                        </p:cTn>
                                        <p:tgtEl>
                                          <p:spTgt spid="43"/>
                                        </p:tgtEl>
                                        <p:attrNameLst>
                                          <p:attrName>style.visibility</p:attrName>
                                        </p:attrNameLst>
                                      </p:cBhvr>
                                      <p:to>
                                        <p:strVal val="visible"/>
                                      </p:to>
                                    </p:set>
                                    <p:animEffect transition="in" filter="wipe(right)">
                                      <p:cBhvr>
                                        <p:cTn id="26" dur="1700"/>
                                        <p:tgtEl>
                                          <p:spTgt spid="43"/>
                                        </p:tgtEl>
                                      </p:cBhvr>
                                    </p:animEffect>
                                  </p:childTnLst>
                                </p:cTn>
                              </p:par>
                            </p:childTnLst>
                          </p:cTn>
                        </p:par>
                        <p:par>
                          <p:cTn id="27" fill="hold">
                            <p:stCondLst>
                              <p:cond delay="7700"/>
                            </p:stCondLst>
                            <p:childTnLst>
                              <p:par>
                                <p:cTn id="28" presetID="21" presetClass="entr" presetSubtype="2" fill="hold" nodeType="afterEffect">
                                  <p:stCondLst>
                                    <p:cond delay="0"/>
                                  </p:stCondLst>
                                  <p:childTnLst>
                                    <p:set>
                                      <p:cBhvr>
                                        <p:cTn id="29" dur="1" fill="hold">
                                          <p:stCondLst>
                                            <p:cond delay="0"/>
                                          </p:stCondLst>
                                        </p:cTn>
                                        <p:tgtEl>
                                          <p:spTgt spid="74"/>
                                        </p:tgtEl>
                                        <p:attrNameLst>
                                          <p:attrName>style.visibility</p:attrName>
                                        </p:attrNameLst>
                                      </p:cBhvr>
                                      <p:to>
                                        <p:strVal val="visible"/>
                                      </p:to>
                                    </p:set>
                                    <p:animEffect transition="in" filter="wheel(2)">
                                      <p:cBhvr>
                                        <p:cTn id="30" dur="2000"/>
                                        <p:tgtEl>
                                          <p:spTgt spid="74"/>
                                        </p:tgtEl>
                                      </p:cBhvr>
                                    </p:animEffect>
                                  </p:childTnLst>
                                </p:cTn>
                              </p:par>
                            </p:childTnLst>
                          </p:cTn>
                        </p:par>
                        <p:par>
                          <p:cTn id="31" fill="hold">
                            <p:stCondLst>
                              <p:cond delay="9700"/>
                            </p:stCondLst>
                            <p:childTnLst>
                              <p:par>
                                <p:cTn id="32" presetID="10" presetClass="entr" presetSubtype="0" fill="hold"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fade">
                                      <p:cBhvr>
                                        <p:cTn id="34" dur="10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5" fill="hold" display="0">
                  <p:stCondLst>
                    <p:cond delay="indefinite"/>
                  </p:stCondLst>
                  <p:endCondLst>
                    <p:cond evt="onStopAudio" delay="0">
                      <p:tgtEl>
                        <p:sldTgt/>
                      </p:tgtEl>
                    </p:cond>
                  </p:endCondLst>
                </p:cTn>
                <p:tgtEl>
                  <p:spTgt spid="2"/>
                </p:tgtEl>
              </p:cMediaNode>
            </p:audio>
          </p:childTnLst>
        </p:cTn>
      </p:par>
    </p:tnLst>
    <p:bldLst>
      <p:bldP spid="5" grpId="0"/>
      <p:bldP spid="4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5">
            <a:duotone>
              <a:prstClr val="black"/>
              <a:schemeClr val="accent2">
                <a:tint val="45000"/>
                <a:satMod val="400000"/>
              </a:schemeClr>
            </a:duotone>
          </a:blip>
          <a:srcRect/>
          <a:stretch>
            <a:fillRect t="-4000" b="-4000"/>
          </a:stretch>
        </a:blipFill>
        <a:effectLst/>
      </p:bgPr>
    </p:bg>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7" cstate="print">
            <a:duotone>
              <a:prstClr val="black"/>
              <a:schemeClr val="accent4">
                <a:tint val="45000"/>
                <a:satMod val="400000"/>
              </a:schemeClr>
            </a:duotone>
            <a:extLst>
              <a:ext uri="{BEBA8EAE-BF5A-486C-A8C5-ECC9F3942E4B}">
                <a14:imgProps xmlns:a14="http://schemas.microsoft.com/office/drawing/2010/main">
                  <a14:imgLayer r:embed="rId8">
                    <a14:imgEffect>
                      <a14:colorTemperature colorTemp="3375"/>
                    </a14:imgEffect>
                    <a14:imgEffect>
                      <a14:saturation sat="75000"/>
                    </a14:imgEffect>
                    <a14:imgEffect>
                      <a14:brightnessContrast bright="-56000" contrast="25000"/>
                    </a14:imgEffect>
                  </a14:imgLayer>
                </a14:imgProps>
              </a:ext>
              <a:ext uri="{28A0092B-C50C-407E-A947-70E740481C1C}">
                <a14:useLocalDpi xmlns:a14="http://schemas.microsoft.com/office/drawing/2010/main" val="0"/>
              </a:ext>
            </a:extLst>
          </a:blip>
          <a:stretch>
            <a:fillRect/>
          </a:stretch>
        </p:blipFill>
        <p:spPr>
          <a:xfrm>
            <a:off x="1349611" y="757122"/>
            <a:ext cx="9728616" cy="5331282"/>
          </a:xfrm>
          <a:prstGeom prst="rect">
            <a:avLst/>
          </a:prstGeom>
          <a:effectLst>
            <a:outerShdw blurRad="50800" dist="50800" dir="5400000" algn="ctr" rotWithShape="0">
              <a:srgbClr val="000000">
                <a:alpha val="80000"/>
              </a:srgbClr>
            </a:outerShdw>
            <a:softEdge rad="533400"/>
          </a:effectLst>
        </p:spPr>
      </p:pic>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43" name="直接连接符 42"/>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44"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背景</a:t>
            </a:r>
            <a:endParaRPr sz="2400" dirty="0"/>
          </a:p>
        </p:txBody>
      </p:sp>
      <p:grpSp>
        <p:nvGrpSpPr>
          <p:cNvPr id="45" name="组合 44"/>
          <p:cNvGrpSpPr/>
          <p:nvPr/>
        </p:nvGrpSpPr>
        <p:grpSpPr>
          <a:xfrm flipV="1">
            <a:off x="295542" y="130855"/>
            <a:ext cx="537242" cy="537243"/>
            <a:chOff x="7758139" y="2808362"/>
            <a:chExt cx="1285965" cy="1285965"/>
          </a:xfrm>
        </p:grpSpPr>
        <p:sp>
          <p:nvSpPr>
            <p:cNvPr id="46" name="任意多边形 45"/>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椭圆 46"/>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8" name="组合 47"/>
            <p:cNvGrpSpPr/>
            <p:nvPr userDrawn="1"/>
          </p:nvGrpSpPr>
          <p:grpSpPr>
            <a:xfrm>
              <a:off x="7904995" y="2955216"/>
              <a:ext cx="992256" cy="992256"/>
              <a:chOff x="813435" y="4187372"/>
              <a:chExt cx="1292678" cy="1292678"/>
            </a:xfrm>
            <a:noFill/>
          </p:grpSpPr>
          <p:sp>
            <p:nvSpPr>
              <p:cNvPr id="49" name="圆角矩形 48"/>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圆角矩形 59"/>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圆角矩形 60"/>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圆角矩形 61"/>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圆角矩形 62"/>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圆角矩形 63"/>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圆角矩形 64"/>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314" name="组合 313"/>
          <p:cNvGrpSpPr/>
          <p:nvPr/>
        </p:nvGrpSpPr>
        <p:grpSpPr>
          <a:xfrm flipH="1">
            <a:off x="1393213" y="1281681"/>
            <a:ext cx="4601536" cy="409142"/>
            <a:chOff x="7473950" y="2270190"/>
            <a:chExt cx="3371850" cy="409142"/>
          </a:xfrm>
        </p:grpSpPr>
        <p:grpSp>
          <p:nvGrpSpPr>
            <p:cNvPr id="315" name="组合 314"/>
            <p:cNvGrpSpPr/>
            <p:nvPr/>
          </p:nvGrpSpPr>
          <p:grpSpPr>
            <a:xfrm>
              <a:off x="7473950" y="2480129"/>
              <a:ext cx="3371850" cy="195602"/>
              <a:chOff x="6991350" y="2302329"/>
              <a:chExt cx="3371850" cy="195602"/>
            </a:xfrm>
          </p:grpSpPr>
          <p:cxnSp>
            <p:nvCxnSpPr>
              <p:cNvPr id="319" name="直接连接符 318"/>
              <p:cNvCxnSpPr/>
              <p:nvPr/>
            </p:nvCxnSpPr>
            <p:spPr>
              <a:xfrm>
                <a:off x="6991350" y="2365829"/>
                <a:ext cx="2341336"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0" name="直接连接符 319"/>
              <p:cNvCxnSpPr/>
              <p:nvPr/>
            </p:nvCxnSpPr>
            <p:spPr>
              <a:xfrm>
                <a:off x="9544503" y="2496798"/>
                <a:ext cx="818697"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p:nvPr/>
            </p:nvCxnSpPr>
            <p:spPr>
              <a:xfrm>
                <a:off x="9334500" y="2366963"/>
                <a:ext cx="209550" cy="130968"/>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a:off x="6991350" y="2302329"/>
                <a:ext cx="2341336" cy="0"/>
              </a:xfrm>
              <a:prstGeom prst="line">
                <a:avLst/>
              </a:prstGeom>
              <a:ln w="9525" cap="rnd">
                <a:solidFill>
                  <a:schemeClr val="bg1">
                    <a:lumMod val="85000"/>
                    <a:alpha val="70000"/>
                  </a:schemeClr>
                </a:solidFill>
              </a:ln>
            </p:spPr>
            <p:style>
              <a:lnRef idx="1">
                <a:schemeClr val="accent1"/>
              </a:lnRef>
              <a:fillRef idx="0">
                <a:schemeClr val="accent1"/>
              </a:fillRef>
              <a:effectRef idx="0">
                <a:schemeClr val="accent1"/>
              </a:effectRef>
              <a:fontRef idx="minor">
                <a:schemeClr val="tx1"/>
              </a:fontRef>
            </p:style>
          </p:cxnSp>
        </p:grpSp>
        <p:grpSp>
          <p:nvGrpSpPr>
            <p:cNvPr id="316" name="组合 315"/>
            <p:cNvGrpSpPr/>
            <p:nvPr/>
          </p:nvGrpSpPr>
          <p:grpSpPr>
            <a:xfrm>
              <a:off x="7717801" y="2270190"/>
              <a:ext cx="409142" cy="409142"/>
              <a:chOff x="2814405" y="2119805"/>
              <a:chExt cx="409142" cy="409142"/>
            </a:xfrm>
          </p:grpSpPr>
          <p:sp>
            <p:nvSpPr>
              <p:cNvPr id="317" name="椭圆 31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23" name="文本框 397"/>
          <p:cNvSpPr txBox="1"/>
          <p:nvPr/>
        </p:nvSpPr>
        <p:spPr>
          <a:xfrm flipH="1">
            <a:off x="1379937" y="1835766"/>
            <a:ext cx="9039243" cy="923330"/>
          </a:xfrm>
          <a:prstGeom prst="rect">
            <a:avLst/>
          </a:prstGeom>
          <a:noFill/>
        </p:spPr>
        <p:txBody>
          <a:bodyPr wrap="square" rtlCol="0">
            <a:spAutoFit/>
          </a:bodyPr>
          <a:lstStyle/>
          <a:p>
            <a:r>
              <a:rPr lang="zh-CN" altLang="zh-CN" dirty="0">
                <a:solidFill>
                  <a:schemeClr val="bg1">
                    <a:lumMod val="95000"/>
                  </a:schemeClr>
                </a:solidFill>
              </a:rPr>
              <a:t>科技赋能，致力于推动内外勤从</a:t>
            </a:r>
            <a:r>
              <a:rPr lang="en-US" altLang="zh-CN" dirty="0">
                <a:solidFill>
                  <a:schemeClr val="bg1">
                    <a:lumMod val="95000"/>
                  </a:schemeClr>
                </a:solidFill>
              </a:rPr>
              <a:t>“</a:t>
            </a:r>
            <a:r>
              <a:rPr lang="zh-CN" altLang="zh-CN" dirty="0">
                <a:solidFill>
                  <a:schemeClr val="bg1">
                    <a:lumMod val="95000"/>
                  </a:schemeClr>
                </a:solidFill>
              </a:rPr>
              <a:t>传统保险人</a:t>
            </a:r>
            <a:r>
              <a:rPr lang="en-US" altLang="zh-CN" dirty="0">
                <a:solidFill>
                  <a:schemeClr val="bg1">
                    <a:lumMod val="95000"/>
                  </a:schemeClr>
                </a:solidFill>
              </a:rPr>
              <a:t>”</a:t>
            </a:r>
            <a:r>
              <a:rPr lang="zh-CN" altLang="zh-CN" dirty="0">
                <a:solidFill>
                  <a:schemeClr val="bg1">
                    <a:lumMod val="95000"/>
                  </a:schemeClr>
                </a:solidFill>
              </a:rPr>
              <a:t>向</a:t>
            </a:r>
            <a:r>
              <a:rPr lang="en-US" altLang="zh-CN" dirty="0">
                <a:solidFill>
                  <a:schemeClr val="bg1">
                    <a:lumMod val="95000"/>
                  </a:schemeClr>
                </a:solidFill>
              </a:rPr>
              <a:t>“</a:t>
            </a:r>
            <a:r>
              <a:rPr lang="zh-CN" altLang="zh-CN" dirty="0">
                <a:solidFill>
                  <a:schemeClr val="bg1">
                    <a:lumMod val="95000"/>
                  </a:schemeClr>
                </a:solidFill>
              </a:rPr>
              <a:t>科技金融人</a:t>
            </a:r>
            <a:r>
              <a:rPr lang="en-US" altLang="zh-CN" dirty="0">
                <a:solidFill>
                  <a:schemeClr val="bg1">
                    <a:lumMod val="95000"/>
                  </a:schemeClr>
                </a:solidFill>
              </a:rPr>
              <a:t>”</a:t>
            </a:r>
            <a:r>
              <a:rPr lang="zh-CN" altLang="zh-CN" dirty="0">
                <a:solidFill>
                  <a:schemeClr val="bg1">
                    <a:lumMod val="95000"/>
                  </a:schemeClr>
                </a:solidFill>
              </a:rPr>
              <a:t>转变，做事从</a:t>
            </a:r>
            <a:r>
              <a:rPr lang="en-US" altLang="zh-CN" dirty="0">
                <a:solidFill>
                  <a:schemeClr val="bg1">
                    <a:lumMod val="95000"/>
                  </a:schemeClr>
                </a:solidFill>
              </a:rPr>
              <a:t>“</a:t>
            </a:r>
            <a:r>
              <a:rPr lang="zh-CN" altLang="zh-CN" dirty="0">
                <a:solidFill>
                  <a:schemeClr val="bg1">
                    <a:lumMod val="95000"/>
                  </a:schemeClr>
                </a:solidFill>
              </a:rPr>
              <a:t>凭经验</a:t>
            </a:r>
            <a:r>
              <a:rPr lang="en-US" altLang="zh-CN" dirty="0">
                <a:solidFill>
                  <a:schemeClr val="bg1">
                    <a:lumMod val="95000"/>
                  </a:schemeClr>
                </a:solidFill>
              </a:rPr>
              <a:t>”</a:t>
            </a:r>
            <a:r>
              <a:rPr lang="zh-CN" altLang="zh-CN" dirty="0">
                <a:solidFill>
                  <a:schemeClr val="bg1">
                    <a:lumMod val="95000"/>
                  </a:schemeClr>
                </a:solidFill>
              </a:rPr>
              <a:t>向</a:t>
            </a:r>
            <a:r>
              <a:rPr lang="en-US" altLang="zh-CN" dirty="0">
                <a:solidFill>
                  <a:schemeClr val="bg1">
                    <a:lumMod val="95000"/>
                  </a:schemeClr>
                </a:solidFill>
              </a:rPr>
              <a:t>“</a:t>
            </a:r>
            <a:r>
              <a:rPr lang="zh-CN" altLang="zh-CN" dirty="0">
                <a:solidFill>
                  <a:schemeClr val="bg1">
                    <a:lumMod val="95000"/>
                  </a:schemeClr>
                </a:solidFill>
              </a:rPr>
              <a:t>靠数据</a:t>
            </a:r>
            <a:r>
              <a:rPr lang="en-US" altLang="zh-CN" dirty="0">
                <a:solidFill>
                  <a:schemeClr val="bg1">
                    <a:lumMod val="95000"/>
                  </a:schemeClr>
                </a:solidFill>
              </a:rPr>
              <a:t>”</a:t>
            </a:r>
            <a:r>
              <a:rPr lang="zh-CN" altLang="zh-CN" dirty="0">
                <a:solidFill>
                  <a:schemeClr val="bg1">
                    <a:lumMod val="95000"/>
                  </a:schemeClr>
                </a:solidFill>
              </a:rPr>
              <a:t>转变，依托强大的</a:t>
            </a:r>
            <a:r>
              <a:rPr lang="en-US" altLang="zh-CN" dirty="0">
                <a:solidFill>
                  <a:schemeClr val="bg1">
                    <a:lumMod val="95000"/>
                  </a:schemeClr>
                </a:solidFill>
              </a:rPr>
              <a:t>AI</a:t>
            </a:r>
            <a:r>
              <a:rPr lang="zh-CN" altLang="zh-CN" dirty="0">
                <a:solidFill>
                  <a:schemeClr val="bg1">
                    <a:lumMod val="95000"/>
                  </a:schemeClr>
                </a:solidFill>
              </a:rPr>
              <a:t>甄选及面谈系统，实现了代理人的精准筛选，并能预设代理人的最佳发展路径</a:t>
            </a:r>
            <a:r>
              <a:rPr lang="zh-CN" altLang="zh-CN" sz="1400" dirty="0">
                <a:solidFill>
                  <a:schemeClr val="bg1">
                    <a:lumMod val="95000"/>
                  </a:schemeClr>
                </a:solidFill>
              </a:rPr>
              <a:t> </a:t>
            </a:r>
            <a:endParaRPr lang="zh-CN" altLang="en-US" sz="1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24" name="文本框 30"/>
          <p:cNvSpPr txBox="1"/>
          <p:nvPr/>
        </p:nvSpPr>
        <p:spPr>
          <a:xfrm>
            <a:off x="771318" y="1208450"/>
            <a:ext cx="2164979" cy="461665"/>
          </a:xfrm>
          <a:prstGeom prst="rect">
            <a:avLst/>
          </a:prstGeom>
          <a:noFill/>
        </p:spPr>
        <p:txBody>
          <a:bodyPr wrap="square" rtlCol="0">
            <a:spAutoFit/>
          </a:bodyPr>
          <a:lstStyle>
            <a:defPPr>
              <a:defRPr lang="zh-CN"/>
            </a:defPPr>
            <a:lvl1pPr>
              <a:defRPr sz="1400">
                <a:solidFill>
                  <a:schemeClr val="bg1"/>
                </a:solidFill>
                <a:latin typeface="微软雅黑" panose="020B0503020204020204" pitchFamily="34" charset="-122"/>
                <a:ea typeface="微软雅黑" panose="020B0503020204020204" pitchFamily="34" charset="-122"/>
              </a:defRPr>
            </a:lvl1pPr>
          </a:lstStyle>
          <a:p>
            <a:r>
              <a:rPr lang="zh-CN" altLang="en-US" sz="2400" dirty="0"/>
              <a:t>主流文献调研</a:t>
            </a:r>
          </a:p>
        </p:txBody>
      </p:sp>
      <p:sp>
        <p:nvSpPr>
          <p:cNvPr id="4" name="矩形 3">
            <a:extLst>
              <a:ext uri="{FF2B5EF4-FFF2-40B4-BE49-F238E27FC236}">
                <a16:creationId xmlns:a16="http://schemas.microsoft.com/office/drawing/2014/main" id="{853DFE70-FFAA-F045-9BCD-AC68700DE9FD}"/>
              </a:ext>
            </a:extLst>
          </p:cNvPr>
          <p:cNvSpPr/>
          <p:nvPr/>
        </p:nvSpPr>
        <p:spPr>
          <a:xfrm>
            <a:off x="1393417" y="2818899"/>
            <a:ext cx="9025966" cy="646331"/>
          </a:xfrm>
          <a:prstGeom prst="rect">
            <a:avLst/>
          </a:prstGeom>
        </p:spPr>
        <p:txBody>
          <a:bodyPr wrap="square">
            <a:spAutoFit/>
          </a:bodyPr>
          <a:lstStyle/>
          <a:p>
            <a:r>
              <a:rPr lang="zh-CN" altLang="en-US" dirty="0">
                <a:solidFill>
                  <a:schemeClr val="bg1"/>
                </a:solidFill>
              </a:rPr>
              <a:t>导致寿险业增长困境的主要原因是行业在客户价值感（客户满意度、保障价值、健康增值服务等）的满足上出现重大缺失</a:t>
            </a:r>
          </a:p>
        </p:txBody>
      </p:sp>
      <p:sp>
        <p:nvSpPr>
          <p:cNvPr id="13" name="矩形 12">
            <a:extLst>
              <a:ext uri="{FF2B5EF4-FFF2-40B4-BE49-F238E27FC236}">
                <a16:creationId xmlns:a16="http://schemas.microsoft.com/office/drawing/2014/main" id="{03FE1DCF-5F3E-7A44-A169-7C348EE4A175}"/>
              </a:ext>
            </a:extLst>
          </p:cNvPr>
          <p:cNvSpPr/>
          <p:nvPr/>
        </p:nvSpPr>
        <p:spPr>
          <a:xfrm>
            <a:off x="1379937" y="3461211"/>
            <a:ext cx="9025967" cy="646331"/>
          </a:xfrm>
          <a:prstGeom prst="rect">
            <a:avLst/>
          </a:prstGeom>
        </p:spPr>
        <p:txBody>
          <a:bodyPr wrap="square">
            <a:spAutoFit/>
          </a:bodyPr>
          <a:lstStyle/>
          <a:p>
            <a:r>
              <a:rPr lang="zh-CN" altLang="en-US" dirty="0">
                <a:solidFill>
                  <a:schemeClr val="bg1"/>
                </a:solidFill>
              </a:rPr>
              <a:t>与客户的连接重心必须转换到公司自身上来，连接的场也必须从各种产品切换到各类服务和产品的融合上来</a:t>
            </a:r>
          </a:p>
        </p:txBody>
      </p:sp>
      <p:sp>
        <p:nvSpPr>
          <p:cNvPr id="14" name="矩形 13">
            <a:extLst>
              <a:ext uri="{FF2B5EF4-FFF2-40B4-BE49-F238E27FC236}">
                <a16:creationId xmlns:a16="http://schemas.microsoft.com/office/drawing/2014/main" id="{A4BEBD00-5E8E-3B47-B7F4-1C8DB606DBA7}"/>
              </a:ext>
            </a:extLst>
          </p:cNvPr>
          <p:cNvSpPr/>
          <p:nvPr/>
        </p:nvSpPr>
        <p:spPr>
          <a:xfrm>
            <a:off x="1379937" y="4167357"/>
            <a:ext cx="8904094" cy="923330"/>
          </a:xfrm>
          <a:prstGeom prst="rect">
            <a:avLst/>
          </a:prstGeom>
        </p:spPr>
        <p:txBody>
          <a:bodyPr wrap="square">
            <a:spAutoFit/>
          </a:bodyPr>
          <a:lstStyle/>
          <a:p>
            <a:r>
              <a:rPr lang="zh-CN" altLang="en-US" dirty="0">
                <a:solidFill>
                  <a:schemeClr val="bg1"/>
                </a:solidFill>
                <a:latin typeface="Arial" panose="020B0604020202020204" pitchFamily="34" charset="0"/>
              </a:rPr>
              <a:t>只要客户价值经营导向真正转型，特别是科技赋能后的营销方式重心转移落地有效，代理人黏附于公司平台就能获取相对长期稳定的收入，公司再给予必要的长期基本保障，就能实现代理人队伍的高素质、高质量</a:t>
            </a:r>
            <a:endParaRPr lang="zh-CN" altLang="en-US" dirty="0">
              <a:solidFill>
                <a:schemeClr val="bg1"/>
              </a:solidFill>
            </a:endParaRPr>
          </a:p>
        </p:txBody>
      </p:sp>
      <p:sp>
        <p:nvSpPr>
          <p:cNvPr id="15" name="矩形 14">
            <a:extLst>
              <a:ext uri="{FF2B5EF4-FFF2-40B4-BE49-F238E27FC236}">
                <a16:creationId xmlns:a16="http://schemas.microsoft.com/office/drawing/2014/main" id="{25787B8C-BD49-494C-8ED2-DEEEAD7D567B}"/>
              </a:ext>
            </a:extLst>
          </p:cNvPr>
          <p:cNvSpPr/>
          <p:nvPr/>
        </p:nvSpPr>
        <p:spPr>
          <a:xfrm>
            <a:off x="1386480" y="5193180"/>
            <a:ext cx="9025965" cy="646331"/>
          </a:xfrm>
          <a:prstGeom prst="rect">
            <a:avLst/>
          </a:prstGeom>
        </p:spPr>
        <p:txBody>
          <a:bodyPr wrap="square">
            <a:spAutoFit/>
          </a:bodyPr>
          <a:lstStyle/>
          <a:p>
            <a:r>
              <a:rPr lang="zh-CN" altLang="zh-CN" dirty="0">
                <a:solidFill>
                  <a:schemeClr val="bg1"/>
                </a:solidFill>
                <a:cs typeface="Times New Roman" panose="02020603050405020304" pitchFamily="18" charset="0"/>
              </a:rPr>
              <a:t>疫情的突袭一定程度上为保险行业提供了数字化转型的发展契机，将加速险企线上渠道的完善，促进线上线下业务的结构性调整。</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11099317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14:presetBounceEnd="60000">
                                      <p:stCondLst>
                                        <p:cond delay="0"/>
                                      </p:stCondLst>
                                      <p:childTnLst>
                                        <p:set>
                                          <p:cBhvr>
                                            <p:cTn id="12" dur="1" fill="hold">
                                              <p:stCondLst>
                                                <p:cond delay="0"/>
                                              </p:stCondLst>
                                            </p:cTn>
                                            <p:tgtEl>
                                              <p:spTgt spid="314"/>
                                            </p:tgtEl>
                                            <p:attrNameLst>
                                              <p:attrName>style.visibility</p:attrName>
                                            </p:attrNameLst>
                                          </p:cBhvr>
                                          <p:to>
                                            <p:strVal val="visible"/>
                                          </p:to>
                                        </p:set>
                                        <p:anim calcmode="lin" valueType="num" p14:bounceEnd="60000">
                                          <p:cBhvr additive="base">
                                            <p:cTn id="13" dur="500" fill="hold"/>
                                            <p:tgtEl>
                                              <p:spTgt spid="314"/>
                                            </p:tgtEl>
                                            <p:attrNameLst>
                                              <p:attrName>ppt_x</p:attrName>
                                            </p:attrNameLst>
                                          </p:cBhvr>
                                          <p:tavLst>
                                            <p:tav tm="0">
                                              <p:val>
                                                <p:strVal val="1+#ppt_w/2"/>
                                              </p:val>
                                            </p:tav>
                                            <p:tav tm="100000">
                                              <p:val>
                                                <p:strVal val="#ppt_x"/>
                                              </p:val>
                                            </p:tav>
                                          </p:tavLst>
                                        </p:anim>
                                        <p:anim calcmode="lin" valueType="num" p14:bounceEnd="60000">
                                          <p:cBhvr additive="base">
                                            <p:cTn id="14" dur="500" fill="hold"/>
                                            <p:tgtEl>
                                              <p:spTgt spid="3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5" fill="hold" display="0">
                      <p:stCondLst>
                        <p:cond delay="indefinite"/>
                      </p:stCondLst>
                      <p:endCondLst>
                        <p:cond evt="onStopAudio" delay="0">
                          <p:tgtEl>
                            <p:sldTgt/>
                          </p:tgtEl>
                        </p:cond>
                      </p:endCondLst>
                    </p:cTn>
                    <p:tgtEl>
                      <p:spTgt spid="2"/>
                    </p:tgtEl>
                  </p:cMediaNode>
                </p:audio>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stCondLst>
                                        <p:cond delay="0"/>
                                      </p:stCondLst>
                                      <p:childTnLst>
                                        <p:set>
                                          <p:cBhvr>
                                            <p:cTn id="12" dur="1" fill="hold">
                                              <p:stCondLst>
                                                <p:cond delay="0"/>
                                              </p:stCondLst>
                                            </p:cTn>
                                            <p:tgtEl>
                                              <p:spTgt spid="314"/>
                                            </p:tgtEl>
                                            <p:attrNameLst>
                                              <p:attrName>style.visibility</p:attrName>
                                            </p:attrNameLst>
                                          </p:cBhvr>
                                          <p:to>
                                            <p:strVal val="visible"/>
                                          </p:to>
                                        </p:set>
                                        <p:anim calcmode="lin" valueType="num">
                                          <p:cBhvr additive="base">
                                            <p:cTn id="13" dur="500" fill="hold"/>
                                            <p:tgtEl>
                                              <p:spTgt spid="314"/>
                                            </p:tgtEl>
                                            <p:attrNameLst>
                                              <p:attrName>ppt_x</p:attrName>
                                            </p:attrNameLst>
                                          </p:cBhvr>
                                          <p:tavLst>
                                            <p:tav tm="0">
                                              <p:val>
                                                <p:strVal val="1+#ppt_w/2"/>
                                              </p:val>
                                            </p:tav>
                                            <p:tav tm="100000">
                                              <p:val>
                                                <p:strVal val="#ppt_x"/>
                                              </p:val>
                                            </p:tav>
                                          </p:tavLst>
                                        </p:anim>
                                        <p:anim calcmode="lin" valueType="num">
                                          <p:cBhvr additive="base">
                                            <p:cTn id="14" dur="500" fill="hold"/>
                                            <p:tgtEl>
                                              <p:spTgt spid="3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5" fill="hold" display="0">
                      <p:stCondLst>
                        <p:cond delay="indefinite"/>
                      </p:stCondLst>
                      <p:endCondLst>
                        <p:cond evt="onStopAudio" delay="0">
                          <p:tgtEl>
                            <p:sldTgt/>
                          </p:tgtEl>
                        </p:cond>
                      </p:endCondLst>
                    </p:cTn>
                    <p:tgtEl>
                      <p:spTgt spid="2"/>
                    </p:tgtEl>
                  </p:cMediaNode>
                </p:audio>
              </p:childTnLst>
            </p:cTn>
          </p:par>
        </p:tnLst>
        <p:bldLst>
          <p:bldP spid="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6" cstate="print">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3375"/>
                    </a14:imgEffect>
                    <a14:imgEffect>
                      <a14:saturation sat="75000"/>
                    </a14:imgEffect>
                    <a14:imgEffect>
                      <a14:brightnessContrast bright="-56000" contrast="25000"/>
                    </a14:imgEffect>
                  </a14:imgLayer>
                </a14:imgProps>
              </a:ext>
              <a:ext uri="{28A0092B-C50C-407E-A947-70E740481C1C}">
                <a14:useLocalDpi xmlns:a14="http://schemas.microsoft.com/office/drawing/2010/main" val="0"/>
              </a:ext>
            </a:extLst>
          </a:blip>
          <a:stretch>
            <a:fillRect/>
          </a:stretch>
        </p:blipFill>
        <p:spPr>
          <a:xfrm>
            <a:off x="1349611" y="757122"/>
            <a:ext cx="9728616" cy="5331282"/>
          </a:xfrm>
          <a:prstGeom prst="rect">
            <a:avLst/>
          </a:prstGeom>
          <a:effectLst>
            <a:outerShdw blurRad="50800" dist="50800" dir="5400000" algn="ctr" rotWithShape="0">
              <a:srgbClr val="000000">
                <a:alpha val="80000"/>
              </a:srgbClr>
            </a:outerShdw>
            <a:softEdge rad="533400"/>
          </a:effectLst>
        </p:spPr>
      </p:pic>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43" name="直接连接符 42"/>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44"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意义</a:t>
            </a:r>
            <a:endParaRPr sz="2400" dirty="0"/>
          </a:p>
        </p:txBody>
      </p:sp>
      <p:grpSp>
        <p:nvGrpSpPr>
          <p:cNvPr id="45" name="组合 44"/>
          <p:cNvGrpSpPr/>
          <p:nvPr/>
        </p:nvGrpSpPr>
        <p:grpSpPr>
          <a:xfrm flipV="1">
            <a:off x="295542" y="130855"/>
            <a:ext cx="537242" cy="537243"/>
            <a:chOff x="7758139" y="2808362"/>
            <a:chExt cx="1285965" cy="1285965"/>
          </a:xfrm>
        </p:grpSpPr>
        <p:sp>
          <p:nvSpPr>
            <p:cNvPr id="46" name="任意多边形 45"/>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椭圆 46"/>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8" name="组合 47"/>
            <p:cNvGrpSpPr/>
            <p:nvPr userDrawn="1"/>
          </p:nvGrpSpPr>
          <p:grpSpPr>
            <a:xfrm>
              <a:off x="7904995" y="2955216"/>
              <a:ext cx="992256" cy="992256"/>
              <a:chOff x="813435" y="4187372"/>
              <a:chExt cx="1292678" cy="1292678"/>
            </a:xfrm>
            <a:noFill/>
          </p:grpSpPr>
          <p:sp>
            <p:nvSpPr>
              <p:cNvPr id="49" name="圆角矩形 48"/>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圆角矩形 59"/>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圆角矩形 60"/>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圆角矩形 61"/>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圆角矩形 62"/>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圆角矩形 63"/>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圆角矩形 64"/>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314" name="组合 313"/>
          <p:cNvGrpSpPr/>
          <p:nvPr/>
        </p:nvGrpSpPr>
        <p:grpSpPr>
          <a:xfrm flipH="1">
            <a:off x="1540092" y="1574842"/>
            <a:ext cx="4601536" cy="409142"/>
            <a:chOff x="7473950" y="2270190"/>
            <a:chExt cx="3371850" cy="409142"/>
          </a:xfrm>
        </p:grpSpPr>
        <p:grpSp>
          <p:nvGrpSpPr>
            <p:cNvPr id="315" name="组合 314"/>
            <p:cNvGrpSpPr/>
            <p:nvPr/>
          </p:nvGrpSpPr>
          <p:grpSpPr>
            <a:xfrm>
              <a:off x="7473950" y="2480129"/>
              <a:ext cx="3371850" cy="195602"/>
              <a:chOff x="6991350" y="2302329"/>
              <a:chExt cx="3371850" cy="195602"/>
            </a:xfrm>
          </p:grpSpPr>
          <p:cxnSp>
            <p:nvCxnSpPr>
              <p:cNvPr id="319" name="直接连接符 318"/>
              <p:cNvCxnSpPr/>
              <p:nvPr/>
            </p:nvCxnSpPr>
            <p:spPr>
              <a:xfrm>
                <a:off x="6991350" y="2365829"/>
                <a:ext cx="2341336"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0" name="直接连接符 319"/>
              <p:cNvCxnSpPr/>
              <p:nvPr/>
            </p:nvCxnSpPr>
            <p:spPr>
              <a:xfrm>
                <a:off x="9544503" y="2496798"/>
                <a:ext cx="818697"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1" name="直接连接符 320"/>
              <p:cNvCxnSpPr/>
              <p:nvPr/>
            </p:nvCxnSpPr>
            <p:spPr>
              <a:xfrm>
                <a:off x="9334500" y="2366963"/>
                <a:ext cx="209550" cy="130968"/>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a:off x="6991350" y="2302329"/>
                <a:ext cx="2341336" cy="0"/>
              </a:xfrm>
              <a:prstGeom prst="line">
                <a:avLst/>
              </a:prstGeom>
              <a:ln w="9525" cap="rnd">
                <a:solidFill>
                  <a:schemeClr val="bg1">
                    <a:lumMod val="85000"/>
                    <a:alpha val="70000"/>
                  </a:schemeClr>
                </a:solidFill>
              </a:ln>
            </p:spPr>
            <p:style>
              <a:lnRef idx="1">
                <a:schemeClr val="accent1"/>
              </a:lnRef>
              <a:fillRef idx="0">
                <a:schemeClr val="accent1"/>
              </a:fillRef>
              <a:effectRef idx="0">
                <a:schemeClr val="accent1"/>
              </a:effectRef>
              <a:fontRef idx="minor">
                <a:schemeClr val="tx1"/>
              </a:fontRef>
            </p:style>
          </p:cxnSp>
        </p:grpSp>
        <p:grpSp>
          <p:nvGrpSpPr>
            <p:cNvPr id="316" name="组合 315"/>
            <p:cNvGrpSpPr/>
            <p:nvPr/>
          </p:nvGrpSpPr>
          <p:grpSpPr>
            <a:xfrm>
              <a:off x="7717801" y="2270190"/>
              <a:ext cx="409142" cy="409142"/>
              <a:chOff x="2814405" y="2119805"/>
              <a:chExt cx="409142" cy="409142"/>
            </a:xfrm>
          </p:grpSpPr>
          <p:sp>
            <p:nvSpPr>
              <p:cNvPr id="317" name="椭圆 316"/>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8" name="椭圆 317"/>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24" name="文本框 30"/>
          <p:cNvSpPr txBox="1"/>
          <p:nvPr/>
        </p:nvSpPr>
        <p:spPr>
          <a:xfrm>
            <a:off x="918197" y="1501611"/>
            <a:ext cx="2164979" cy="461665"/>
          </a:xfrm>
          <a:prstGeom prst="rect">
            <a:avLst/>
          </a:prstGeom>
          <a:noFill/>
        </p:spPr>
        <p:txBody>
          <a:bodyPr wrap="square" rtlCol="0">
            <a:spAutoFit/>
          </a:bodyPr>
          <a:lstStyle>
            <a:defPPr>
              <a:defRPr lang="zh-CN"/>
            </a:defPPr>
            <a:lvl1pPr>
              <a:defRPr sz="1400">
                <a:solidFill>
                  <a:schemeClr val="bg1"/>
                </a:solidFill>
                <a:latin typeface="微软雅黑" panose="020B0503020204020204" pitchFamily="34" charset="-122"/>
                <a:ea typeface="微软雅黑" panose="020B0503020204020204" pitchFamily="34" charset="-122"/>
              </a:defRPr>
            </a:lvl1pPr>
          </a:lstStyle>
          <a:p>
            <a:r>
              <a:rPr lang="zh-CN" altLang="en-US" sz="2400" dirty="0"/>
              <a:t>理论意义</a:t>
            </a:r>
          </a:p>
        </p:txBody>
      </p:sp>
      <p:sp>
        <p:nvSpPr>
          <p:cNvPr id="16" name="矩形 15">
            <a:extLst>
              <a:ext uri="{FF2B5EF4-FFF2-40B4-BE49-F238E27FC236}">
                <a16:creationId xmlns:a16="http://schemas.microsoft.com/office/drawing/2014/main" id="{AE0105DB-9C45-124E-83D1-193804F5FDC1}"/>
              </a:ext>
            </a:extLst>
          </p:cNvPr>
          <p:cNvSpPr/>
          <p:nvPr/>
        </p:nvSpPr>
        <p:spPr>
          <a:xfrm>
            <a:off x="2369377" y="2161973"/>
            <a:ext cx="7821382" cy="707886"/>
          </a:xfrm>
          <a:prstGeom prst="rect">
            <a:avLst/>
          </a:prstGeom>
        </p:spPr>
        <p:txBody>
          <a:bodyPr wrap="square">
            <a:spAutoFit/>
          </a:bodyPr>
          <a:lstStyle/>
          <a:p>
            <a:r>
              <a:rPr lang="zh-CN" altLang="zh-CN" sz="2000" dirty="0">
                <a:solidFill>
                  <a:schemeClr val="bg1"/>
                </a:solidFill>
                <a:cs typeface="Times New Roman" panose="02020603050405020304" pitchFamily="18" charset="0"/>
              </a:rPr>
              <a:t>运用信息经济学、管理学、博弈论和行为金融学相关理论，全面的分析了</a:t>
            </a:r>
            <a:r>
              <a:rPr lang="zh-CN" altLang="en-US" sz="2000" dirty="0">
                <a:solidFill>
                  <a:schemeClr val="bg1"/>
                </a:solidFill>
                <a:cs typeface="Times New Roman" panose="02020603050405020304" pitchFamily="18" charset="0"/>
              </a:rPr>
              <a:t>寿险业代理人制度</a:t>
            </a:r>
            <a:r>
              <a:rPr lang="zh-CN" altLang="zh-CN" sz="2000" dirty="0">
                <a:solidFill>
                  <a:schemeClr val="bg1"/>
                </a:solidFill>
                <a:cs typeface="Times New Roman" panose="02020603050405020304" pitchFamily="18" charset="0"/>
              </a:rPr>
              <a:t>问题</a:t>
            </a:r>
            <a:endParaRPr lang="zh-CN" altLang="en-US" sz="2000" dirty="0">
              <a:solidFill>
                <a:schemeClr val="bg1"/>
              </a:solidFill>
            </a:endParaRPr>
          </a:p>
        </p:txBody>
      </p:sp>
      <p:sp>
        <p:nvSpPr>
          <p:cNvPr id="19" name="矩形 18">
            <a:extLst>
              <a:ext uri="{FF2B5EF4-FFF2-40B4-BE49-F238E27FC236}">
                <a16:creationId xmlns:a16="http://schemas.microsoft.com/office/drawing/2014/main" id="{FE64FE17-8761-444F-A16B-9FABFC5E45CF}"/>
              </a:ext>
            </a:extLst>
          </p:cNvPr>
          <p:cNvSpPr/>
          <p:nvPr/>
        </p:nvSpPr>
        <p:spPr>
          <a:xfrm>
            <a:off x="2371078" y="3102853"/>
            <a:ext cx="7821788" cy="707886"/>
          </a:xfrm>
          <a:prstGeom prst="rect">
            <a:avLst/>
          </a:prstGeom>
        </p:spPr>
        <p:txBody>
          <a:bodyPr wrap="square">
            <a:spAutoFit/>
          </a:bodyPr>
          <a:lstStyle/>
          <a:p>
            <a:r>
              <a:rPr lang="zh-CN" altLang="zh-CN" sz="2000" dirty="0">
                <a:solidFill>
                  <a:schemeClr val="bg1"/>
                </a:solidFill>
                <a:cs typeface="Times New Roman" panose="02020603050405020304" pitchFamily="18" charset="0"/>
              </a:rPr>
              <a:t>寿险个人代理人制度问题不仅关系到这数百万人的切身利益，还关系到数亿投保人的风险分散和损失补偿</a:t>
            </a:r>
            <a:r>
              <a:rPr lang="zh-CN" altLang="zh-CN" sz="2000" dirty="0">
                <a:solidFill>
                  <a:schemeClr val="bg1"/>
                </a:solidFill>
              </a:rPr>
              <a:t> </a:t>
            </a:r>
            <a:endParaRPr lang="zh-CN" altLang="en-US" sz="2000" dirty="0">
              <a:solidFill>
                <a:schemeClr val="bg1"/>
              </a:solidFill>
            </a:endParaRPr>
          </a:p>
        </p:txBody>
      </p:sp>
      <p:sp>
        <p:nvSpPr>
          <p:cNvPr id="20" name="矩形 19">
            <a:extLst>
              <a:ext uri="{FF2B5EF4-FFF2-40B4-BE49-F238E27FC236}">
                <a16:creationId xmlns:a16="http://schemas.microsoft.com/office/drawing/2014/main" id="{E62346B2-4381-B24E-9521-54C597D05966}"/>
              </a:ext>
            </a:extLst>
          </p:cNvPr>
          <p:cNvSpPr/>
          <p:nvPr/>
        </p:nvSpPr>
        <p:spPr>
          <a:xfrm>
            <a:off x="2369377" y="4043733"/>
            <a:ext cx="7821788" cy="707886"/>
          </a:xfrm>
          <a:prstGeom prst="rect">
            <a:avLst/>
          </a:prstGeom>
        </p:spPr>
        <p:txBody>
          <a:bodyPr wrap="square">
            <a:spAutoFit/>
          </a:bodyPr>
          <a:lstStyle/>
          <a:p>
            <a:r>
              <a:rPr lang="zh-CN" altLang="zh-CN" sz="2000" dirty="0">
                <a:solidFill>
                  <a:schemeClr val="bg1">
                    <a:lumMod val="95000"/>
                  </a:schemeClr>
                </a:solidFill>
                <a:cs typeface="Times New Roman" panose="02020603050405020304" pitchFamily="18" charset="0"/>
              </a:rPr>
              <a:t>研究和解决个人代理人问题有助于保险代理人队伍的稳定、提高保险公司的竞争力和可信度、提高保险公司的经济效益</a:t>
            </a:r>
            <a:r>
              <a:rPr lang="zh-CN" altLang="zh-CN" sz="2000" dirty="0">
                <a:solidFill>
                  <a:schemeClr val="bg1">
                    <a:lumMod val="95000"/>
                  </a:schemeClr>
                </a:solidFill>
              </a:rPr>
              <a:t> </a:t>
            </a:r>
            <a:endParaRPr lang="zh-CN" altLang="en-US" sz="2000" dirty="0">
              <a:solidFill>
                <a:schemeClr val="bg1">
                  <a:lumMod val="95000"/>
                </a:schemeClr>
              </a:solidFill>
            </a:endParaRPr>
          </a:p>
        </p:txBody>
      </p:sp>
      <p:sp>
        <p:nvSpPr>
          <p:cNvPr id="21" name="矩形 20">
            <a:extLst>
              <a:ext uri="{FF2B5EF4-FFF2-40B4-BE49-F238E27FC236}">
                <a16:creationId xmlns:a16="http://schemas.microsoft.com/office/drawing/2014/main" id="{58A6E06E-131B-E74B-B7D0-D3153B975DA8}"/>
              </a:ext>
            </a:extLst>
          </p:cNvPr>
          <p:cNvSpPr/>
          <p:nvPr/>
        </p:nvSpPr>
        <p:spPr>
          <a:xfrm>
            <a:off x="2371078" y="5008340"/>
            <a:ext cx="7861905" cy="1015663"/>
          </a:xfrm>
          <a:prstGeom prst="rect">
            <a:avLst/>
          </a:prstGeom>
        </p:spPr>
        <p:txBody>
          <a:bodyPr wrap="square">
            <a:spAutoFit/>
          </a:bodyPr>
          <a:lstStyle/>
          <a:p>
            <a:r>
              <a:rPr lang="zh-CN" altLang="zh-CN" sz="2000" dirty="0">
                <a:solidFill>
                  <a:schemeClr val="bg1"/>
                </a:solidFill>
                <a:cs typeface="Times New Roman" panose="02020603050405020304" pitchFamily="18" charset="0"/>
              </a:rPr>
              <a:t>研究和解决个人代理人问题有助于更好地发挥保险社会</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稳定器</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和经济</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助推器</a:t>
            </a:r>
            <a:r>
              <a:rPr lang="en-US" altLang="zh-CN" sz="2000" dirty="0">
                <a:solidFill>
                  <a:schemeClr val="bg1"/>
                </a:solidFill>
                <a:cs typeface="Times New Roman" panose="02020603050405020304" pitchFamily="18" charset="0"/>
              </a:rPr>
              <a:t>”</a:t>
            </a:r>
            <a:r>
              <a:rPr lang="zh-CN" altLang="zh-CN" sz="2000" dirty="0">
                <a:solidFill>
                  <a:schemeClr val="bg1"/>
                </a:solidFill>
                <a:cs typeface="Times New Roman" panose="02020603050405020304" pitchFamily="18" charset="0"/>
              </a:rPr>
              <a:t>的作用，使保险成为完善金融体系的支柱力量和社会保障体系的重要支柱</a:t>
            </a:r>
            <a:r>
              <a:rPr lang="zh-CN" altLang="zh-CN" sz="2000" dirty="0">
                <a:solidFill>
                  <a:schemeClr val="bg1"/>
                </a:solidFill>
              </a:rPr>
              <a:t> </a:t>
            </a:r>
            <a:endParaRPr lang="zh-CN" altLang="en-US" sz="2000" dirty="0">
              <a:solidFill>
                <a:schemeClr val="bg1"/>
              </a:solidFill>
            </a:endParaRPr>
          </a:p>
        </p:txBody>
      </p:sp>
    </p:spTree>
    <p:extLst>
      <p:ext uri="{BB962C8B-B14F-4D97-AF65-F5344CB8AC3E}">
        <p14:creationId xmlns:p14="http://schemas.microsoft.com/office/powerpoint/2010/main" val="38574253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14:presetBounceEnd="60000">
                                      <p:stCondLst>
                                        <p:cond delay="0"/>
                                      </p:stCondLst>
                                      <p:childTnLst>
                                        <p:set>
                                          <p:cBhvr>
                                            <p:cTn id="12" dur="1" fill="hold">
                                              <p:stCondLst>
                                                <p:cond delay="0"/>
                                              </p:stCondLst>
                                            </p:cTn>
                                            <p:tgtEl>
                                              <p:spTgt spid="314"/>
                                            </p:tgtEl>
                                            <p:attrNameLst>
                                              <p:attrName>style.visibility</p:attrName>
                                            </p:attrNameLst>
                                          </p:cBhvr>
                                          <p:to>
                                            <p:strVal val="visible"/>
                                          </p:to>
                                        </p:set>
                                        <p:anim calcmode="lin" valueType="num" p14:bounceEnd="60000">
                                          <p:cBhvr additive="base">
                                            <p:cTn id="13" dur="500" fill="hold"/>
                                            <p:tgtEl>
                                              <p:spTgt spid="314"/>
                                            </p:tgtEl>
                                            <p:attrNameLst>
                                              <p:attrName>ppt_x</p:attrName>
                                            </p:attrNameLst>
                                          </p:cBhvr>
                                          <p:tavLst>
                                            <p:tav tm="0">
                                              <p:val>
                                                <p:strVal val="1+#ppt_w/2"/>
                                              </p:val>
                                            </p:tav>
                                            <p:tav tm="100000">
                                              <p:val>
                                                <p:strVal val="#ppt_x"/>
                                              </p:val>
                                            </p:tav>
                                          </p:tavLst>
                                        </p:anim>
                                        <p:anim calcmode="lin" valueType="num" p14:bounceEnd="60000">
                                          <p:cBhvr additive="base">
                                            <p:cTn id="14" dur="500" fill="hold"/>
                                            <p:tgtEl>
                                              <p:spTgt spid="314"/>
                                            </p:tgtEl>
                                            <p:attrNameLst>
                                              <p:attrName>ppt_y</p:attrName>
                                            </p:attrNameLst>
                                          </p:cBhvr>
                                          <p:tavLst>
                                            <p:tav tm="0">
                                              <p:val>
                                                <p:strVal val="#ppt_y"/>
                                              </p:val>
                                            </p:tav>
                                            <p:tav tm="100000">
                                              <p:val>
                                                <p:strVal val="#ppt_y"/>
                                              </p:val>
                                            </p:tav>
                                          </p:tavLst>
                                        </p:anim>
                                      </p:childTnLst>
                                    </p:cTn>
                                  </p:par>
                                </p:childTnLst>
                              </p:cTn>
                            </p:par>
                            <p:par>
                              <p:cTn id="15" fill="hold">
                                <p:stCondLst>
                                  <p:cond delay="6200"/>
                                </p:stCondLst>
                                <p:childTnLst>
                                  <p:par>
                                    <p:cTn id="16" presetID="10" presetClass="entr" presetSubtype="0" fill="hold" grpId="0" nodeType="afterEffect">
                                      <p:stCondLst>
                                        <p:cond delay="0"/>
                                      </p:stCondLst>
                                      <p:childTnLst>
                                        <p:set>
                                          <p:cBhvr>
                                            <p:cTn id="17" dur="1" fill="hold">
                                              <p:stCondLst>
                                                <p:cond delay="0"/>
                                              </p:stCondLst>
                                            </p:cTn>
                                            <p:tgtEl>
                                              <p:spTgt spid="324"/>
                                            </p:tgtEl>
                                            <p:attrNameLst>
                                              <p:attrName>style.visibility</p:attrName>
                                            </p:attrNameLst>
                                          </p:cBhvr>
                                          <p:to>
                                            <p:strVal val="visible"/>
                                          </p:to>
                                        </p:set>
                                        <p:animEffect transition="in" filter="fade">
                                          <p:cBhvr>
                                            <p:cTn id="18" dur="500"/>
                                            <p:tgtEl>
                                              <p:spTgt spid="32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 fill="hold" display="0">
                      <p:stCondLst>
                        <p:cond delay="indefinite"/>
                      </p:stCondLst>
                      <p:endCondLst>
                        <p:cond evt="onStopAudio" delay="0">
                          <p:tgtEl>
                            <p:sldTgt/>
                          </p:tgtEl>
                        </p:cond>
                      </p:endCondLst>
                    </p:cTn>
                    <p:tgtEl>
                      <p:spTgt spid="2"/>
                    </p:tgtEl>
                  </p:cMediaNode>
                </p:audio>
              </p:childTnLst>
            </p:cTn>
          </p:par>
        </p:tnLst>
        <p:bldLst>
          <p:bldP spid="5" grpId="0"/>
          <p:bldP spid="3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stCondLst>
                                        <p:cond delay="0"/>
                                      </p:stCondLst>
                                      <p:childTnLst>
                                        <p:set>
                                          <p:cBhvr>
                                            <p:cTn id="12" dur="1" fill="hold">
                                              <p:stCondLst>
                                                <p:cond delay="0"/>
                                              </p:stCondLst>
                                            </p:cTn>
                                            <p:tgtEl>
                                              <p:spTgt spid="314"/>
                                            </p:tgtEl>
                                            <p:attrNameLst>
                                              <p:attrName>style.visibility</p:attrName>
                                            </p:attrNameLst>
                                          </p:cBhvr>
                                          <p:to>
                                            <p:strVal val="visible"/>
                                          </p:to>
                                        </p:set>
                                        <p:anim calcmode="lin" valueType="num">
                                          <p:cBhvr additive="base">
                                            <p:cTn id="13" dur="500" fill="hold"/>
                                            <p:tgtEl>
                                              <p:spTgt spid="314"/>
                                            </p:tgtEl>
                                            <p:attrNameLst>
                                              <p:attrName>ppt_x</p:attrName>
                                            </p:attrNameLst>
                                          </p:cBhvr>
                                          <p:tavLst>
                                            <p:tav tm="0">
                                              <p:val>
                                                <p:strVal val="1+#ppt_w/2"/>
                                              </p:val>
                                            </p:tav>
                                            <p:tav tm="100000">
                                              <p:val>
                                                <p:strVal val="#ppt_x"/>
                                              </p:val>
                                            </p:tav>
                                          </p:tavLst>
                                        </p:anim>
                                        <p:anim calcmode="lin" valueType="num">
                                          <p:cBhvr additive="base">
                                            <p:cTn id="14" dur="500" fill="hold"/>
                                            <p:tgtEl>
                                              <p:spTgt spid="314"/>
                                            </p:tgtEl>
                                            <p:attrNameLst>
                                              <p:attrName>ppt_y</p:attrName>
                                            </p:attrNameLst>
                                          </p:cBhvr>
                                          <p:tavLst>
                                            <p:tav tm="0">
                                              <p:val>
                                                <p:strVal val="#ppt_y"/>
                                              </p:val>
                                            </p:tav>
                                            <p:tav tm="100000">
                                              <p:val>
                                                <p:strVal val="#ppt_y"/>
                                              </p:val>
                                            </p:tav>
                                          </p:tavLst>
                                        </p:anim>
                                      </p:childTnLst>
                                    </p:cTn>
                                  </p:par>
                                </p:childTnLst>
                              </p:cTn>
                            </p:par>
                            <p:par>
                              <p:cTn id="15" fill="hold">
                                <p:stCondLst>
                                  <p:cond delay="6200"/>
                                </p:stCondLst>
                                <p:childTnLst>
                                  <p:par>
                                    <p:cTn id="16" presetID="10" presetClass="entr" presetSubtype="0" fill="hold" grpId="0" nodeType="afterEffect">
                                      <p:stCondLst>
                                        <p:cond delay="0"/>
                                      </p:stCondLst>
                                      <p:childTnLst>
                                        <p:set>
                                          <p:cBhvr>
                                            <p:cTn id="17" dur="1" fill="hold">
                                              <p:stCondLst>
                                                <p:cond delay="0"/>
                                              </p:stCondLst>
                                            </p:cTn>
                                            <p:tgtEl>
                                              <p:spTgt spid="324"/>
                                            </p:tgtEl>
                                            <p:attrNameLst>
                                              <p:attrName>style.visibility</p:attrName>
                                            </p:attrNameLst>
                                          </p:cBhvr>
                                          <p:to>
                                            <p:strVal val="visible"/>
                                          </p:to>
                                        </p:set>
                                        <p:animEffect transition="in" filter="fade">
                                          <p:cBhvr>
                                            <p:cTn id="18" dur="500"/>
                                            <p:tgtEl>
                                              <p:spTgt spid="32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 fill="hold" display="0">
                      <p:stCondLst>
                        <p:cond delay="indefinite"/>
                      </p:stCondLst>
                      <p:endCondLst>
                        <p:cond evt="onStopAudio" delay="0">
                          <p:tgtEl>
                            <p:sldTgt/>
                          </p:tgtEl>
                        </p:cond>
                      </p:endCondLst>
                    </p:cTn>
                    <p:tgtEl>
                      <p:spTgt spid="2"/>
                    </p:tgtEl>
                  </p:cMediaNode>
                </p:audio>
              </p:childTnLst>
            </p:cTn>
          </p:par>
        </p:tnLst>
        <p:bldLst>
          <p:bldP spid="5" grpId="0"/>
          <p:bldP spid="324"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hidden="1"/>
          <p:cNvSpPr txBox="1"/>
          <p:nvPr/>
        </p:nvSpPr>
        <p:spPr>
          <a:xfrm>
            <a:off x="3873500" y="2813447"/>
            <a:ext cx="5219805" cy="1231107"/>
          </a:xfrm>
          <a:prstGeom prst="rect">
            <a:avLst/>
          </a:prstGeom>
          <a:noFill/>
          <a:effectLst>
            <a:outerShdw blurRad="50800" dist="38100" dir="13500000" algn="br" rotWithShape="0">
              <a:prstClr val="black">
                <a:alpha val="40000"/>
              </a:prstClr>
            </a:outerShdw>
          </a:effectLst>
          <a:scene3d>
            <a:camera prst="orthographicFront"/>
            <a:lightRig rig="threePt" dir="t"/>
          </a:scene3d>
          <a:sp3d>
            <a:bevelT prst="relaxedInset"/>
          </a:sp3d>
        </p:spPr>
        <p:txBody>
          <a:bodyPr wrap="none" lIns="121917" tIns="60958" rIns="121917" bIns="60958" rtlCol="0">
            <a:spAutoFit/>
          </a:bodyPr>
          <a:lstStyle/>
          <a:p>
            <a:r>
              <a:rPr lang="en-US" altLang="zh-CN" sz="7200" dirty="0">
                <a:solidFill>
                  <a:prstClr val="white"/>
                </a:solidFill>
                <a:latin typeface="方正大黑简体" panose="02010601030101010101" pitchFamily="2" charset="-122"/>
                <a:ea typeface="方正大黑简体" panose="02010601030101010101" pitchFamily="2" charset="-122"/>
              </a:rPr>
              <a:t>YOU LOGO</a:t>
            </a:r>
            <a:endParaRPr lang="zh-CN" altLang="en-US" sz="7200" dirty="0">
              <a:solidFill>
                <a:prstClr val="white"/>
              </a:solidFill>
              <a:latin typeface="方正大黑简体" panose="02010601030101010101" pitchFamily="2" charset="-122"/>
              <a:ea typeface="方正大黑简体" panose="02010601030101010101" pitchFamily="2" charset="-122"/>
            </a:endParaRPr>
          </a:p>
        </p:txBody>
      </p:sp>
      <p:pic>
        <p:nvPicPr>
          <p:cNvPr id="2" name="47. Gothic Storm - Ascend to Power (Underscore, No Percussio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950" y="-304800"/>
            <a:ext cx="609600" cy="609600"/>
          </a:xfrm>
          <a:prstGeom prst="rect">
            <a:avLst/>
          </a:prstGeom>
        </p:spPr>
      </p:pic>
      <p:sp>
        <p:nvSpPr>
          <p:cNvPr id="3" name="文本框 2"/>
          <p:cNvSpPr txBox="1"/>
          <p:nvPr/>
        </p:nvSpPr>
        <p:spPr>
          <a:xfrm>
            <a:off x="-1485900" y="-1857375"/>
            <a:ext cx="301686" cy="369332"/>
          </a:xfrm>
          <a:prstGeom prst="rect">
            <a:avLst/>
          </a:prstGeom>
          <a:noFill/>
        </p:spPr>
        <p:txBody>
          <a:bodyPr wrap="none" rtlCol="0">
            <a:spAutoFit/>
          </a:bodyPr>
          <a:lstStyle/>
          <a:p>
            <a:r>
              <a:rPr lang="en-US" altLang="zh-CN" dirty="0">
                <a:solidFill>
                  <a:prstClr val="white"/>
                </a:solidFill>
              </a:rPr>
              <a:t>0</a:t>
            </a:r>
            <a:endParaRPr lang="zh-CN" altLang="en-US" dirty="0">
              <a:solidFill>
                <a:prstClr val="white"/>
              </a:solidFill>
            </a:endParaRPr>
          </a:p>
        </p:txBody>
      </p:sp>
      <p:pic>
        <p:nvPicPr>
          <p:cNvPr id="6" name="图片 5"/>
          <p:cNvPicPr>
            <a:picLocks noChangeAspect="1"/>
          </p:cNvPicPr>
          <p:nvPr/>
        </p:nvPicPr>
        <p:blipFill>
          <a:blip r:embed="rId6" cstate="print">
            <a:duotone>
              <a:prstClr val="black"/>
              <a:schemeClr val="accent4">
                <a:tint val="45000"/>
                <a:satMod val="400000"/>
              </a:schemeClr>
            </a:duotone>
            <a:extLst>
              <a:ext uri="{BEBA8EAE-BF5A-486C-A8C5-ECC9F3942E4B}">
                <a14:imgProps xmlns:a14="http://schemas.microsoft.com/office/drawing/2010/main">
                  <a14:imgLayer r:embed="rId7">
                    <a14:imgEffect>
                      <a14:colorTemperature colorTemp="3375"/>
                    </a14:imgEffect>
                    <a14:imgEffect>
                      <a14:saturation sat="75000"/>
                    </a14:imgEffect>
                    <a14:imgEffect>
                      <a14:brightnessContrast bright="-56000" contrast="25000"/>
                    </a14:imgEffect>
                  </a14:imgLayer>
                </a14:imgProps>
              </a:ext>
              <a:ext uri="{28A0092B-C50C-407E-A947-70E740481C1C}">
                <a14:useLocalDpi xmlns:a14="http://schemas.microsoft.com/office/drawing/2010/main" val="0"/>
              </a:ext>
            </a:extLst>
          </a:blip>
          <a:stretch>
            <a:fillRect/>
          </a:stretch>
        </p:blipFill>
        <p:spPr>
          <a:xfrm>
            <a:off x="1349611" y="757122"/>
            <a:ext cx="9728616" cy="5331282"/>
          </a:xfrm>
          <a:prstGeom prst="rect">
            <a:avLst/>
          </a:prstGeom>
          <a:effectLst>
            <a:outerShdw blurRad="50800" dist="50800" dir="5400000" algn="ctr" rotWithShape="0">
              <a:srgbClr val="000000">
                <a:alpha val="80000"/>
              </a:srgbClr>
            </a:outerShdw>
            <a:softEdge rad="533400"/>
          </a:effectLst>
        </p:spPr>
      </p:pic>
      <p:grpSp>
        <p:nvGrpSpPr>
          <p:cNvPr id="7" name="组合 6"/>
          <p:cNvGrpSpPr/>
          <p:nvPr/>
        </p:nvGrpSpPr>
        <p:grpSpPr>
          <a:xfrm>
            <a:off x="564163" y="755194"/>
            <a:ext cx="10846890" cy="5635718"/>
            <a:chOff x="6056117" y="2946399"/>
            <a:chExt cx="4713482" cy="2692402"/>
          </a:xfrm>
        </p:grpSpPr>
        <p:sp>
          <p:nvSpPr>
            <p:cNvPr id="8" name="任意多边形 7"/>
            <p:cNvSpPr/>
            <p:nvPr/>
          </p:nvSpPr>
          <p:spPr>
            <a:xfrm>
              <a:off x="6062323" y="2946400"/>
              <a:ext cx="4707276" cy="2692400"/>
            </a:xfrm>
            <a:custGeom>
              <a:avLst/>
              <a:gdLst>
                <a:gd name="connsiteX0" fmla="*/ 327102 w 4707276"/>
                <a:gd name="connsiteY0" fmla="*/ 0 h 2692400"/>
                <a:gd name="connsiteX1" fmla="*/ 4490823 w 4707276"/>
                <a:gd name="connsiteY1" fmla="*/ 0 h 2692400"/>
                <a:gd name="connsiteX2" fmla="*/ 4707276 w 4707276"/>
                <a:gd name="connsiteY2" fmla="*/ 208110 h 2692400"/>
                <a:gd name="connsiteX3" fmla="*/ 4707276 w 4707276"/>
                <a:gd name="connsiteY3" fmla="*/ 2641883 h 2692400"/>
                <a:gd name="connsiteX4" fmla="*/ 4649275 w 4707276"/>
                <a:gd name="connsiteY4" fmla="*/ 2692400 h 2692400"/>
                <a:gd name="connsiteX5" fmla="*/ 1684677 w 4707276"/>
                <a:gd name="connsiteY5" fmla="*/ 2692400 h 2692400"/>
                <a:gd name="connsiteX6" fmla="*/ 1662452 w 4707276"/>
                <a:gd name="connsiteY6" fmla="*/ 2603500 h 2692400"/>
                <a:gd name="connsiteX7" fmla="*/ 665502 w 4707276"/>
                <a:gd name="connsiteY7" fmla="*/ 2603500 h 2692400"/>
                <a:gd name="connsiteX8" fmla="*/ 643277 w 4707276"/>
                <a:gd name="connsiteY8" fmla="*/ 2692400 h 2692400"/>
                <a:gd name="connsiteX9" fmla="*/ 421679 w 4707276"/>
                <a:gd name="connsiteY9" fmla="*/ 2692400 h 2692400"/>
                <a:gd name="connsiteX10" fmla="*/ 138343 w 4707276"/>
                <a:gd name="connsiteY10" fmla="*/ 2409065 h 2692400"/>
                <a:gd name="connsiteX11" fmla="*/ 138343 w 4707276"/>
                <a:gd name="connsiteY11" fmla="*/ 2072480 h 2692400"/>
                <a:gd name="connsiteX12" fmla="*/ 0 w 4707276"/>
                <a:gd name="connsiteY12" fmla="*/ 1916770 h 2692400"/>
                <a:gd name="connsiteX13" fmla="*/ 0 w 4707276"/>
                <a:gd name="connsiteY13" fmla="*/ 356531 h 2692400"/>
                <a:gd name="connsiteX14" fmla="*/ 138345 w 4707276"/>
                <a:gd name="connsiteY14" fmla="*/ 200819 h 2692400"/>
                <a:gd name="connsiteX15" fmla="*/ 138345 w 4707276"/>
                <a:gd name="connsiteY15" fmla="*/ 201445 h 269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07276" h="2692400">
                  <a:moveTo>
                    <a:pt x="327102" y="0"/>
                  </a:moveTo>
                  <a:lnTo>
                    <a:pt x="4490823" y="0"/>
                  </a:lnTo>
                  <a:lnTo>
                    <a:pt x="4707276" y="208110"/>
                  </a:lnTo>
                  <a:lnTo>
                    <a:pt x="4707276" y="2641883"/>
                  </a:lnTo>
                  <a:lnTo>
                    <a:pt x="4649275" y="2692400"/>
                  </a:lnTo>
                  <a:lnTo>
                    <a:pt x="1684677" y="2692400"/>
                  </a:lnTo>
                  <a:lnTo>
                    <a:pt x="1662452" y="2603500"/>
                  </a:lnTo>
                  <a:lnTo>
                    <a:pt x="665502" y="2603500"/>
                  </a:lnTo>
                  <a:lnTo>
                    <a:pt x="643277" y="2692400"/>
                  </a:lnTo>
                  <a:lnTo>
                    <a:pt x="421679" y="2692400"/>
                  </a:lnTo>
                  <a:lnTo>
                    <a:pt x="138343" y="2409065"/>
                  </a:lnTo>
                  <a:lnTo>
                    <a:pt x="138343" y="2072480"/>
                  </a:lnTo>
                  <a:lnTo>
                    <a:pt x="0" y="1916770"/>
                  </a:lnTo>
                  <a:lnTo>
                    <a:pt x="0" y="356531"/>
                  </a:lnTo>
                  <a:lnTo>
                    <a:pt x="138345" y="200819"/>
                  </a:lnTo>
                  <a:lnTo>
                    <a:pt x="138345" y="201445"/>
                  </a:lnTo>
                  <a:close/>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9" name="梯形 8"/>
            <p:cNvSpPr/>
            <p:nvPr/>
          </p:nvSpPr>
          <p:spPr>
            <a:xfrm rot="5400000">
              <a:off x="5444137" y="3907634"/>
              <a:ext cx="1371598" cy="147638"/>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直角三角形 9"/>
            <p:cNvSpPr/>
            <p:nvPr/>
          </p:nvSpPr>
          <p:spPr>
            <a:xfrm>
              <a:off x="6203755" y="5445125"/>
              <a:ext cx="193676" cy="19367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10"/>
            <p:cNvSpPr/>
            <p:nvPr/>
          </p:nvSpPr>
          <p:spPr>
            <a:xfrm rot="10800000">
              <a:off x="7313618" y="2946399"/>
              <a:ext cx="3113427" cy="114301"/>
            </a:xfrm>
            <a:prstGeom prst="trapezoid">
              <a:avLst>
                <a:gd name="adj" fmla="val 669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a:off x="10338760" y="2957431"/>
              <a:ext cx="430663" cy="2681369"/>
            </a:xfrm>
            <a:custGeom>
              <a:avLst/>
              <a:gdLst>
                <a:gd name="connsiteX0" fmla="*/ 83972 w 430663"/>
                <a:gd name="connsiteY0" fmla="*/ 81 h 2681369"/>
                <a:gd name="connsiteX1" fmla="*/ 211289 w 430663"/>
                <a:gd name="connsiteY1" fmla="*/ 396 h 2681369"/>
                <a:gd name="connsiteX2" fmla="*/ 422109 w 430663"/>
                <a:gd name="connsiteY2" fmla="*/ 202488 h 2681369"/>
                <a:gd name="connsiteX3" fmla="*/ 430663 w 430663"/>
                <a:gd name="connsiteY3" fmla="*/ 2631007 h 2681369"/>
                <a:gd name="connsiteX4" fmla="*/ 372839 w 430663"/>
                <a:gd name="connsiteY4" fmla="*/ 2681369 h 2681369"/>
                <a:gd name="connsiteX5" fmla="*/ 215741 w 430663"/>
                <a:gd name="connsiteY5" fmla="*/ 2681369 h 2681369"/>
                <a:gd name="connsiteX6" fmla="*/ 215142 w 430663"/>
                <a:gd name="connsiteY6" fmla="*/ 2669463 h 2681369"/>
                <a:gd name="connsiteX7" fmla="*/ 321623 w 430663"/>
                <a:gd name="connsiteY7" fmla="*/ 2669463 h 2681369"/>
                <a:gd name="connsiteX8" fmla="*/ 321623 w 430663"/>
                <a:gd name="connsiteY8" fmla="*/ 2493726 h 2681369"/>
                <a:gd name="connsiteX9" fmla="*/ 388931 w 430663"/>
                <a:gd name="connsiteY9" fmla="*/ 2476899 h 2681369"/>
                <a:gd name="connsiteX10" fmla="*/ 388931 w 430663"/>
                <a:gd name="connsiteY10" fmla="*/ 1194199 h 2681369"/>
                <a:gd name="connsiteX11" fmla="*/ 321623 w 430663"/>
                <a:gd name="connsiteY11" fmla="*/ 1177372 h 2681369"/>
                <a:gd name="connsiteX12" fmla="*/ 321623 w 430663"/>
                <a:gd name="connsiteY12" fmla="*/ 246779 h 2681369"/>
                <a:gd name="connsiteX13" fmla="*/ 316302 w 430663"/>
                <a:gd name="connsiteY13" fmla="*/ 246779 h 2681369"/>
                <a:gd name="connsiteX14" fmla="*/ 291893 w 430663"/>
                <a:gd name="connsiteY14" fmla="*/ 222942 h 2681369"/>
                <a:gd name="connsiteX15" fmla="*/ 160173 w 430663"/>
                <a:gd name="connsiteY15" fmla="*/ 102475 h 2681369"/>
                <a:gd name="connsiteX16" fmla="*/ 0 w 430663"/>
                <a:gd name="connsiteY16" fmla="*/ 101361 h 2681369"/>
                <a:gd name="connsiteX17" fmla="*/ 83972 w 430663"/>
                <a:gd name="connsiteY17" fmla="*/ 81 h 268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0663" h="2681369">
                  <a:moveTo>
                    <a:pt x="83972" y="81"/>
                  </a:moveTo>
                  <a:cubicBezTo>
                    <a:pt x="133555" y="-608"/>
                    <a:pt x="161706" y="3466"/>
                    <a:pt x="211289" y="396"/>
                  </a:cubicBezTo>
                  <a:cubicBezTo>
                    <a:pt x="302993" y="90778"/>
                    <a:pt x="313735" y="88293"/>
                    <a:pt x="422109" y="202488"/>
                  </a:cubicBezTo>
                  <a:lnTo>
                    <a:pt x="430663" y="2631007"/>
                  </a:lnTo>
                  <a:lnTo>
                    <a:pt x="372839" y="2681369"/>
                  </a:lnTo>
                  <a:lnTo>
                    <a:pt x="215741" y="2681369"/>
                  </a:lnTo>
                  <a:lnTo>
                    <a:pt x="215142" y="2669463"/>
                  </a:lnTo>
                  <a:lnTo>
                    <a:pt x="321623" y="2669463"/>
                  </a:lnTo>
                  <a:lnTo>
                    <a:pt x="321623" y="2493726"/>
                  </a:lnTo>
                  <a:lnTo>
                    <a:pt x="388931" y="2476899"/>
                  </a:lnTo>
                  <a:lnTo>
                    <a:pt x="388931" y="1194199"/>
                  </a:lnTo>
                  <a:lnTo>
                    <a:pt x="321623" y="1177372"/>
                  </a:lnTo>
                  <a:lnTo>
                    <a:pt x="321623" y="246779"/>
                  </a:lnTo>
                  <a:lnTo>
                    <a:pt x="316302" y="246779"/>
                  </a:lnTo>
                  <a:lnTo>
                    <a:pt x="291893" y="222942"/>
                  </a:lnTo>
                  <a:cubicBezTo>
                    <a:pt x="234408" y="168238"/>
                    <a:pt x="224162" y="168618"/>
                    <a:pt x="160173" y="102475"/>
                  </a:cubicBezTo>
                  <a:lnTo>
                    <a:pt x="0" y="101361"/>
                  </a:lnTo>
                  <a:cubicBezTo>
                    <a:pt x="27699" y="45958"/>
                    <a:pt x="44836" y="6893"/>
                    <a:pt x="83972" y="8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43" name="直接连接符 42"/>
          <p:cNvCxnSpPr/>
          <p:nvPr/>
        </p:nvCxnSpPr>
        <p:spPr>
          <a:xfrm>
            <a:off x="908572" y="592508"/>
            <a:ext cx="2418929" cy="0"/>
          </a:xfrm>
          <a:prstGeom prst="line">
            <a:avLst/>
          </a:prstGeom>
          <a:ln w="38100">
            <a:solidFill>
              <a:srgbClr val="A199A3"/>
            </a:solidFill>
          </a:ln>
        </p:spPr>
        <p:style>
          <a:lnRef idx="1">
            <a:schemeClr val="accent1"/>
          </a:lnRef>
          <a:fillRef idx="0">
            <a:schemeClr val="accent1"/>
          </a:fillRef>
          <a:effectRef idx="0">
            <a:schemeClr val="accent1"/>
          </a:effectRef>
          <a:fontRef idx="minor">
            <a:schemeClr val="tx1"/>
          </a:fontRef>
        </p:style>
      </p:cxnSp>
      <p:sp>
        <p:nvSpPr>
          <p:cNvPr id="44" name="文本占位符 118"/>
          <p:cNvSpPr txBox="1">
            <a:spLocks/>
          </p:cNvSpPr>
          <p:nvPr/>
        </p:nvSpPr>
        <p:spPr>
          <a:xfrm>
            <a:off x="791111" y="189703"/>
            <a:ext cx="2732644" cy="349823"/>
          </a:xfrm>
          <a:prstGeom prst="rect">
            <a:avLst/>
          </a:prstGeom>
        </p:spPr>
        <p:txBody>
          <a:bodyPr vert="horz" lIns="91440" tIns="45720" rIns="91440" bIns="45720" rtlCol="0" anchor="ctr">
            <a:noAutofit/>
          </a:bodyPr>
          <a:lstStyle>
            <a:defPPr>
              <a:defRPr lang="zh-CN"/>
            </a:defPPr>
            <a:lvl1pPr marL="0" indent="0" algn="ctr" defTabSz="914400" rtl="0" eaLnBrk="1" latinLnBrk="0" hangingPunct="1">
              <a:lnSpc>
                <a:spcPct val="90000"/>
              </a:lnSpc>
              <a:spcBef>
                <a:spcPct val="0"/>
              </a:spcBef>
              <a:buNone/>
              <a:defRPr lang="zh-CN" altLang="en-US" sz="32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2pPr>
            <a:lvl3pPr marL="9144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3pPr>
            <a:lvl4pPr marL="1371600" indent="0" algn="l" defTabSz="914400" rtl="0" eaLnBrk="1" latinLnBrk="0" hangingPunct="1">
              <a:lnSpc>
                <a:spcPct val="90000"/>
              </a:lnSpc>
              <a:spcBef>
                <a:spcPct val="0"/>
              </a:spcBef>
              <a:buNone/>
              <a:defRPr lang="zh-CN" altLang="en-US" sz="2800" b="1" kern="1200" dirty="0" smtClean="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4pPr>
            <a:lvl5pPr marL="1828800" indent="0" algn="l" defTabSz="914400" rtl="0" eaLnBrk="1" latinLnBrk="0" hangingPunct="1">
              <a:lnSpc>
                <a:spcPct val="90000"/>
              </a:lnSpc>
              <a:spcBef>
                <a:spcPct val="0"/>
              </a:spcBef>
              <a:buNone/>
              <a:defRPr lang="zh-CN" altLang="en-US" sz="2800" b="1" kern="1200" dirty="0">
                <a:gradFill flip="none" rotWithShape="1">
                  <a:gsLst>
                    <a:gs pos="8000">
                      <a:srgbClr val="FAFFFF"/>
                    </a:gs>
                    <a:gs pos="100000">
                      <a:srgbClr val="C3C4CB"/>
                    </a:gs>
                  </a:gsLst>
                  <a:lin ang="5400000" scaled="1"/>
                  <a:tileRect/>
                </a:gra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t>意义</a:t>
            </a:r>
            <a:endParaRPr sz="2400" dirty="0"/>
          </a:p>
        </p:txBody>
      </p:sp>
      <p:grpSp>
        <p:nvGrpSpPr>
          <p:cNvPr id="45" name="组合 44"/>
          <p:cNvGrpSpPr/>
          <p:nvPr/>
        </p:nvGrpSpPr>
        <p:grpSpPr>
          <a:xfrm flipV="1">
            <a:off x="295542" y="130855"/>
            <a:ext cx="537242" cy="537243"/>
            <a:chOff x="7758139" y="2808362"/>
            <a:chExt cx="1285965" cy="1285965"/>
          </a:xfrm>
        </p:grpSpPr>
        <p:sp>
          <p:nvSpPr>
            <p:cNvPr id="46" name="任意多边形 45"/>
            <p:cNvSpPr/>
            <p:nvPr userDrawn="1"/>
          </p:nvSpPr>
          <p:spPr>
            <a:xfrm rot="20047423">
              <a:off x="7758139" y="2808362"/>
              <a:ext cx="1285965" cy="1285965"/>
            </a:xfrm>
            <a:custGeom>
              <a:avLst/>
              <a:gdLst>
                <a:gd name="connsiteX0" fmla="*/ 813009 w 1626018"/>
                <a:gd name="connsiteY0" fmla="*/ 0 h 1626018"/>
                <a:gd name="connsiteX1" fmla="*/ 1626018 w 1626018"/>
                <a:gd name="connsiteY1" fmla="*/ 813009 h 1626018"/>
                <a:gd name="connsiteX2" fmla="*/ 813009 w 1626018"/>
                <a:gd name="connsiteY2" fmla="*/ 1626018 h 1626018"/>
                <a:gd name="connsiteX3" fmla="*/ 0 w 1626018"/>
                <a:gd name="connsiteY3" fmla="*/ 813009 h 1626018"/>
                <a:gd name="connsiteX4" fmla="*/ 16518 w 1626018"/>
                <a:gd name="connsiteY4" fmla="*/ 649159 h 1626018"/>
                <a:gd name="connsiteX5" fmla="*/ 61099 w 1626018"/>
                <a:gd name="connsiteY5" fmla="*/ 505541 h 1626018"/>
                <a:gd name="connsiteX6" fmla="*/ 200468 w 1626018"/>
                <a:gd name="connsiteY6" fmla="*/ 575867 h 1626018"/>
                <a:gd name="connsiteX7" fmla="*/ 168041 w 1626018"/>
                <a:gd name="connsiteY7" fmla="*/ 680330 h 1626018"/>
                <a:gd name="connsiteX8" fmla="*/ 154666 w 1626018"/>
                <a:gd name="connsiteY8" fmla="*/ 813009 h 1626018"/>
                <a:gd name="connsiteX9" fmla="*/ 813009 w 1626018"/>
                <a:gd name="connsiteY9" fmla="*/ 1471352 h 1626018"/>
                <a:gd name="connsiteX10" fmla="*/ 1471352 w 1626018"/>
                <a:gd name="connsiteY10" fmla="*/ 813009 h 1626018"/>
                <a:gd name="connsiteX11" fmla="*/ 813009 w 1626018"/>
                <a:gd name="connsiteY11" fmla="*/ 154666 h 1626018"/>
                <a:gd name="connsiteX12" fmla="*/ 267101 w 1626018"/>
                <a:gd name="connsiteY12" fmla="*/ 444923 h 1626018"/>
                <a:gd name="connsiteX13" fmla="*/ 254892 w 1626018"/>
                <a:gd name="connsiteY13" fmla="*/ 467416 h 1626018"/>
                <a:gd name="connsiteX14" fmla="*/ 117369 w 1626018"/>
                <a:gd name="connsiteY14" fmla="*/ 398022 h 1626018"/>
                <a:gd name="connsiteX15" fmla="*/ 138849 w 1626018"/>
                <a:gd name="connsiteY15" fmla="*/ 358448 h 1626018"/>
                <a:gd name="connsiteX16" fmla="*/ 813009 w 1626018"/>
                <a:gd name="connsiteY16" fmla="*/ 0 h 162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6018" h="1626018">
                  <a:moveTo>
                    <a:pt x="813009" y="0"/>
                  </a:moveTo>
                  <a:cubicBezTo>
                    <a:pt x="1262022" y="0"/>
                    <a:pt x="1626018" y="363997"/>
                    <a:pt x="1626018" y="813009"/>
                  </a:cubicBezTo>
                  <a:cubicBezTo>
                    <a:pt x="1626018" y="1262022"/>
                    <a:pt x="1262022" y="1626018"/>
                    <a:pt x="813009" y="1626018"/>
                  </a:cubicBezTo>
                  <a:cubicBezTo>
                    <a:pt x="363997" y="1626018"/>
                    <a:pt x="0" y="1262022"/>
                    <a:pt x="0" y="813009"/>
                  </a:cubicBezTo>
                  <a:cubicBezTo>
                    <a:pt x="0" y="756883"/>
                    <a:pt x="5688" y="702084"/>
                    <a:pt x="16518" y="649159"/>
                  </a:cubicBezTo>
                  <a:lnTo>
                    <a:pt x="61099" y="505541"/>
                  </a:lnTo>
                  <a:lnTo>
                    <a:pt x="200468" y="575867"/>
                  </a:lnTo>
                  <a:lnTo>
                    <a:pt x="168041" y="680330"/>
                  </a:lnTo>
                  <a:cubicBezTo>
                    <a:pt x="159271" y="723187"/>
                    <a:pt x="154666" y="767560"/>
                    <a:pt x="154666" y="813009"/>
                  </a:cubicBezTo>
                  <a:cubicBezTo>
                    <a:pt x="154666" y="1176602"/>
                    <a:pt x="449417" y="1471352"/>
                    <a:pt x="813009" y="1471352"/>
                  </a:cubicBezTo>
                  <a:cubicBezTo>
                    <a:pt x="1176602" y="1471352"/>
                    <a:pt x="1471352" y="1176602"/>
                    <a:pt x="1471352" y="813009"/>
                  </a:cubicBezTo>
                  <a:cubicBezTo>
                    <a:pt x="1471352" y="449417"/>
                    <a:pt x="1176602" y="154666"/>
                    <a:pt x="813009" y="154666"/>
                  </a:cubicBezTo>
                  <a:cubicBezTo>
                    <a:pt x="585764" y="154666"/>
                    <a:pt x="385410" y="269803"/>
                    <a:pt x="267101" y="444923"/>
                  </a:cubicBezTo>
                  <a:lnTo>
                    <a:pt x="254892" y="467416"/>
                  </a:lnTo>
                  <a:lnTo>
                    <a:pt x="117369" y="398022"/>
                  </a:lnTo>
                  <a:lnTo>
                    <a:pt x="138849" y="358448"/>
                  </a:lnTo>
                  <a:cubicBezTo>
                    <a:pt x="284953" y="142186"/>
                    <a:pt x="532376" y="0"/>
                    <a:pt x="81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椭圆 46"/>
            <p:cNvSpPr/>
            <p:nvPr userDrawn="1"/>
          </p:nvSpPr>
          <p:spPr>
            <a:xfrm>
              <a:off x="8084044" y="3134266"/>
              <a:ext cx="634158" cy="63415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8" name="组合 47"/>
            <p:cNvGrpSpPr/>
            <p:nvPr userDrawn="1"/>
          </p:nvGrpSpPr>
          <p:grpSpPr>
            <a:xfrm>
              <a:off x="7904995" y="2955216"/>
              <a:ext cx="992256" cy="992256"/>
              <a:chOff x="813435" y="4187372"/>
              <a:chExt cx="1292678" cy="1292678"/>
            </a:xfrm>
            <a:noFill/>
          </p:grpSpPr>
          <p:sp>
            <p:nvSpPr>
              <p:cNvPr id="49" name="圆角矩形 48"/>
              <p:cNvSpPr/>
              <p:nvPr/>
            </p:nvSpPr>
            <p:spPr>
              <a:xfrm rot="-5400000">
                <a:off x="8781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圆角矩形 49"/>
              <p:cNvSpPr/>
              <p:nvPr/>
            </p:nvSpPr>
            <p:spPr>
              <a:xfrm rot="-4500000">
                <a:off x="897155"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1" name="圆角矩形 50"/>
              <p:cNvSpPr/>
              <p:nvPr/>
            </p:nvSpPr>
            <p:spPr>
              <a:xfrm rot="-3600000">
                <a:off x="95297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圆角矩形 51"/>
              <p:cNvSpPr/>
              <p:nvPr/>
            </p:nvSpPr>
            <p:spPr>
              <a:xfrm rot="-2700000">
                <a:off x="1041783"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圆角矩形 52"/>
              <p:cNvSpPr/>
              <p:nvPr/>
            </p:nvSpPr>
            <p:spPr>
              <a:xfrm rot="-1800000">
                <a:off x="11575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圆角矩形 53"/>
              <p:cNvSpPr/>
              <p:nvPr/>
            </p:nvSpPr>
            <p:spPr>
              <a:xfrm rot="-900000">
                <a:off x="1292286"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圆角矩形 54"/>
              <p:cNvSpPr/>
              <p:nvPr/>
            </p:nvSpPr>
            <p:spPr>
              <a:xfrm>
                <a:off x="1436914" y="41873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圆角矩形 55"/>
              <p:cNvSpPr/>
              <p:nvPr/>
            </p:nvSpPr>
            <p:spPr>
              <a:xfrm rot="900000">
                <a:off x="1581542" y="420641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圆角矩形 56"/>
              <p:cNvSpPr/>
              <p:nvPr/>
            </p:nvSpPr>
            <p:spPr>
              <a:xfrm rot="1800000">
                <a:off x="1716314" y="426223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圆角矩形 57"/>
              <p:cNvSpPr/>
              <p:nvPr/>
            </p:nvSpPr>
            <p:spPr>
              <a:xfrm rot="2700000">
                <a:off x="1832045" y="435104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圆角矩形 58"/>
              <p:cNvSpPr/>
              <p:nvPr/>
            </p:nvSpPr>
            <p:spPr>
              <a:xfrm rot="3600000">
                <a:off x="1920849" y="44667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圆角矩形 59"/>
              <p:cNvSpPr/>
              <p:nvPr/>
            </p:nvSpPr>
            <p:spPr>
              <a:xfrm rot="4500000">
                <a:off x="1976673" y="4601544"/>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圆角矩形 60"/>
              <p:cNvSpPr/>
              <p:nvPr/>
            </p:nvSpPr>
            <p:spPr>
              <a:xfrm rot="5400000">
                <a:off x="1995714" y="47461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圆角矩形 61"/>
              <p:cNvSpPr/>
              <p:nvPr/>
            </p:nvSpPr>
            <p:spPr>
              <a:xfrm rot="6300000">
                <a:off x="1976673"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圆角矩形 62"/>
              <p:cNvSpPr/>
              <p:nvPr/>
            </p:nvSpPr>
            <p:spPr>
              <a:xfrm rot="7200000">
                <a:off x="192084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圆角矩形 63"/>
              <p:cNvSpPr/>
              <p:nvPr/>
            </p:nvSpPr>
            <p:spPr>
              <a:xfrm rot="8100000">
                <a:off x="1832045"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圆角矩形 64"/>
              <p:cNvSpPr/>
              <p:nvPr/>
            </p:nvSpPr>
            <p:spPr>
              <a:xfrm rot="9000000">
                <a:off x="17163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rot="9900000">
                <a:off x="1581542"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圆角矩形 66"/>
              <p:cNvSpPr/>
              <p:nvPr/>
            </p:nvSpPr>
            <p:spPr>
              <a:xfrm rot="10800000">
                <a:off x="1436914" y="53049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圆角矩形 67"/>
              <p:cNvSpPr/>
              <p:nvPr/>
            </p:nvSpPr>
            <p:spPr>
              <a:xfrm rot="11700000">
                <a:off x="1292286" y="5285931"/>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圆角矩形 68"/>
              <p:cNvSpPr/>
              <p:nvPr/>
            </p:nvSpPr>
            <p:spPr>
              <a:xfrm rot="12600000">
                <a:off x="1157514" y="5230107"/>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圆角矩形 69"/>
              <p:cNvSpPr/>
              <p:nvPr/>
            </p:nvSpPr>
            <p:spPr>
              <a:xfrm rot="13500000">
                <a:off x="1041783" y="5141303"/>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rot="14400000">
                <a:off x="952979" y="5025572"/>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圆角矩形 71"/>
              <p:cNvSpPr/>
              <p:nvPr/>
            </p:nvSpPr>
            <p:spPr>
              <a:xfrm rot="15300000">
                <a:off x="897155" y="4890800"/>
                <a:ext cx="45719" cy="175078"/>
              </a:xfrm>
              <a:prstGeom prst="roundRect">
                <a:avLst>
                  <a:gd name="adj" fmla="val 35808"/>
                </a:avLst>
              </a:prstGeom>
              <a:grpFill/>
              <a:ln>
                <a:solidFill>
                  <a:schemeClr val="bg1">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73" name="组合 72">
            <a:extLst>
              <a:ext uri="{FF2B5EF4-FFF2-40B4-BE49-F238E27FC236}">
                <a16:creationId xmlns:a16="http://schemas.microsoft.com/office/drawing/2014/main" id="{BAB3026E-434E-8C4A-9C15-AFC3BC821B2F}"/>
              </a:ext>
            </a:extLst>
          </p:cNvPr>
          <p:cNvGrpSpPr/>
          <p:nvPr/>
        </p:nvGrpSpPr>
        <p:grpSpPr>
          <a:xfrm flipH="1">
            <a:off x="1624960" y="1504521"/>
            <a:ext cx="4601536" cy="409142"/>
            <a:chOff x="7473950" y="2270190"/>
            <a:chExt cx="3371850" cy="409142"/>
          </a:xfrm>
        </p:grpSpPr>
        <p:grpSp>
          <p:nvGrpSpPr>
            <p:cNvPr id="74" name="组合 73">
              <a:extLst>
                <a:ext uri="{FF2B5EF4-FFF2-40B4-BE49-F238E27FC236}">
                  <a16:creationId xmlns:a16="http://schemas.microsoft.com/office/drawing/2014/main" id="{03CC3A7A-6F29-EA4F-AF4A-6DA1BD566828}"/>
                </a:ext>
              </a:extLst>
            </p:cNvPr>
            <p:cNvGrpSpPr/>
            <p:nvPr/>
          </p:nvGrpSpPr>
          <p:grpSpPr>
            <a:xfrm>
              <a:off x="7473950" y="2480129"/>
              <a:ext cx="3371850" cy="195602"/>
              <a:chOff x="6991350" y="2302329"/>
              <a:chExt cx="3371850" cy="195602"/>
            </a:xfrm>
          </p:grpSpPr>
          <p:cxnSp>
            <p:nvCxnSpPr>
              <p:cNvPr id="78" name="直接连接符 318">
                <a:extLst>
                  <a:ext uri="{FF2B5EF4-FFF2-40B4-BE49-F238E27FC236}">
                    <a16:creationId xmlns:a16="http://schemas.microsoft.com/office/drawing/2014/main" id="{10FF6D43-4740-3E48-824A-02279B7CAFA1}"/>
                  </a:ext>
                </a:extLst>
              </p:cNvPr>
              <p:cNvCxnSpPr/>
              <p:nvPr/>
            </p:nvCxnSpPr>
            <p:spPr>
              <a:xfrm>
                <a:off x="6991350" y="2365829"/>
                <a:ext cx="2341336"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319">
                <a:extLst>
                  <a:ext uri="{FF2B5EF4-FFF2-40B4-BE49-F238E27FC236}">
                    <a16:creationId xmlns:a16="http://schemas.microsoft.com/office/drawing/2014/main" id="{4ADC204D-EDAF-2D40-B07E-B50FE2B10073}"/>
                  </a:ext>
                </a:extLst>
              </p:cNvPr>
              <p:cNvCxnSpPr/>
              <p:nvPr/>
            </p:nvCxnSpPr>
            <p:spPr>
              <a:xfrm>
                <a:off x="9544503" y="2496798"/>
                <a:ext cx="818697" cy="0"/>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320">
                <a:extLst>
                  <a:ext uri="{FF2B5EF4-FFF2-40B4-BE49-F238E27FC236}">
                    <a16:creationId xmlns:a16="http://schemas.microsoft.com/office/drawing/2014/main" id="{4141B75B-57B9-8B40-A599-A80B8663DB84}"/>
                  </a:ext>
                </a:extLst>
              </p:cNvPr>
              <p:cNvCxnSpPr/>
              <p:nvPr/>
            </p:nvCxnSpPr>
            <p:spPr>
              <a:xfrm>
                <a:off x="9334500" y="2366963"/>
                <a:ext cx="209550" cy="130968"/>
              </a:xfrm>
              <a:prstGeom prst="line">
                <a:avLst/>
              </a:prstGeom>
              <a:ln w="28575"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321">
                <a:extLst>
                  <a:ext uri="{FF2B5EF4-FFF2-40B4-BE49-F238E27FC236}">
                    <a16:creationId xmlns:a16="http://schemas.microsoft.com/office/drawing/2014/main" id="{89CF6A44-D285-6C4A-9A1D-4AB62DE7D3DA}"/>
                  </a:ext>
                </a:extLst>
              </p:cNvPr>
              <p:cNvCxnSpPr/>
              <p:nvPr/>
            </p:nvCxnSpPr>
            <p:spPr>
              <a:xfrm>
                <a:off x="6991350" y="2302329"/>
                <a:ext cx="2341336" cy="0"/>
              </a:xfrm>
              <a:prstGeom prst="line">
                <a:avLst/>
              </a:prstGeom>
              <a:ln w="9525" cap="rnd">
                <a:solidFill>
                  <a:schemeClr val="bg1">
                    <a:lumMod val="85000"/>
                    <a:alpha val="7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合 74">
              <a:extLst>
                <a:ext uri="{FF2B5EF4-FFF2-40B4-BE49-F238E27FC236}">
                  <a16:creationId xmlns:a16="http://schemas.microsoft.com/office/drawing/2014/main" id="{BBB62A79-DCE4-DA44-BAF0-B5A7A7E159DC}"/>
                </a:ext>
              </a:extLst>
            </p:cNvPr>
            <p:cNvGrpSpPr/>
            <p:nvPr/>
          </p:nvGrpSpPr>
          <p:grpSpPr>
            <a:xfrm>
              <a:off x="7717801" y="2270190"/>
              <a:ext cx="409142" cy="409142"/>
              <a:chOff x="2814405" y="2119805"/>
              <a:chExt cx="409142" cy="409142"/>
            </a:xfrm>
          </p:grpSpPr>
          <p:sp>
            <p:nvSpPr>
              <p:cNvPr id="76" name="椭圆 75">
                <a:extLst>
                  <a:ext uri="{FF2B5EF4-FFF2-40B4-BE49-F238E27FC236}">
                    <a16:creationId xmlns:a16="http://schemas.microsoft.com/office/drawing/2014/main" id="{6599E95F-3605-004D-87AA-7B52045C7E52}"/>
                  </a:ext>
                </a:extLst>
              </p:cNvPr>
              <p:cNvSpPr/>
              <p:nvPr/>
            </p:nvSpPr>
            <p:spPr>
              <a:xfrm>
                <a:off x="2814405" y="2119805"/>
                <a:ext cx="409142" cy="409142"/>
              </a:xfrm>
              <a:prstGeom prst="ellipse">
                <a:avLst/>
              </a:prstGeom>
              <a:solidFill>
                <a:schemeClr val="bg1"/>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C8939CB9-E8B0-6A4B-A015-CFD429E84B6E}"/>
                  </a:ext>
                </a:extLst>
              </p:cNvPr>
              <p:cNvSpPr/>
              <p:nvPr/>
            </p:nvSpPr>
            <p:spPr>
              <a:xfrm>
                <a:off x="2984590" y="2289990"/>
                <a:ext cx="68772" cy="687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82" name="文本框 30">
            <a:extLst>
              <a:ext uri="{FF2B5EF4-FFF2-40B4-BE49-F238E27FC236}">
                <a16:creationId xmlns:a16="http://schemas.microsoft.com/office/drawing/2014/main" id="{842AEE97-19E1-8A42-9394-205081D58A36}"/>
              </a:ext>
            </a:extLst>
          </p:cNvPr>
          <p:cNvSpPr txBox="1"/>
          <p:nvPr/>
        </p:nvSpPr>
        <p:spPr>
          <a:xfrm>
            <a:off x="1003065" y="1431290"/>
            <a:ext cx="2164979" cy="461665"/>
          </a:xfrm>
          <a:prstGeom prst="rect">
            <a:avLst/>
          </a:prstGeom>
          <a:noFill/>
        </p:spPr>
        <p:txBody>
          <a:bodyPr wrap="square" rtlCol="0">
            <a:spAutoFit/>
          </a:bodyPr>
          <a:lstStyle>
            <a:defPPr>
              <a:defRPr lang="zh-CN"/>
            </a:defPPr>
            <a:lvl1pPr>
              <a:defRPr sz="1400">
                <a:solidFill>
                  <a:schemeClr val="bg1"/>
                </a:solidFill>
                <a:latin typeface="微软雅黑" panose="020B0503020204020204" pitchFamily="34" charset="-122"/>
                <a:ea typeface="微软雅黑" panose="020B0503020204020204" pitchFamily="34" charset="-122"/>
              </a:defRPr>
            </a:lvl1pPr>
          </a:lstStyle>
          <a:p>
            <a:r>
              <a:rPr lang="zh-CN" altLang="en-US" sz="2400" dirty="0"/>
              <a:t>现实意义</a:t>
            </a:r>
          </a:p>
        </p:txBody>
      </p:sp>
      <p:sp>
        <p:nvSpPr>
          <p:cNvPr id="17" name="矩形 16">
            <a:extLst>
              <a:ext uri="{FF2B5EF4-FFF2-40B4-BE49-F238E27FC236}">
                <a16:creationId xmlns:a16="http://schemas.microsoft.com/office/drawing/2014/main" id="{223C3B33-F4AE-4646-AEA5-9C85E7A9D0E4}"/>
              </a:ext>
            </a:extLst>
          </p:cNvPr>
          <p:cNvSpPr/>
          <p:nvPr/>
        </p:nvSpPr>
        <p:spPr>
          <a:xfrm>
            <a:off x="2630411" y="2474823"/>
            <a:ext cx="7782034" cy="923330"/>
          </a:xfrm>
          <a:prstGeom prst="rect">
            <a:avLst/>
          </a:prstGeom>
        </p:spPr>
        <p:txBody>
          <a:bodyPr wrap="square">
            <a:spAutoFit/>
          </a:bodyPr>
          <a:lstStyle/>
          <a:p>
            <a:r>
              <a:rPr lang="zh-CN" altLang="zh-CN" dirty="0">
                <a:solidFill>
                  <a:schemeClr val="bg1"/>
                </a:solidFill>
                <a:cs typeface="Times New Roman" panose="02020603050405020304" pitchFamily="18" charset="0"/>
              </a:rPr>
              <a:t>寿险个人代理人</a:t>
            </a:r>
            <a:r>
              <a:rPr lang="zh-CN" altLang="en-US" dirty="0">
                <a:solidFill>
                  <a:schemeClr val="bg1"/>
                </a:solidFill>
                <a:cs typeface="Times New Roman" panose="02020603050405020304" pitchFamily="18" charset="0"/>
              </a:rPr>
              <a:t>有着</a:t>
            </a:r>
            <a:r>
              <a:rPr lang="zh-CN" altLang="zh-CN" dirty="0">
                <a:solidFill>
                  <a:schemeClr val="bg1"/>
                </a:solidFill>
                <a:cs typeface="Times New Roman" panose="02020603050405020304" pitchFamily="18" charset="0"/>
              </a:rPr>
              <a:t>薪酬制度不合理、寿险营销员流失严重、个人代理人法律地位不明确</a:t>
            </a:r>
            <a:r>
              <a:rPr lang="zh-CN" altLang="en-US" dirty="0">
                <a:solidFill>
                  <a:schemeClr val="bg1"/>
                </a:solidFill>
                <a:cs typeface="Times New Roman" panose="02020603050405020304" pitchFamily="18" charset="0"/>
              </a:rPr>
              <a:t>等不合理制度</a:t>
            </a:r>
            <a:r>
              <a:rPr lang="zh-CN" altLang="zh-CN" dirty="0">
                <a:solidFill>
                  <a:schemeClr val="bg1"/>
                </a:solidFill>
                <a:cs typeface="Times New Roman" panose="02020603050405020304" pitchFamily="18" charset="0"/>
              </a:rPr>
              <a:t>，由这些问题引发的社会问题和经济问题更是不胜枚举</a:t>
            </a:r>
            <a:r>
              <a:rPr lang="zh-CN" altLang="zh-CN" dirty="0">
                <a:solidFill>
                  <a:schemeClr val="bg1"/>
                </a:solidFill>
              </a:rPr>
              <a:t> </a:t>
            </a:r>
            <a:endParaRPr lang="zh-CN" altLang="en-US" dirty="0">
              <a:solidFill>
                <a:schemeClr val="bg1"/>
              </a:solidFill>
            </a:endParaRPr>
          </a:p>
        </p:txBody>
      </p:sp>
      <p:sp>
        <p:nvSpPr>
          <p:cNvPr id="18" name="矩形 17">
            <a:extLst>
              <a:ext uri="{FF2B5EF4-FFF2-40B4-BE49-F238E27FC236}">
                <a16:creationId xmlns:a16="http://schemas.microsoft.com/office/drawing/2014/main" id="{76A4A7B5-CF9E-F049-8D1F-868A04D54E61}"/>
              </a:ext>
            </a:extLst>
          </p:cNvPr>
          <p:cNvSpPr/>
          <p:nvPr/>
        </p:nvSpPr>
        <p:spPr>
          <a:xfrm>
            <a:off x="2632455" y="3860781"/>
            <a:ext cx="7786726" cy="923330"/>
          </a:xfrm>
          <a:prstGeom prst="rect">
            <a:avLst/>
          </a:prstGeom>
        </p:spPr>
        <p:txBody>
          <a:bodyPr wrap="square">
            <a:spAutoFit/>
          </a:bodyPr>
          <a:lstStyle/>
          <a:p>
            <a:r>
              <a:rPr lang="en-US" altLang="zh-CN" dirty="0">
                <a:solidFill>
                  <a:schemeClr val="bg1"/>
                </a:solidFill>
                <a:latin typeface="宋体" panose="02010600030101010101" pitchFamily="2" charset="-122"/>
                <a:cs typeface="Times New Roman" panose="02020603050405020304" pitchFamily="18" charset="0"/>
              </a:rPr>
              <a:t>“</a:t>
            </a:r>
            <a:r>
              <a:rPr lang="zh-CN" altLang="zh-CN" dirty="0">
                <a:solidFill>
                  <a:schemeClr val="bg1"/>
                </a:solidFill>
                <a:cs typeface="Times New Roman" panose="02020603050405020304" pitchFamily="18" charset="0"/>
              </a:rPr>
              <a:t>一带一路</a:t>
            </a:r>
            <a:r>
              <a:rPr lang="en-US" altLang="zh-CN" dirty="0">
                <a:solidFill>
                  <a:schemeClr val="bg1"/>
                </a:solidFill>
                <a:cs typeface="Times New Roman" panose="02020603050405020304" pitchFamily="18" charset="0"/>
              </a:rPr>
              <a:t>”</a:t>
            </a:r>
            <a:r>
              <a:rPr lang="zh-CN" altLang="en-US" dirty="0">
                <a:solidFill>
                  <a:schemeClr val="bg1"/>
                </a:solidFill>
                <a:cs typeface="Times New Roman" panose="02020603050405020304" pitchFamily="18" charset="0"/>
              </a:rPr>
              <a:t>等国家</a:t>
            </a:r>
            <a:r>
              <a:rPr lang="zh-CN" altLang="zh-CN" dirty="0">
                <a:solidFill>
                  <a:schemeClr val="bg1"/>
                </a:solidFill>
                <a:cs typeface="Times New Roman" panose="02020603050405020304" pitchFamily="18" charset="0"/>
              </a:rPr>
              <a:t>战略，为保险业</a:t>
            </a:r>
            <a:r>
              <a:rPr lang="en-US" altLang="zh-CN" dirty="0">
                <a:solidFill>
                  <a:schemeClr val="bg1"/>
                </a:solidFill>
                <a:cs typeface="Times New Roman" panose="02020603050405020304" pitchFamily="18" charset="0"/>
              </a:rPr>
              <a:t>“</a:t>
            </a:r>
            <a:r>
              <a:rPr lang="zh-CN" altLang="zh-CN" dirty="0">
                <a:solidFill>
                  <a:schemeClr val="bg1"/>
                </a:solidFill>
                <a:cs typeface="Times New Roman" panose="02020603050405020304" pitchFamily="18" charset="0"/>
              </a:rPr>
              <a:t>走出去</a:t>
            </a:r>
            <a:r>
              <a:rPr lang="en-US" altLang="zh-CN" dirty="0">
                <a:solidFill>
                  <a:schemeClr val="bg1"/>
                </a:solidFill>
                <a:cs typeface="Times New Roman" panose="02020603050405020304" pitchFamily="18" charset="0"/>
              </a:rPr>
              <a:t>”</a:t>
            </a:r>
            <a:r>
              <a:rPr lang="zh-CN" altLang="zh-CN" dirty="0">
                <a:solidFill>
                  <a:schemeClr val="bg1"/>
                </a:solidFill>
                <a:cs typeface="Times New Roman" panose="02020603050405020304" pitchFamily="18" charset="0"/>
              </a:rPr>
              <a:t>提供了机遇，既可以为我国对外投资的项目和相关人员提供保障，又可以在沿线国家设立分支机构开展业务，而解决个人代理人制度问题将是保险业</a:t>
            </a:r>
            <a:r>
              <a:rPr lang="en-US" altLang="zh-CN" dirty="0">
                <a:solidFill>
                  <a:schemeClr val="bg1"/>
                </a:solidFill>
                <a:cs typeface="Times New Roman" panose="02020603050405020304" pitchFamily="18" charset="0"/>
              </a:rPr>
              <a:t>“</a:t>
            </a:r>
            <a:r>
              <a:rPr lang="zh-CN" altLang="zh-CN" dirty="0">
                <a:solidFill>
                  <a:schemeClr val="bg1"/>
                </a:solidFill>
                <a:cs typeface="Times New Roman" panose="02020603050405020304" pitchFamily="18" charset="0"/>
              </a:rPr>
              <a:t>走出去</a:t>
            </a:r>
            <a:r>
              <a:rPr lang="en-US" altLang="zh-CN" dirty="0">
                <a:solidFill>
                  <a:schemeClr val="bg1"/>
                </a:solidFill>
                <a:cs typeface="Times New Roman" panose="02020603050405020304" pitchFamily="18" charset="0"/>
              </a:rPr>
              <a:t>”</a:t>
            </a:r>
            <a:r>
              <a:rPr lang="zh-CN" altLang="zh-CN" dirty="0">
                <a:solidFill>
                  <a:schemeClr val="bg1"/>
                </a:solidFill>
                <a:cs typeface="Times New Roman" panose="02020603050405020304" pitchFamily="18" charset="0"/>
              </a:rPr>
              <a:t>和在国际上立足的保障</a:t>
            </a:r>
            <a:r>
              <a:rPr lang="zh-CN" altLang="zh-CN" dirty="0">
                <a:solidFill>
                  <a:schemeClr val="bg1"/>
                </a:solidFill>
              </a:rPr>
              <a:t> </a:t>
            </a:r>
            <a:endParaRPr lang="zh-CN" altLang="en-US" dirty="0">
              <a:solidFill>
                <a:schemeClr val="bg1"/>
              </a:solidFill>
            </a:endParaRPr>
          </a:p>
        </p:txBody>
      </p:sp>
    </p:spTree>
    <p:extLst>
      <p:ext uri="{BB962C8B-B14F-4D97-AF65-F5344CB8AC3E}">
        <p14:creationId xmlns:p14="http://schemas.microsoft.com/office/powerpoint/2010/main" val="17641339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14:presetBounceEnd="60000">
                                      <p:stCondLst>
                                        <p:cond delay="0"/>
                                      </p:stCondLst>
                                      <p:childTnLst>
                                        <p:set>
                                          <p:cBhvr>
                                            <p:cTn id="12" dur="1" fill="hold">
                                              <p:stCondLst>
                                                <p:cond delay="0"/>
                                              </p:stCondLst>
                                            </p:cTn>
                                            <p:tgtEl>
                                              <p:spTgt spid="73"/>
                                            </p:tgtEl>
                                            <p:attrNameLst>
                                              <p:attrName>style.visibility</p:attrName>
                                            </p:attrNameLst>
                                          </p:cBhvr>
                                          <p:to>
                                            <p:strVal val="visible"/>
                                          </p:to>
                                        </p:set>
                                        <p:anim calcmode="lin" valueType="num" p14:bounceEnd="60000">
                                          <p:cBhvr additive="base">
                                            <p:cTn id="13" dur="500" fill="hold"/>
                                            <p:tgtEl>
                                              <p:spTgt spid="73"/>
                                            </p:tgtEl>
                                            <p:attrNameLst>
                                              <p:attrName>ppt_x</p:attrName>
                                            </p:attrNameLst>
                                          </p:cBhvr>
                                          <p:tavLst>
                                            <p:tav tm="0">
                                              <p:val>
                                                <p:strVal val="1+#ppt_w/2"/>
                                              </p:val>
                                            </p:tav>
                                            <p:tav tm="100000">
                                              <p:val>
                                                <p:strVal val="#ppt_x"/>
                                              </p:val>
                                            </p:tav>
                                          </p:tavLst>
                                        </p:anim>
                                        <p:anim calcmode="lin" valueType="num" p14:bounceEnd="60000">
                                          <p:cBhvr additive="base">
                                            <p:cTn id="14" dur="500" fill="hold"/>
                                            <p:tgtEl>
                                              <p:spTgt spid="73"/>
                                            </p:tgtEl>
                                            <p:attrNameLst>
                                              <p:attrName>ppt_y</p:attrName>
                                            </p:attrNameLst>
                                          </p:cBhvr>
                                          <p:tavLst>
                                            <p:tav tm="0">
                                              <p:val>
                                                <p:strVal val="#ppt_y"/>
                                              </p:val>
                                            </p:tav>
                                            <p:tav tm="100000">
                                              <p:val>
                                                <p:strVal val="#ppt_y"/>
                                              </p:val>
                                            </p:tav>
                                          </p:tavLst>
                                        </p:anim>
                                      </p:childTnLst>
                                    </p:cTn>
                                  </p:par>
                                </p:childTnLst>
                              </p:cTn>
                            </p:par>
                            <p:par>
                              <p:cTn id="15" fill="hold">
                                <p:stCondLst>
                                  <p:cond delay="6200"/>
                                </p:stCondLst>
                                <p:childTnLst>
                                  <p:par>
                                    <p:cTn id="16" presetID="10" presetClass="entr" presetSubtype="0" fill="hold" grpId="0" nodeType="afterEffect">
                                      <p:stCondLst>
                                        <p:cond delay="0"/>
                                      </p:stCondLst>
                                      <p:childTnLst>
                                        <p:set>
                                          <p:cBhvr>
                                            <p:cTn id="17" dur="1" fill="hold">
                                              <p:stCondLst>
                                                <p:cond delay="0"/>
                                              </p:stCondLst>
                                            </p:cTn>
                                            <p:tgtEl>
                                              <p:spTgt spid="82"/>
                                            </p:tgtEl>
                                            <p:attrNameLst>
                                              <p:attrName>style.visibility</p:attrName>
                                            </p:attrNameLst>
                                          </p:cBhvr>
                                          <p:to>
                                            <p:strVal val="visible"/>
                                          </p:to>
                                        </p:set>
                                        <p:animEffect transition="in" filter="fade">
                                          <p:cBhvr>
                                            <p:cTn id="18"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 fill="hold" display="0">
                      <p:stCondLst>
                        <p:cond delay="indefinite"/>
                      </p:stCondLst>
                      <p:endCondLst>
                        <p:cond evt="onStopAudio" delay="0">
                          <p:tgtEl>
                            <p:sldTgt/>
                          </p:tgtEl>
                        </p:cond>
                      </p:endCondLst>
                    </p:cTn>
                    <p:tgtEl>
                      <p:spTgt spid="2"/>
                    </p:tgtEl>
                  </p:cMediaNode>
                </p:audio>
              </p:childTnLst>
            </p:cTn>
          </p:par>
        </p:tnLst>
        <p:bldLst>
          <p:bldP spid="5" grpId="0"/>
          <p:bldP spid="8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20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700"/>
                                </p:stCondLst>
                                <p:childTnLst>
                                  <p:par>
                                    <p:cTn id="11" presetID="2" presetClass="entr" presetSubtype="2" fill="hold" nodeType="afterEffect">
                                      <p:stCondLst>
                                        <p:cond delay="0"/>
                                      </p:stCondLst>
                                      <p:childTnLst>
                                        <p:set>
                                          <p:cBhvr>
                                            <p:cTn id="12" dur="1" fill="hold">
                                              <p:stCondLst>
                                                <p:cond delay="0"/>
                                              </p:stCondLst>
                                            </p:cTn>
                                            <p:tgtEl>
                                              <p:spTgt spid="73"/>
                                            </p:tgtEl>
                                            <p:attrNameLst>
                                              <p:attrName>style.visibility</p:attrName>
                                            </p:attrNameLst>
                                          </p:cBhvr>
                                          <p:to>
                                            <p:strVal val="visible"/>
                                          </p:to>
                                        </p:set>
                                        <p:anim calcmode="lin" valueType="num">
                                          <p:cBhvr additive="base">
                                            <p:cTn id="13" dur="500" fill="hold"/>
                                            <p:tgtEl>
                                              <p:spTgt spid="73"/>
                                            </p:tgtEl>
                                            <p:attrNameLst>
                                              <p:attrName>ppt_x</p:attrName>
                                            </p:attrNameLst>
                                          </p:cBhvr>
                                          <p:tavLst>
                                            <p:tav tm="0">
                                              <p:val>
                                                <p:strVal val="1+#ppt_w/2"/>
                                              </p:val>
                                            </p:tav>
                                            <p:tav tm="100000">
                                              <p:val>
                                                <p:strVal val="#ppt_x"/>
                                              </p:val>
                                            </p:tav>
                                          </p:tavLst>
                                        </p:anim>
                                        <p:anim calcmode="lin" valueType="num">
                                          <p:cBhvr additive="base">
                                            <p:cTn id="14" dur="500" fill="hold"/>
                                            <p:tgtEl>
                                              <p:spTgt spid="73"/>
                                            </p:tgtEl>
                                            <p:attrNameLst>
                                              <p:attrName>ppt_y</p:attrName>
                                            </p:attrNameLst>
                                          </p:cBhvr>
                                          <p:tavLst>
                                            <p:tav tm="0">
                                              <p:val>
                                                <p:strVal val="#ppt_y"/>
                                              </p:val>
                                            </p:tav>
                                            <p:tav tm="100000">
                                              <p:val>
                                                <p:strVal val="#ppt_y"/>
                                              </p:val>
                                            </p:tav>
                                          </p:tavLst>
                                        </p:anim>
                                      </p:childTnLst>
                                    </p:cTn>
                                  </p:par>
                                </p:childTnLst>
                              </p:cTn>
                            </p:par>
                            <p:par>
                              <p:cTn id="15" fill="hold">
                                <p:stCondLst>
                                  <p:cond delay="6200"/>
                                </p:stCondLst>
                                <p:childTnLst>
                                  <p:par>
                                    <p:cTn id="16" presetID="10" presetClass="entr" presetSubtype="0" fill="hold" grpId="0" nodeType="afterEffect">
                                      <p:stCondLst>
                                        <p:cond delay="0"/>
                                      </p:stCondLst>
                                      <p:childTnLst>
                                        <p:set>
                                          <p:cBhvr>
                                            <p:cTn id="17" dur="1" fill="hold">
                                              <p:stCondLst>
                                                <p:cond delay="0"/>
                                              </p:stCondLst>
                                            </p:cTn>
                                            <p:tgtEl>
                                              <p:spTgt spid="82"/>
                                            </p:tgtEl>
                                            <p:attrNameLst>
                                              <p:attrName>style.visibility</p:attrName>
                                            </p:attrNameLst>
                                          </p:cBhvr>
                                          <p:to>
                                            <p:strVal val="visible"/>
                                          </p:to>
                                        </p:set>
                                        <p:animEffect transition="in" filter="fade">
                                          <p:cBhvr>
                                            <p:cTn id="18"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 fill="hold" display="0">
                      <p:stCondLst>
                        <p:cond delay="indefinite"/>
                      </p:stCondLst>
                      <p:endCondLst>
                        <p:cond evt="onStopAudio" delay="0">
                          <p:tgtEl>
                            <p:sldTgt/>
                          </p:tgtEl>
                        </p:cond>
                      </p:endCondLst>
                    </p:cTn>
                    <p:tgtEl>
                      <p:spTgt spid="2"/>
                    </p:tgtEl>
                  </p:cMediaNode>
                </p:audio>
              </p:childTnLst>
            </p:cTn>
          </p:par>
        </p:tnLst>
        <p:bldLst>
          <p:bldP spid="5" grpId="0"/>
          <p:bldP spid="82"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0"/>
</p:tagLst>
</file>

<file path=ppt/theme/theme1.xml><?xml version="1.0" encoding="utf-8"?>
<a:theme xmlns:a="http://schemas.openxmlformats.org/drawingml/2006/main" name="清风素材 https://12sc.taobao.com/">
  <a:themeElements>
    <a:clrScheme name="自定义 4">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ECF9FF"/>
      </a:hlink>
      <a:folHlink>
        <a:srgbClr val="EBFF9D"/>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theme>
</file>

<file path=ppt/theme/theme7.xml><?xml version="1.0" encoding="utf-8"?>
<a:theme xmlns:a="http://schemas.openxmlformats.org/drawingml/2006/main" name="6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清风素材 https://12sc.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4029</TotalTime>
  <Words>2539</Words>
  <Application>Microsoft Macintosh PowerPoint</Application>
  <PresentationFormat>宽屏</PresentationFormat>
  <Paragraphs>288</Paragraphs>
  <Slides>38</Slides>
  <Notes>36</Notes>
  <HiddenSlides>0</HiddenSlides>
  <MMClips>28</MMClips>
  <ScaleCrop>false</ScaleCrop>
  <HeadingPairs>
    <vt:vector size="6" baseType="variant">
      <vt:variant>
        <vt:lpstr>已用的字体</vt:lpstr>
      </vt:variant>
      <vt:variant>
        <vt:i4>17</vt:i4>
      </vt:variant>
      <vt:variant>
        <vt:lpstr>主题</vt:lpstr>
      </vt:variant>
      <vt:variant>
        <vt:i4>9</vt:i4>
      </vt:variant>
      <vt:variant>
        <vt:lpstr>幻灯片标题</vt:lpstr>
      </vt:variant>
      <vt:variant>
        <vt:i4>38</vt:i4>
      </vt:variant>
    </vt:vector>
  </HeadingPairs>
  <TitlesOfParts>
    <vt:vector size="64" baseType="lpstr">
      <vt:lpstr>华文行楷</vt:lpstr>
      <vt:lpstr>汉仪菱心体简</vt:lpstr>
      <vt:lpstr>方正大黑简体</vt:lpstr>
      <vt:lpstr>Calibri</vt:lpstr>
      <vt:lpstr>Songti SC</vt:lpstr>
      <vt:lpstr>方正综艺简体</vt:lpstr>
      <vt:lpstr>华文宋体</vt:lpstr>
      <vt:lpstr>微软雅黑</vt:lpstr>
      <vt:lpstr>Segoe UI Black</vt:lpstr>
      <vt:lpstr>Arial</vt:lpstr>
      <vt:lpstr>Calibri Light</vt:lpstr>
      <vt:lpstr>华文隶书</vt:lpstr>
      <vt:lpstr>微软雅黑</vt:lpstr>
      <vt:lpstr>Bodoni MT</vt:lpstr>
      <vt:lpstr>Times New Roman</vt:lpstr>
      <vt:lpstr>黑体</vt:lpstr>
      <vt:lpstr>宋体</vt:lpstr>
      <vt:lpstr>清风素材 https://12sc.taobao.com/</vt:lpstr>
      <vt:lpstr>1_清风素材 https://12sc.taobao.com/</vt:lpstr>
      <vt:lpstr>2_清风素材 https://12sc.taobao.com/</vt:lpstr>
      <vt:lpstr>3_清风素材 https://12sc.taobao.com/</vt:lpstr>
      <vt:lpstr>4_清风素材 https://12sc.taobao.com/</vt:lpstr>
      <vt:lpstr>Office 主题</vt:lpstr>
      <vt:lpstr>6_清风素材 https://12sc.taobao.com/</vt:lpstr>
      <vt:lpstr>7_清风素材 https://12sc.taobao.com/</vt:lpstr>
      <vt:lpstr>8_清风素材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subject>哎呀小小草</dc:subject>
  <dc:creator>哎呀小小草</dc:creator>
  <cp:keywords>https:/800sucai.taobao.com</cp:keywords>
  <dc:description>https://800sucai.taobao.com</dc:description>
  <cp:lastModifiedBy>lin ze</cp:lastModifiedBy>
  <cp:revision>289</cp:revision>
  <cp:lastPrinted>2020-06-10T01:54:08Z</cp:lastPrinted>
  <dcterms:created xsi:type="dcterms:W3CDTF">2014-10-10T13:52:16Z</dcterms:created>
  <dcterms:modified xsi:type="dcterms:W3CDTF">2020-06-11T04:42:50Z</dcterms:modified>
  <cp:category>https://800sucai.taobao.com</cp:category>
  <cp:contentStatus>12sc.taobao.com</cp:contentStatus>
</cp:coreProperties>
</file>